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3" r:id="rId2"/>
    <p:sldId id="3313" r:id="rId3"/>
    <p:sldId id="3277" r:id="rId4"/>
    <p:sldId id="1090" r:id="rId5"/>
    <p:sldId id="3311" r:id="rId6"/>
    <p:sldId id="3330" r:id="rId7"/>
    <p:sldId id="3332" r:id="rId8"/>
    <p:sldId id="3333" r:id="rId9"/>
    <p:sldId id="3334" r:id="rId10"/>
    <p:sldId id="3335" r:id="rId11"/>
    <p:sldId id="3336" r:id="rId12"/>
    <p:sldId id="3337" r:id="rId13"/>
    <p:sldId id="3338" r:id="rId14"/>
    <p:sldId id="3339" r:id="rId15"/>
    <p:sldId id="3340" r:id="rId16"/>
    <p:sldId id="3341" r:id="rId17"/>
    <p:sldId id="3342" r:id="rId18"/>
    <p:sldId id="3343" r:id="rId19"/>
    <p:sldId id="3344" r:id="rId20"/>
    <p:sldId id="3345" r:id="rId21"/>
    <p:sldId id="3346" r:id="rId22"/>
    <p:sldId id="3347" r:id="rId23"/>
    <p:sldId id="3348" r:id="rId24"/>
    <p:sldId id="3349" r:id="rId25"/>
    <p:sldId id="3350" r:id="rId26"/>
    <p:sldId id="3351" r:id="rId27"/>
    <p:sldId id="3352" r:id="rId28"/>
    <p:sldId id="3353" r:id="rId29"/>
    <p:sldId id="3354" r:id="rId30"/>
    <p:sldId id="3355" r:id="rId31"/>
    <p:sldId id="3356" r:id="rId32"/>
    <p:sldId id="3357" r:id="rId33"/>
    <p:sldId id="3358" r:id="rId34"/>
    <p:sldId id="3359" r:id="rId35"/>
    <p:sldId id="3360" r:id="rId36"/>
    <p:sldId id="3361" r:id="rId37"/>
    <p:sldId id="3362" r:id="rId38"/>
    <p:sldId id="3363" r:id="rId39"/>
    <p:sldId id="3364" r:id="rId40"/>
    <p:sldId id="3365" r:id="rId41"/>
    <p:sldId id="3366" r:id="rId42"/>
    <p:sldId id="3367" r:id="rId43"/>
    <p:sldId id="3368" r:id="rId44"/>
    <p:sldId id="3369" r:id="rId45"/>
    <p:sldId id="3370" r:id="rId46"/>
    <p:sldId id="3371" r:id="rId47"/>
    <p:sldId id="3372" r:id="rId48"/>
    <p:sldId id="3373" r:id="rId49"/>
    <p:sldId id="3374" r:id="rId50"/>
    <p:sldId id="3375" r:id="rId51"/>
    <p:sldId id="3376" r:id="rId52"/>
    <p:sldId id="3377" r:id="rId53"/>
    <p:sldId id="3378" r:id="rId54"/>
    <p:sldId id="3379" r:id="rId55"/>
    <p:sldId id="3380" r:id="rId56"/>
    <p:sldId id="3381" r:id="rId57"/>
    <p:sldId id="3382" r:id="rId58"/>
    <p:sldId id="3383" r:id="rId59"/>
    <p:sldId id="3384" r:id="rId60"/>
    <p:sldId id="3385" r:id="rId61"/>
    <p:sldId id="3386" r:id="rId62"/>
    <p:sldId id="3387" r:id="rId63"/>
    <p:sldId id="3388" r:id="rId64"/>
    <p:sldId id="3389" r:id="rId65"/>
    <p:sldId id="3390" r:id="rId66"/>
    <p:sldId id="3391" r:id="rId67"/>
    <p:sldId id="3392" r:id="rId68"/>
    <p:sldId id="3393" r:id="rId69"/>
    <p:sldId id="3394" r:id="rId70"/>
    <p:sldId id="3395" r:id="rId71"/>
    <p:sldId id="3396" r:id="rId72"/>
    <p:sldId id="3397" r:id="rId73"/>
    <p:sldId id="3398" r:id="rId74"/>
    <p:sldId id="3399" r:id="rId75"/>
    <p:sldId id="3400" r:id="rId76"/>
    <p:sldId id="3401" r:id="rId77"/>
    <p:sldId id="3402" r:id="rId78"/>
    <p:sldId id="3403" r:id="rId79"/>
    <p:sldId id="3404" r:id="rId80"/>
    <p:sldId id="3405" r:id="rId81"/>
    <p:sldId id="3406" r:id="rId82"/>
    <p:sldId id="3407" r:id="rId83"/>
    <p:sldId id="3408" r:id="rId84"/>
    <p:sldId id="3409" r:id="rId85"/>
    <p:sldId id="3410" r:id="rId86"/>
    <p:sldId id="3411" r:id="rId87"/>
    <p:sldId id="3412" r:id="rId88"/>
    <p:sldId id="3413" r:id="rId89"/>
    <p:sldId id="3414" r:id="rId90"/>
    <p:sldId id="3415" r:id="rId91"/>
    <p:sldId id="3416" r:id="rId92"/>
    <p:sldId id="3417" r:id="rId93"/>
    <p:sldId id="3418" r:id="rId94"/>
    <p:sldId id="3419" r:id="rId95"/>
    <p:sldId id="3420" r:id="rId96"/>
    <p:sldId id="3421" r:id="rId97"/>
    <p:sldId id="3422" r:id="rId98"/>
    <p:sldId id="3423" r:id="rId99"/>
    <p:sldId id="3424" r:id="rId100"/>
    <p:sldId id="3425" r:id="rId101"/>
    <p:sldId id="3426" r:id="rId102"/>
    <p:sldId id="3427" r:id="rId103"/>
    <p:sldId id="3428" r:id="rId104"/>
    <p:sldId id="3429" r:id="rId105"/>
    <p:sldId id="3430" r:id="rId106"/>
    <p:sldId id="3431" r:id="rId107"/>
    <p:sldId id="3432" r:id="rId108"/>
    <p:sldId id="3433" r:id="rId109"/>
    <p:sldId id="3434" r:id="rId110"/>
    <p:sldId id="3435" r:id="rId111"/>
    <p:sldId id="3436" r:id="rId112"/>
    <p:sldId id="3437" r:id="rId113"/>
    <p:sldId id="3438" r:id="rId114"/>
    <p:sldId id="3439" r:id="rId115"/>
    <p:sldId id="3440" r:id="rId116"/>
    <p:sldId id="3441" r:id="rId117"/>
    <p:sldId id="3442" r:id="rId118"/>
    <p:sldId id="3443" r:id="rId119"/>
    <p:sldId id="3444" r:id="rId120"/>
    <p:sldId id="3445" r:id="rId121"/>
    <p:sldId id="3446" r:id="rId122"/>
    <p:sldId id="3447" r:id="rId123"/>
    <p:sldId id="3448" r:id="rId124"/>
    <p:sldId id="3449" r:id="rId125"/>
    <p:sldId id="3450" r:id="rId126"/>
    <p:sldId id="3451" r:id="rId127"/>
    <p:sldId id="3452" r:id="rId128"/>
    <p:sldId id="3453" r:id="rId129"/>
    <p:sldId id="3454" r:id="rId130"/>
    <p:sldId id="3455" r:id="rId131"/>
    <p:sldId id="3456" r:id="rId132"/>
    <p:sldId id="3457" r:id="rId133"/>
    <p:sldId id="3458" r:id="rId134"/>
    <p:sldId id="3459" r:id="rId135"/>
    <p:sldId id="3460" r:id="rId136"/>
    <p:sldId id="3461" r:id="rId137"/>
    <p:sldId id="3462" r:id="rId138"/>
    <p:sldId id="3463" r:id="rId139"/>
    <p:sldId id="3464" r:id="rId140"/>
    <p:sldId id="3465" r:id="rId141"/>
    <p:sldId id="3466" r:id="rId142"/>
    <p:sldId id="3467" r:id="rId143"/>
    <p:sldId id="3468" r:id="rId144"/>
    <p:sldId id="3469" r:id="rId145"/>
    <p:sldId id="3470" r:id="rId146"/>
    <p:sldId id="3471" r:id="rId147"/>
    <p:sldId id="3472" r:id="rId148"/>
    <p:sldId id="3473" r:id="rId149"/>
    <p:sldId id="3474" r:id="rId150"/>
    <p:sldId id="3475" r:id="rId151"/>
    <p:sldId id="3476" r:id="rId152"/>
    <p:sldId id="3477" r:id="rId153"/>
    <p:sldId id="3478" r:id="rId154"/>
    <p:sldId id="3479" r:id="rId155"/>
    <p:sldId id="3480" r:id="rId156"/>
    <p:sldId id="3481" r:id="rId157"/>
    <p:sldId id="3482" r:id="rId158"/>
    <p:sldId id="3483" r:id="rId159"/>
    <p:sldId id="3484" r:id="rId160"/>
    <p:sldId id="3485" r:id="rId161"/>
    <p:sldId id="3486" r:id="rId162"/>
    <p:sldId id="3487" r:id="rId163"/>
    <p:sldId id="3488" r:id="rId164"/>
    <p:sldId id="3489" r:id="rId165"/>
    <p:sldId id="3490" r:id="rId166"/>
    <p:sldId id="3491" r:id="rId167"/>
    <p:sldId id="3492" r:id="rId168"/>
    <p:sldId id="3493" r:id="rId169"/>
    <p:sldId id="3494" r:id="rId170"/>
    <p:sldId id="3495" r:id="rId171"/>
    <p:sldId id="3496" r:id="rId172"/>
    <p:sldId id="3497" r:id="rId173"/>
    <p:sldId id="3498" r:id="rId174"/>
    <p:sldId id="3499" r:id="rId175"/>
    <p:sldId id="3500" r:id="rId176"/>
    <p:sldId id="3501" r:id="rId177"/>
    <p:sldId id="3502" r:id="rId178"/>
    <p:sldId id="3503" r:id="rId179"/>
    <p:sldId id="3504" r:id="rId180"/>
    <p:sldId id="3505" r:id="rId181"/>
    <p:sldId id="3506" r:id="rId182"/>
    <p:sldId id="3507" r:id="rId183"/>
    <p:sldId id="3508" r:id="rId184"/>
    <p:sldId id="3509" r:id="rId185"/>
    <p:sldId id="3510" r:id="rId186"/>
    <p:sldId id="3511" r:id="rId187"/>
    <p:sldId id="3512" r:id="rId188"/>
    <p:sldId id="3513" r:id="rId189"/>
    <p:sldId id="3514" r:id="rId190"/>
    <p:sldId id="3515" r:id="rId191"/>
    <p:sldId id="3516" r:id="rId192"/>
    <p:sldId id="3517" r:id="rId193"/>
    <p:sldId id="3518" r:id="rId194"/>
    <p:sldId id="3519" r:id="rId195"/>
    <p:sldId id="3520" r:id="rId196"/>
    <p:sldId id="3521" r:id="rId197"/>
    <p:sldId id="3522" r:id="rId198"/>
    <p:sldId id="3523" r:id="rId199"/>
    <p:sldId id="3524" r:id="rId200"/>
    <p:sldId id="3525" r:id="rId201"/>
    <p:sldId id="3526" r:id="rId202"/>
    <p:sldId id="3527" r:id="rId203"/>
    <p:sldId id="3528" r:id="rId204"/>
    <p:sldId id="3529" r:id="rId205"/>
    <p:sldId id="3530" r:id="rId206"/>
    <p:sldId id="3531" r:id="rId207"/>
    <p:sldId id="3532" r:id="rId208"/>
    <p:sldId id="3533" r:id="rId209"/>
    <p:sldId id="3534" r:id="rId210"/>
    <p:sldId id="3535" r:id="rId211"/>
    <p:sldId id="3536" r:id="rId212"/>
    <p:sldId id="3537" r:id="rId213"/>
    <p:sldId id="3538" r:id="rId214"/>
    <p:sldId id="3539" r:id="rId215"/>
    <p:sldId id="3540" r:id="rId216"/>
    <p:sldId id="3541" r:id="rId217"/>
    <p:sldId id="3542" r:id="rId218"/>
    <p:sldId id="3543" r:id="rId219"/>
    <p:sldId id="3544" r:id="rId220"/>
    <p:sldId id="3545" r:id="rId221"/>
    <p:sldId id="3546" r:id="rId222"/>
    <p:sldId id="3547" r:id="rId223"/>
    <p:sldId id="3548" r:id="rId224"/>
    <p:sldId id="3549" r:id="rId225"/>
    <p:sldId id="3550" r:id="rId226"/>
    <p:sldId id="3551" r:id="rId227"/>
    <p:sldId id="3552" r:id="rId228"/>
    <p:sldId id="3553" r:id="rId229"/>
    <p:sldId id="3554" r:id="rId230"/>
    <p:sldId id="3555" r:id="rId231"/>
    <p:sldId id="3556" r:id="rId232"/>
    <p:sldId id="3557" r:id="rId233"/>
    <p:sldId id="3558" r:id="rId234"/>
    <p:sldId id="3559" r:id="rId235"/>
    <p:sldId id="3560" r:id="rId236"/>
    <p:sldId id="3561" r:id="rId237"/>
    <p:sldId id="3562" r:id="rId238"/>
    <p:sldId id="3563" r:id="rId239"/>
    <p:sldId id="3564" r:id="rId240"/>
    <p:sldId id="3565" r:id="rId241"/>
    <p:sldId id="3566" r:id="rId242"/>
    <p:sldId id="3567" r:id="rId243"/>
    <p:sldId id="3568" r:id="rId244"/>
    <p:sldId id="3569" r:id="rId245"/>
    <p:sldId id="3570" r:id="rId246"/>
    <p:sldId id="3571" r:id="rId247"/>
    <p:sldId id="3572" r:id="rId248"/>
    <p:sldId id="3573" r:id="rId249"/>
    <p:sldId id="3574" r:id="rId250"/>
    <p:sldId id="3575" r:id="rId251"/>
    <p:sldId id="3576" r:id="rId252"/>
    <p:sldId id="3577" r:id="rId253"/>
    <p:sldId id="3578" r:id="rId254"/>
    <p:sldId id="3328" r:id="rId255"/>
    <p:sldId id="3281" r:id="rId256"/>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800000"/>
    <a:srgbClr val="000099"/>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87" autoAdjust="0"/>
    <p:restoredTop sz="94660"/>
  </p:normalViewPr>
  <p:slideViewPr>
    <p:cSldViewPr showGuides="1">
      <p:cViewPr>
        <p:scale>
          <a:sx n="70" d="100"/>
          <a:sy n="70" d="100"/>
        </p:scale>
        <p:origin x="1728" y="341"/>
      </p:cViewPr>
      <p:guideLst>
        <p:guide orient="horz" pos="2160"/>
        <p:guide pos="2928"/>
      </p:guideLst>
    </p:cSldViewPr>
  </p:slideViewPr>
  <p:notesTextViewPr>
    <p:cViewPr>
      <p:scale>
        <a:sx n="100" d="100"/>
        <a:sy n="100" d="100"/>
      </p:scale>
      <p:origin x="0" y="0"/>
    </p:cViewPr>
  </p:notesTextViewPr>
  <p:sorterViewPr>
    <p:cViewPr>
      <p:scale>
        <a:sx n="66" d="100"/>
        <a:sy n="66" d="100"/>
      </p:scale>
      <p:origin x="0" y="267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F2A777-1277-475D-ABB2-4D3A40EE9348}" type="slidenum">
              <a:rPr lang="ar-SA" altLang="en-US"/>
              <a:pPr/>
              <a:t>‹#›</a:t>
            </a:fld>
            <a:endParaRPr lang="en-US" altLang="en-US"/>
          </a:p>
        </p:txBody>
      </p:sp>
    </p:spTree>
    <p:extLst>
      <p:ext uri="{BB962C8B-B14F-4D97-AF65-F5344CB8AC3E}">
        <p14:creationId xmlns:p14="http://schemas.microsoft.com/office/powerpoint/2010/main" val="188627017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426BC9A-A28C-4827-8732-CADE08AF7936}" type="slidenum">
              <a:rPr lang="ar-SA" altLang="en-US"/>
              <a:pPr/>
              <a:t>‹#›</a:t>
            </a:fld>
            <a:endParaRPr lang="en-US" altLang="en-US"/>
          </a:p>
        </p:txBody>
      </p:sp>
    </p:spTree>
    <p:extLst>
      <p:ext uri="{BB962C8B-B14F-4D97-AF65-F5344CB8AC3E}">
        <p14:creationId xmlns:p14="http://schemas.microsoft.com/office/powerpoint/2010/main" val="31245683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1655D89-043A-4ECD-BB83-CD66BC91AB02}" type="slidenum">
              <a:rPr lang="ar-SA" altLang="en-US"/>
              <a:pPr/>
              <a:t>‹#›</a:t>
            </a:fld>
            <a:endParaRPr lang="en-US" altLang="en-US"/>
          </a:p>
        </p:txBody>
      </p:sp>
    </p:spTree>
    <p:extLst>
      <p:ext uri="{BB962C8B-B14F-4D97-AF65-F5344CB8AC3E}">
        <p14:creationId xmlns:p14="http://schemas.microsoft.com/office/powerpoint/2010/main" val="2131085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9CB1885-6D41-4CA3-A273-CBFB4D2105A8}" type="slidenum">
              <a:rPr lang="ar-SA" altLang="en-US"/>
              <a:pPr/>
              <a:t>‹#›</a:t>
            </a:fld>
            <a:endParaRPr lang="en-US" altLang="en-US"/>
          </a:p>
        </p:txBody>
      </p:sp>
    </p:spTree>
    <p:extLst>
      <p:ext uri="{BB962C8B-B14F-4D97-AF65-F5344CB8AC3E}">
        <p14:creationId xmlns:p14="http://schemas.microsoft.com/office/powerpoint/2010/main" val="28583937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C6C3DEF-9099-4B42-80F3-3A58CDE30B5D}" type="slidenum">
              <a:rPr lang="ar-SA" altLang="en-US"/>
              <a:pPr/>
              <a:t>‹#›</a:t>
            </a:fld>
            <a:endParaRPr lang="en-US" altLang="en-US"/>
          </a:p>
        </p:txBody>
      </p:sp>
    </p:spTree>
    <p:extLst>
      <p:ext uri="{BB962C8B-B14F-4D97-AF65-F5344CB8AC3E}">
        <p14:creationId xmlns:p14="http://schemas.microsoft.com/office/powerpoint/2010/main" val="5858505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8DED7B9-C491-418D-85F5-33B9FCAE1585}" type="slidenum">
              <a:rPr lang="ar-SA" altLang="en-US"/>
              <a:pPr/>
              <a:t>‹#›</a:t>
            </a:fld>
            <a:endParaRPr lang="en-US" altLang="en-US"/>
          </a:p>
        </p:txBody>
      </p:sp>
    </p:spTree>
    <p:extLst>
      <p:ext uri="{BB962C8B-B14F-4D97-AF65-F5344CB8AC3E}">
        <p14:creationId xmlns:p14="http://schemas.microsoft.com/office/powerpoint/2010/main" val="87190203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08936A1A-059A-402A-948C-E1C4E07F294B}" type="slidenum">
              <a:rPr lang="ar-SA" altLang="en-US"/>
              <a:pPr/>
              <a:t>‹#›</a:t>
            </a:fld>
            <a:endParaRPr lang="en-US" altLang="en-US"/>
          </a:p>
        </p:txBody>
      </p:sp>
    </p:spTree>
    <p:extLst>
      <p:ext uri="{BB962C8B-B14F-4D97-AF65-F5344CB8AC3E}">
        <p14:creationId xmlns:p14="http://schemas.microsoft.com/office/powerpoint/2010/main" val="287324338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DE093F-7AB3-41C8-A78C-CCF82D7604CC}" type="slidenum">
              <a:rPr lang="ar-SA" altLang="en-US"/>
              <a:pPr/>
              <a:t>‹#›</a:t>
            </a:fld>
            <a:endParaRPr lang="en-US" altLang="en-US"/>
          </a:p>
        </p:txBody>
      </p:sp>
    </p:spTree>
    <p:extLst>
      <p:ext uri="{BB962C8B-B14F-4D97-AF65-F5344CB8AC3E}">
        <p14:creationId xmlns:p14="http://schemas.microsoft.com/office/powerpoint/2010/main" val="21144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8F8E544-2CBF-4E9E-A8BF-4A0DC2767EEE}" type="slidenum">
              <a:rPr lang="ar-SA" altLang="en-US"/>
              <a:pPr/>
              <a:t>‹#›</a:t>
            </a:fld>
            <a:endParaRPr lang="en-US" altLang="en-US"/>
          </a:p>
        </p:txBody>
      </p:sp>
    </p:spTree>
    <p:extLst>
      <p:ext uri="{BB962C8B-B14F-4D97-AF65-F5344CB8AC3E}">
        <p14:creationId xmlns:p14="http://schemas.microsoft.com/office/powerpoint/2010/main" val="300749275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23C853-26EC-4D3E-B295-ACE45E1CEDEB}" type="slidenum">
              <a:rPr lang="ar-SA" altLang="en-US"/>
              <a:pPr/>
              <a:t>‹#›</a:t>
            </a:fld>
            <a:endParaRPr lang="en-US" altLang="en-US"/>
          </a:p>
        </p:txBody>
      </p:sp>
    </p:spTree>
    <p:extLst>
      <p:ext uri="{BB962C8B-B14F-4D97-AF65-F5344CB8AC3E}">
        <p14:creationId xmlns:p14="http://schemas.microsoft.com/office/powerpoint/2010/main" val="101868763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965BB97-49DD-4F21-BF8F-E9594CF7BB00}" type="slidenum">
              <a:rPr lang="ar-SA" altLang="en-US"/>
              <a:pPr/>
              <a:t>‹#›</a:t>
            </a:fld>
            <a:endParaRPr lang="en-US" altLang="en-US"/>
          </a:p>
        </p:txBody>
      </p:sp>
    </p:spTree>
    <p:extLst>
      <p:ext uri="{BB962C8B-B14F-4D97-AF65-F5344CB8AC3E}">
        <p14:creationId xmlns:p14="http://schemas.microsoft.com/office/powerpoint/2010/main" val="40231064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CDEBEF89-A5B8-4E70-9BC6-7AD701F87209}"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uas.org@gmail.com"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 Id="rId4" Type="http://schemas.openxmlformats.org/officeDocument/2006/relationships/hyperlink" Target="mailto:duas.org@gmail.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63550" y="304800"/>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Rectangle 6"/>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2" name="Rectangle 7"/>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3" name="Rectangle 9"/>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4" name="Rectangle 3"/>
          <p:cNvSpPr>
            <a:spLocks noChangeArrowheads="1"/>
          </p:cNvSpPr>
          <p:nvPr/>
        </p:nvSpPr>
        <p:spPr bwMode="auto">
          <a:xfrm>
            <a:off x="228600" y="1065213"/>
            <a:ext cx="8686800" cy="486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800" b="1" i="1">
                <a:solidFill>
                  <a:srgbClr val="FFFF00"/>
                </a:solidFill>
                <a:latin typeface="Trebuchet MS" panose="020B0603020202020204" pitchFamily="34" charset="0"/>
                <a:ea typeface="MS Mincho" panose="02020609040205080304" pitchFamily="49" charset="-128"/>
              </a:rPr>
              <a:t>Dūa K</a:t>
            </a:r>
            <a:r>
              <a:rPr lang="en-US" altLang="en-US" sz="5800" b="1" i="1">
                <a:solidFill>
                  <a:srgbClr val="FFFF00"/>
                </a:solidFill>
                <a:latin typeface="Trebuchet MS" panose="020B0603020202020204" pitchFamily="34" charset="0"/>
              </a:rPr>
              <a:t>ūmayl</a:t>
            </a:r>
          </a:p>
          <a:p>
            <a:pPr algn="ctr" eaLnBrk="1" hangingPunct="1"/>
            <a:r>
              <a:rPr lang="en-US" altLang="en-US" sz="3200" b="1" i="1">
                <a:solidFill>
                  <a:srgbClr val="FFFF00"/>
                </a:solidFill>
                <a:latin typeface="Trebuchet MS" panose="020B0603020202020204" pitchFamily="34" charset="0"/>
              </a:rPr>
              <a:t>(The Supplication of Kumayl ibn Ziyad)</a:t>
            </a:r>
            <a:endParaRPr lang="en-GB" altLang="en-US" sz="5800" b="1" i="1">
              <a:solidFill>
                <a:srgbClr val="FFFF00"/>
              </a:solidFill>
              <a:latin typeface="Trebuchet MS" panose="020B0603020202020204" pitchFamily="34" charset="0"/>
              <a:ea typeface="MS Mincho" panose="02020609040205080304" pitchFamily="49" charset="-128"/>
            </a:endParaRPr>
          </a:p>
          <a:p>
            <a:pPr algn="ctr" rtl="1" eaLnBrk="1" hangingPunct="1"/>
            <a:r>
              <a:rPr lang="ar-AE" altLang="en-US" sz="9600">
                <a:solidFill>
                  <a:srgbClr val="FFFF00"/>
                </a:solidFill>
                <a:latin typeface="Attari_Quran" panose="02010000000000000000" pitchFamily="2" charset="-78"/>
                <a:cs typeface="Attari_Quran" panose="02010000000000000000" pitchFamily="2" charset="-78"/>
              </a:rPr>
              <a:t>دعاء كميل</a:t>
            </a:r>
            <a:endParaRPr lang="en-US" altLang="en-US" sz="9600">
              <a:solidFill>
                <a:srgbClr val="FFFF00"/>
              </a:solidFill>
              <a:latin typeface="Attari_Quran" panose="02010000000000000000" pitchFamily="2" charset="-78"/>
              <a:cs typeface="Attari_Quran" panose="02010000000000000000" pitchFamily="2" charset="-78"/>
            </a:endParaRPr>
          </a:p>
          <a:p>
            <a:pPr algn="ctr" rtl="1" eaLnBrk="1" hangingPunct="1"/>
            <a:r>
              <a:rPr lang="ar-SA" altLang="en-US" sz="6000" b="1">
                <a:solidFill>
                  <a:srgbClr val="FFFF00"/>
                </a:solidFill>
                <a:latin typeface="Alvi Nastaleeq" pitchFamily="2" charset="0"/>
                <a:cs typeface="Alvi Nastaleeq" pitchFamily="2" charset="0"/>
              </a:rPr>
              <a:t>دعائے کمیل</a:t>
            </a:r>
            <a:endParaRPr lang="en-US" altLang="en-US" sz="6000" b="1">
              <a:solidFill>
                <a:srgbClr val="FFFF00"/>
              </a:solidFill>
              <a:latin typeface="Alvi Nastaleeq" pitchFamily="2" charset="0"/>
              <a:cs typeface="Alvi Nastaleeq" pitchFamily="2" charset="0"/>
            </a:endParaRPr>
          </a:p>
          <a:p>
            <a:pPr algn="ctr" eaLnBrk="1" hangingPunct="1"/>
            <a:r>
              <a:rPr lang="en-US" altLang="en-US" sz="6000" b="1">
                <a:solidFill>
                  <a:srgbClr val="FFFF00"/>
                </a:solidFill>
                <a:cs typeface="Mangal" panose="02040503050203030202" pitchFamily="18" charset="0"/>
              </a:rPr>
              <a:t>  </a:t>
            </a:r>
            <a:r>
              <a:rPr lang="hi-IN" altLang="en-US" sz="6000" b="1">
                <a:solidFill>
                  <a:srgbClr val="FFFF00"/>
                </a:solidFill>
                <a:cs typeface="Mangal" panose="02040503050203030202" pitchFamily="18" charset="0"/>
              </a:rPr>
              <a:t>दुआ कुमैल</a:t>
            </a:r>
            <a:r>
              <a:rPr lang="en-US" altLang="en-US" sz="6000" b="1">
                <a:solidFill>
                  <a:srgbClr val="FFFF00"/>
                </a:solidFill>
                <a:cs typeface="Mangal" panose="02040503050203030202" pitchFamily="18" charset="0"/>
              </a:rPr>
              <a:t> </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136525" y="5867400"/>
            <a:ext cx="888841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a:t>
            </a:r>
            <a:r>
              <a:rPr lang="en-US" altLang="en-US" sz="1100" b="1" dirty="0">
                <a:hlinkClick r:id="rId3"/>
              </a:rPr>
              <a:t>duas.org@gmail.com</a:t>
            </a:r>
            <a:r>
              <a:rPr lang="en-US" altLang="en-US" sz="1100" b="1" dirty="0"/>
              <a:t> </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a:latin typeface="Trebuchet MS" panose="020B0603020202020204" pitchFamily="34" charset="0"/>
              </a:rPr>
              <a:t>Sūrat</a:t>
            </a:r>
            <a:r>
              <a:rPr lang="en-US" altLang="en-US" sz="1200" b="1" dirty="0">
                <a:latin typeface="Trebuchet MS" panose="020B0603020202020204" pitchFamily="34" charset="0"/>
              </a:rPr>
              <a:t> al-</a:t>
            </a:r>
            <a:r>
              <a:rPr lang="en-US" altLang="en-US" sz="1200" b="1" dirty="0" err="1">
                <a:latin typeface="Trebuchet MS" panose="020B0603020202020204" pitchFamily="34" charset="0"/>
              </a:rPr>
              <a:t>Fātiḥah</a:t>
            </a:r>
            <a:r>
              <a:rPr lang="en-US" altLang="en-US" sz="1200" b="1" dirty="0">
                <a:latin typeface="Trebuchet MS" panose="020B0603020202020204" pitchFamily="34" charset="0"/>
              </a:rPr>
              <a:t> 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وَبِعِزَّتِكَ الَّتِي لا يَقُومُ لَهَا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2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might, which nothing can resist;</a:t>
            </a:r>
            <a:endParaRPr lang="en-US" altLang="en-US" sz="2800" b="1" smtClean="0"/>
          </a:p>
        </p:txBody>
      </p:sp>
      <p:sp>
        <p:nvSpPr>
          <p:cNvPr id="112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عزت کے ذریعے جسکے آگے کوئی چیز ٹھہرتی نہیں</a:t>
            </a:r>
            <a:endParaRPr lang="en-US" altLang="en-US" sz="4000" b="1">
              <a:solidFill>
                <a:srgbClr val="000066"/>
              </a:solidFill>
              <a:latin typeface="Alvi Nastaleeq" pitchFamily="2" charset="0"/>
              <a:cs typeface="Alvi Nastaleeq" pitchFamily="2" charset="0"/>
            </a:endParaRPr>
          </a:p>
        </p:txBody>
      </p:sp>
      <p:sp>
        <p:nvSpPr>
          <p:cNvPr id="112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इस इज्ज़त का वास्ता जिस के आगे कोई चीज़  ठहर नहीं पाती,</a:t>
            </a:r>
            <a:endParaRPr lang="en-US" altLang="en-US" sz="2000" b="1">
              <a:solidFill>
                <a:srgbClr val="000066"/>
              </a:solidFill>
              <a:cs typeface="Mangal" panose="02040503050203030202" pitchFamily="18" charset="0"/>
            </a:endParaRPr>
          </a:p>
        </p:txBody>
      </p:sp>
      <p:sp>
        <p:nvSpPr>
          <p:cNvPr id="112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bi`izzatikal-latī</a:t>
            </a:r>
            <a:r>
              <a:rPr lang="en-US" altLang="en-US" b="1" i="1" dirty="0" smtClean="0">
                <a:solidFill>
                  <a:srgbClr val="000066"/>
                </a:solidFill>
              </a:rPr>
              <a:t> </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yaqūmu</a:t>
            </a:r>
            <a:r>
              <a:rPr lang="en-US" altLang="en-US" b="1" i="1" dirty="0" smtClean="0">
                <a:solidFill>
                  <a:srgbClr val="000066"/>
                </a:solidFill>
              </a:rPr>
              <a:t> </a:t>
            </a:r>
            <a:r>
              <a:rPr lang="en-US" altLang="en-US" b="1" i="1" dirty="0" err="1" smtClean="0">
                <a:solidFill>
                  <a:srgbClr val="000066"/>
                </a:solidFill>
              </a:rPr>
              <a:t>lahā</a:t>
            </a:r>
            <a:r>
              <a:rPr lang="en-US" altLang="en-US" b="1" i="1" dirty="0" smtClean="0">
                <a:solidFill>
                  <a:srgbClr val="000066"/>
                </a:solidFill>
              </a:rPr>
              <a:t> shay</a:t>
            </a:r>
            <a:endParaRPr lang="en-US" altLang="en-US" b="1" i="1" dirty="0">
              <a:solidFill>
                <a:srgbClr val="000066"/>
              </a:solidFill>
            </a:endParaRP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2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تُشَرِّدَ مَنْ آوَيْتَهُ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34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drive away him whom You hast given an abode</a:t>
            </a:r>
            <a:endParaRPr lang="en-US" altLang="en-US" sz="2800" b="1" smtClean="0"/>
          </a:p>
        </p:txBody>
      </p:sp>
      <p:sp>
        <p:nvSpPr>
          <p:cNvPr id="1034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جسے پناہ دی ہو اسے چھوڑ دے</a:t>
            </a:r>
            <a:endParaRPr lang="en-US" altLang="en-US" sz="4000" b="1">
              <a:solidFill>
                <a:srgbClr val="000066"/>
              </a:solidFill>
              <a:latin typeface="Alvi Nastaleeq" pitchFamily="2" charset="0"/>
              <a:cs typeface="Alvi Nastaleeq" pitchFamily="2" charset="0"/>
            </a:endParaRPr>
          </a:p>
        </p:txBody>
      </p:sp>
      <p:sp>
        <p:nvSpPr>
          <p:cNvPr id="1034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अपने यहाँ से निकाल दे जिसे तुने खुद पनाह दी हो, </a:t>
            </a:r>
            <a:endParaRPr lang="en-US" altLang="en-US" sz="2000" b="1">
              <a:solidFill>
                <a:srgbClr val="000066"/>
              </a:solidFill>
              <a:cs typeface="Mangal" panose="02040503050203030202" pitchFamily="18" charset="0"/>
            </a:endParaRPr>
          </a:p>
        </p:txBody>
      </p:sp>
      <p:sp>
        <p:nvSpPr>
          <p:cNvPr id="1034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tushar-rida</a:t>
            </a:r>
            <a:r>
              <a:rPr lang="en-US" altLang="en-US" b="1" i="1" dirty="0" smtClean="0">
                <a:solidFill>
                  <a:srgbClr val="000066"/>
                </a:solidFill>
              </a:rPr>
              <a:t> man ā-</a:t>
            </a:r>
            <a:r>
              <a:rPr lang="en-US" altLang="en-US" b="1" i="1" dirty="0" err="1" smtClean="0">
                <a:solidFill>
                  <a:srgbClr val="000066"/>
                </a:solidFill>
              </a:rPr>
              <a:t>aytah</a:t>
            </a:r>
            <a:endParaRPr lang="en-US" altLang="en-US" b="1" i="1" dirty="0">
              <a:solidFill>
                <a:srgbClr val="000066"/>
              </a:solidFill>
            </a:endParaRP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34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تُسْلِّمَ إِلىَ الْبلاءِ مَن كَفَيْتَهُ وَرَحِمْتَهُ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44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submit to tribulation him whom You hast spared and shown mercy.</a:t>
            </a:r>
            <a:endParaRPr lang="en-US" altLang="en-US" sz="2800" b="1" smtClean="0"/>
          </a:p>
        </p:txBody>
      </p:sp>
      <p:sp>
        <p:nvSpPr>
          <p:cNvPr id="1044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جسکی سرپرستی کی ہو اور اس پر مہربانی کی ہو اسے مصیبت کے حوالے کر دے</a:t>
            </a:r>
            <a:endParaRPr lang="en-US" altLang="en-US" sz="4000" b="1">
              <a:solidFill>
                <a:srgbClr val="000066"/>
              </a:solidFill>
              <a:latin typeface="Alvi Nastaleeq" pitchFamily="2" charset="0"/>
              <a:cs typeface="Alvi Nastaleeq" pitchFamily="2" charset="0"/>
            </a:endParaRPr>
          </a:p>
        </p:txBody>
      </p:sp>
      <p:sp>
        <p:nvSpPr>
          <p:cNvPr id="1044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बालाओं के हवाले कर दे जिस का तुने खुद ज़िम्मा लिया हो और जिस पर रहम किया हो, </a:t>
            </a:r>
            <a:endParaRPr lang="en-US" altLang="en-US" sz="2000" b="1">
              <a:solidFill>
                <a:srgbClr val="000066"/>
              </a:solidFill>
              <a:cs typeface="Mangal" panose="02040503050203030202" pitchFamily="18" charset="0"/>
            </a:endParaRPr>
          </a:p>
        </p:txBody>
      </p:sp>
      <p:sp>
        <p:nvSpPr>
          <p:cNvPr id="1044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tus</a:t>
            </a:r>
            <a:r>
              <a:rPr lang="en-US" altLang="en-US" b="1" i="1" dirty="0" smtClean="0">
                <a:solidFill>
                  <a:srgbClr val="000066"/>
                </a:solidFill>
              </a:rPr>
              <a:t>-s-lima </a:t>
            </a:r>
            <a:r>
              <a:rPr lang="en-US" altLang="en-US" b="1" i="1" dirty="0" err="1" smtClean="0">
                <a:solidFill>
                  <a:srgbClr val="000066"/>
                </a:solidFill>
              </a:rPr>
              <a:t>ilāl-balā-i</a:t>
            </a:r>
            <a:r>
              <a:rPr lang="en-US" altLang="en-US" b="1" i="1" dirty="0" smtClean="0">
                <a:solidFill>
                  <a:srgbClr val="000066"/>
                </a:solidFill>
              </a:rPr>
              <a:t> man </a:t>
            </a:r>
            <a:r>
              <a:rPr lang="en-US" altLang="en-US" b="1" i="1" dirty="0" err="1" smtClean="0">
                <a:solidFill>
                  <a:srgbClr val="000066"/>
                </a:solidFill>
              </a:rPr>
              <a:t>kafay-tahu</a:t>
            </a:r>
            <a:r>
              <a:rPr lang="en-US" altLang="en-US" b="1" i="1" dirty="0" smtClean="0">
                <a:solidFill>
                  <a:srgbClr val="000066"/>
                </a:solidFill>
              </a:rPr>
              <a:t> wa </a:t>
            </a:r>
            <a:r>
              <a:rPr lang="en-US" altLang="en-US" b="1" i="1" dirty="0" err="1" smtClean="0">
                <a:solidFill>
                  <a:srgbClr val="000066"/>
                </a:solidFill>
              </a:rPr>
              <a:t>raḥim-tah</a:t>
            </a:r>
            <a:endParaRPr lang="en-US" altLang="en-US" b="1" i="1" dirty="0">
              <a:solidFill>
                <a:srgbClr val="000066"/>
              </a:solidFill>
            </a:endParaRP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44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وَلَيْتَ شِعْرِي يَا سَيِّدِي وَإِلَهِي وَمَوْلاي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54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Would that I knew, my Master, My God and my Protector,</a:t>
            </a:r>
            <a:endParaRPr lang="en-US" altLang="en-US" sz="2800" b="1" smtClean="0"/>
          </a:p>
        </p:txBody>
      </p:sp>
      <p:sp>
        <p:nvSpPr>
          <p:cNvPr id="1054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کاش میں جانتا اے میرے آقا میرے معبود!</a:t>
            </a:r>
            <a:endParaRPr lang="en-US" altLang="en-US" sz="4000" b="1">
              <a:solidFill>
                <a:srgbClr val="000066"/>
              </a:solidFill>
              <a:latin typeface="Alvi Nastaleeq" pitchFamily="2" charset="0"/>
              <a:cs typeface="Alvi Nastaleeq" pitchFamily="2" charset="0"/>
            </a:endParaRPr>
          </a:p>
        </p:txBody>
      </p:sp>
      <p:sp>
        <p:nvSpPr>
          <p:cNvPr id="1054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यह बात मेरी समझ में नहीं आती! ऐ मेरे मालिक, ऐ मेरे माबूद, ऐ मेरे मौला, </a:t>
            </a:r>
            <a:endParaRPr lang="en-US" altLang="en-US" sz="2000" b="1">
              <a:solidFill>
                <a:srgbClr val="000066"/>
              </a:solidFill>
              <a:cs typeface="Mangal" panose="02040503050203030202" pitchFamily="18" charset="0"/>
            </a:endParaRPr>
          </a:p>
        </p:txBody>
      </p:sp>
      <p:sp>
        <p:nvSpPr>
          <p:cNvPr id="1054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layta</a:t>
            </a:r>
            <a:r>
              <a:rPr lang="en-US" altLang="en-US" b="1" i="1" dirty="0" smtClean="0">
                <a:solidFill>
                  <a:srgbClr val="000066"/>
                </a:solidFill>
              </a:rPr>
              <a:t> </a:t>
            </a:r>
            <a:r>
              <a:rPr lang="en-US" altLang="en-US" b="1" i="1" dirty="0" err="1" smtClean="0">
                <a:solidFill>
                  <a:srgbClr val="000066"/>
                </a:solidFill>
              </a:rPr>
              <a:t>shi`a-rī</a:t>
            </a:r>
            <a:r>
              <a:rPr lang="en-US" altLang="en-US" b="1" i="1" dirty="0" smtClean="0">
                <a:solidFill>
                  <a:srgbClr val="000066"/>
                </a:solidFill>
              </a:rPr>
              <a:t> </a:t>
            </a:r>
            <a:r>
              <a:rPr lang="en-US" altLang="en-US" b="1" i="1" dirty="0" err="1" smtClean="0">
                <a:solidFill>
                  <a:srgbClr val="000066"/>
                </a:solidFill>
              </a:rPr>
              <a:t>yāy</a:t>
            </a:r>
            <a:r>
              <a:rPr lang="en-US" altLang="en-US" b="1" i="1" dirty="0" smtClean="0">
                <a:solidFill>
                  <a:srgbClr val="000066"/>
                </a:solidFill>
              </a:rPr>
              <a:t> say-</a:t>
            </a:r>
            <a:r>
              <a:rPr lang="en-US" altLang="en-US" b="1" i="1" dirty="0" err="1" smtClean="0">
                <a:solidFill>
                  <a:srgbClr val="000066"/>
                </a:solidFill>
              </a:rPr>
              <a:t>yidī</a:t>
            </a:r>
            <a:r>
              <a:rPr lang="en-US" altLang="en-US" b="1" i="1" dirty="0" smtClean="0">
                <a:solidFill>
                  <a:srgbClr val="000066"/>
                </a:solidFill>
              </a:rPr>
              <a:t> wa </a:t>
            </a:r>
            <a:r>
              <a:rPr lang="en-US" altLang="en-US" b="1" i="1" dirty="0" err="1" smtClean="0">
                <a:solidFill>
                  <a:srgbClr val="000066"/>
                </a:solidFill>
              </a:rPr>
              <a:t>ilahī</a:t>
            </a:r>
            <a:r>
              <a:rPr lang="en-US" altLang="en-US" b="1" i="1" dirty="0" smtClean="0">
                <a:solidFill>
                  <a:srgbClr val="000066"/>
                </a:solidFill>
              </a:rPr>
              <a:t> wa maw-</a:t>
            </a:r>
            <a:r>
              <a:rPr lang="en-US" altLang="en-US" b="1" i="1" dirty="0" err="1" smtClean="0">
                <a:solidFill>
                  <a:srgbClr val="000066"/>
                </a:solidFill>
              </a:rPr>
              <a:t>lāy</a:t>
            </a:r>
            <a:endParaRPr lang="en-US" altLang="en-US" b="1" i="1" dirty="0">
              <a:solidFill>
                <a:srgbClr val="000066"/>
              </a:solidFill>
            </a:endParaRP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54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أَتُسَلِّطُ النَّارَ عَلَى وُجُوه خَرَّتْ لِعَظَمَتِكَ سَاجِدَةً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64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Whether You wilt give the Fire dominion over faces fallen down prostrate before Your Tremendousness,</a:t>
            </a:r>
            <a:endParaRPr lang="en-US" altLang="en-US" sz="2800" b="1" smtClean="0"/>
          </a:p>
        </p:txBody>
      </p:sp>
      <p:sp>
        <p:nvSpPr>
          <p:cNvPr id="1065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مولا کہ کیا تو ان چہروں کو آگ میں ڈالے گا جو تیری عظمت کے سامنے سجدے میں پڑے ہیں</a:t>
            </a:r>
            <a:endParaRPr lang="en-US" altLang="en-US" sz="4000" b="1">
              <a:solidFill>
                <a:srgbClr val="000066"/>
              </a:solidFill>
              <a:latin typeface="Alvi Nastaleeq" pitchFamily="2" charset="0"/>
              <a:cs typeface="Alvi Nastaleeq" pitchFamily="2" charset="0"/>
            </a:endParaRPr>
          </a:p>
        </p:txBody>
      </p:sp>
      <p:sp>
        <p:nvSpPr>
          <p:cNvPr id="1065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 तू आतिशे जहन्नम को मुसल्लत कर देगा इन चेहरों पर जो तेरी अजमत के बायेस तेरे हजूर में सज्दारेज़ हो चुके हैं, </a:t>
            </a:r>
            <a:endParaRPr lang="en-US" altLang="en-US" sz="2000" b="1">
              <a:solidFill>
                <a:srgbClr val="000066"/>
              </a:solidFill>
              <a:cs typeface="Mangal" panose="02040503050203030202" pitchFamily="18" charset="0"/>
            </a:endParaRPr>
          </a:p>
        </p:txBody>
      </p:sp>
      <p:sp>
        <p:nvSpPr>
          <p:cNvPr id="1065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dirty="0" smtClean="0">
                <a:solidFill>
                  <a:srgbClr val="000066"/>
                </a:solidFill>
              </a:rPr>
              <a:t>atusal-liṭun-nāra `alā wujūhin khar-rat li-`aẓamatika sājidah</a:t>
            </a:r>
            <a:endParaRPr lang="en-US" altLang="en-US" b="1" i="1" dirty="0">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65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وَّعَلَى أَلْسُن نَّطَقَتْ بِتَوْحِيدِكَ صَادِقَةً وَّبِشُكْرِكَ مَادِحَةً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75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over tongues voicing sincerely the profession of Your Unity and giving thanks to You in praise,</a:t>
            </a:r>
            <a:endParaRPr lang="en-US" altLang="en-US" sz="2800" b="1" smtClean="0"/>
          </a:p>
        </p:txBody>
      </p:sp>
      <p:sp>
        <p:nvSpPr>
          <p:cNvPr id="1075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ان زبانوں کو جو تیری توحید کے بیان میں سچی ہیں اور شکر کے ساتھ تیری تعریف کرتی ہیں</a:t>
            </a:r>
            <a:endParaRPr lang="en-US" altLang="en-US" sz="4000" b="1">
              <a:solidFill>
                <a:srgbClr val="000066"/>
              </a:solidFill>
              <a:latin typeface="Alvi Nastaleeq" pitchFamily="2" charset="0"/>
              <a:cs typeface="Alvi Nastaleeq" pitchFamily="2" charset="0"/>
            </a:endParaRPr>
          </a:p>
        </p:txBody>
      </p:sp>
      <p:sp>
        <p:nvSpPr>
          <p:cNvPr id="1075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 ज़बानों पर जो सिद्क़ दिल से तेरी तौहीद का इकरार करके शुक्रगुजारी के साथ तेरी मधा कर चुकी हैं, </a:t>
            </a:r>
            <a:endParaRPr lang="en-US" altLang="en-US" sz="2000" b="1">
              <a:solidFill>
                <a:srgbClr val="000066"/>
              </a:solidFill>
              <a:cs typeface="Mangal" panose="02040503050203030202" pitchFamily="18" charset="0"/>
            </a:endParaRPr>
          </a:p>
        </p:txBody>
      </p:sp>
      <p:sp>
        <p:nvSpPr>
          <p:cNvPr id="1075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alā</a:t>
            </a:r>
            <a:r>
              <a:rPr lang="en-US" altLang="en-US" b="1" i="1" dirty="0" smtClean="0">
                <a:solidFill>
                  <a:srgbClr val="000066"/>
                </a:solidFill>
              </a:rPr>
              <a:t> al-</a:t>
            </a:r>
            <a:r>
              <a:rPr lang="en-US" altLang="en-US" b="1" i="1" dirty="0" err="1" smtClean="0">
                <a:solidFill>
                  <a:srgbClr val="000066"/>
                </a:solidFill>
              </a:rPr>
              <a:t>sunin</a:t>
            </a:r>
            <a:r>
              <a:rPr lang="en-US" altLang="en-US" b="1" i="1" dirty="0" smtClean="0">
                <a:solidFill>
                  <a:srgbClr val="000066"/>
                </a:solidFill>
              </a:rPr>
              <a:t>-</a:t>
            </a:r>
            <a:r>
              <a:rPr lang="en-US" altLang="en-US" b="1" i="1" dirty="0" err="1" smtClean="0">
                <a:solidFill>
                  <a:srgbClr val="000066"/>
                </a:solidFill>
              </a:rPr>
              <a:t>naṭaqat</a:t>
            </a:r>
            <a:r>
              <a:rPr lang="en-US" altLang="en-US" b="1" i="1" dirty="0" smtClean="0">
                <a:solidFill>
                  <a:srgbClr val="000066"/>
                </a:solidFill>
              </a:rPr>
              <a:t> bi-taw-</a:t>
            </a:r>
            <a:r>
              <a:rPr lang="en-US" altLang="en-US" b="1" i="1" dirty="0" err="1" smtClean="0">
                <a:solidFill>
                  <a:srgbClr val="000066"/>
                </a:solidFill>
              </a:rPr>
              <a:t>ḥīdika</a:t>
            </a:r>
            <a:r>
              <a:rPr lang="en-US" altLang="en-US" b="1" i="1" dirty="0" smtClean="0">
                <a:solidFill>
                  <a:srgbClr val="000066"/>
                </a:solidFill>
              </a:rPr>
              <a:t> </a:t>
            </a:r>
            <a:r>
              <a:rPr lang="en-US" altLang="en-US" b="1" i="1" dirty="0" err="1" smtClean="0">
                <a:solidFill>
                  <a:srgbClr val="000066"/>
                </a:solidFill>
              </a:rPr>
              <a:t>ṣādiqataw</a:t>
            </a:r>
            <a:r>
              <a:rPr lang="en-US" altLang="en-US" b="1" i="1" dirty="0" smtClean="0">
                <a:solidFill>
                  <a:srgbClr val="000066"/>
                </a:solidFill>
              </a:rPr>
              <a:t>-wa </a:t>
            </a:r>
            <a:r>
              <a:rPr lang="en-US" altLang="en-US" b="1" i="1" dirty="0" err="1" smtClean="0">
                <a:solidFill>
                  <a:srgbClr val="000066"/>
                </a:solidFill>
              </a:rPr>
              <a:t>bishuk-rika</a:t>
            </a:r>
            <a:r>
              <a:rPr lang="en-US" altLang="en-US" b="1" i="1" dirty="0" smtClean="0">
                <a:solidFill>
                  <a:srgbClr val="000066"/>
                </a:solidFill>
              </a:rPr>
              <a:t> </a:t>
            </a:r>
            <a:r>
              <a:rPr lang="en-US" altLang="en-US" b="1" i="1" dirty="0" err="1" smtClean="0">
                <a:solidFill>
                  <a:srgbClr val="000066"/>
                </a:solidFill>
              </a:rPr>
              <a:t>mādiḥah</a:t>
            </a:r>
            <a:endParaRPr lang="en-US" altLang="en-US" b="1" i="1" dirty="0">
              <a:solidFill>
                <a:srgbClr val="000066"/>
              </a:solidFill>
            </a:endParaRP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75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وَّعَلَى قُلُوب اعْتَرَفَتْ بِإِلَهِيَّتِكَ مُحَقِّقَةً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85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over hearts acknowledging Your Divinity through verification,</a:t>
            </a:r>
            <a:endParaRPr lang="en-US" altLang="en-US" sz="2800" b="1" smtClean="0"/>
          </a:p>
        </p:txBody>
      </p:sp>
      <p:sp>
        <p:nvSpPr>
          <p:cNvPr id="1085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ان دلوںکو جو تحقیق کیساتھ تجھے معبود مانتے ہیں</a:t>
            </a:r>
            <a:endParaRPr lang="en-US" altLang="en-US" sz="4000" b="1">
              <a:solidFill>
                <a:srgbClr val="000066"/>
              </a:solidFill>
              <a:latin typeface="Alvi Nastaleeq" pitchFamily="2" charset="0"/>
              <a:cs typeface="Alvi Nastaleeq" pitchFamily="2" charset="0"/>
            </a:endParaRPr>
          </a:p>
        </p:txBody>
      </p:sp>
      <p:sp>
        <p:nvSpPr>
          <p:cNvPr id="1085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 दिलों पर जो वाकई तेरे माबूद होने का ऐतेराफ कर चुके हैं,</a:t>
            </a:r>
            <a:endParaRPr lang="en-US" altLang="en-US" sz="2000" b="1">
              <a:solidFill>
                <a:srgbClr val="000066"/>
              </a:solidFill>
              <a:cs typeface="Mangal" panose="02040503050203030202" pitchFamily="18" charset="0"/>
            </a:endParaRPr>
          </a:p>
        </p:txBody>
      </p:sp>
      <p:sp>
        <p:nvSpPr>
          <p:cNvPr id="1085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qulūbin</a:t>
            </a:r>
            <a:r>
              <a:rPr lang="en-US" altLang="en-US" b="1" i="1" dirty="0" smtClean="0">
                <a:solidFill>
                  <a:srgbClr val="000066"/>
                </a:solidFill>
              </a:rPr>
              <a:t>-`a-</a:t>
            </a:r>
            <a:r>
              <a:rPr lang="en-US" altLang="en-US" b="1" i="1" dirty="0" err="1" smtClean="0">
                <a:solidFill>
                  <a:srgbClr val="000066"/>
                </a:solidFill>
              </a:rPr>
              <a:t>tarafat</a:t>
            </a:r>
            <a:r>
              <a:rPr lang="en-US" altLang="en-US" b="1" i="1" dirty="0" smtClean="0">
                <a:solidFill>
                  <a:srgbClr val="000066"/>
                </a:solidFill>
              </a:rPr>
              <a:t> bi-</a:t>
            </a:r>
            <a:r>
              <a:rPr lang="en-US" altLang="en-US" b="1" i="1" dirty="0" err="1" smtClean="0">
                <a:solidFill>
                  <a:srgbClr val="000066"/>
                </a:solidFill>
              </a:rPr>
              <a:t>ilhī</a:t>
            </a:r>
            <a:r>
              <a:rPr lang="en-US" altLang="en-US" b="1" i="1" dirty="0" smtClean="0">
                <a:solidFill>
                  <a:srgbClr val="000066"/>
                </a:solidFill>
              </a:rPr>
              <a:t>-</a:t>
            </a:r>
            <a:r>
              <a:rPr lang="en-US" altLang="en-US" b="1" i="1" dirty="0" err="1" smtClean="0">
                <a:solidFill>
                  <a:srgbClr val="000066"/>
                </a:solidFill>
              </a:rPr>
              <a:t>yatika</a:t>
            </a:r>
            <a:r>
              <a:rPr lang="en-US" altLang="en-US" b="1" i="1" dirty="0" smtClean="0">
                <a:solidFill>
                  <a:srgbClr val="000066"/>
                </a:solidFill>
              </a:rPr>
              <a:t> </a:t>
            </a:r>
            <a:r>
              <a:rPr lang="en-US" altLang="en-US" b="1" i="1" dirty="0" err="1" smtClean="0">
                <a:solidFill>
                  <a:srgbClr val="000066"/>
                </a:solidFill>
              </a:rPr>
              <a:t>muḥaq-qiqah</a:t>
            </a:r>
            <a:endParaRPr lang="en-US" altLang="en-US" b="1" i="1" dirty="0">
              <a:solidFill>
                <a:srgbClr val="000066"/>
              </a:solidFill>
            </a:endParaRP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85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وَّعَلَى ضَمَائِرَ حَوَتْ مِنَ الْعِلْمِ بِكَ حَتَّى صَارَتْ خَاشِعَةً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95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over minds encompassing knowledge of You until they have become humble</a:t>
            </a:r>
            <a:endParaRPr lang="en-US" altLang="en-US" sz="2800" b="1" smtClean="0"/>
          </a:p>
        </p:txBody>
      </p:sp>
      <p:sp>
        <p:nvSpPr>
          <p:cNvPr id="1095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ور انکے ضمیروں کو جو تیری معرفت سے پر ہو کر تجھ سے خائف ہیں</a:t>
            </a:r>
            <a:endParaRPr lang="en-US" altLang="en-US" sz="4000" b="1">
              <a:solidFill>
                <a:srgbClr val="000066"/>
              </a:solidFill>
              <a:latin typeface="Alvi Nastaleeq" pitchFamily="2" charset="0"/>
              <a:cs typeface="Alvi Nastaleeq" pitchFamily="2" charset="0"/>
            </a:endParaRPr>
          </a:p>
        </p:txBody>
      </p:sp>
      <p:sp>
        <p:nvSpPr>
          <p:cNvPr id="1095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 दिमागों पर जो तेरे इल्म से इस कद्र बहरावर हुए के तेरे हुज़ूर में झुके हुए हैं </a:t>
            </a:r>
            <a:endParaRPr lang="en-US" altLang="en-US" sz="2000" b="1">
              <a:solidFill>
                <a:srgbClr val="000066"/>
              </a:solidFill>
              <a:cs typeface="Mangal" panose="02040503050203030202" pitchFamily="18" charset="0"/>
            </a:endParaRPr>
          </a:p>
        </p:txBody>
      </p:sp>
      <p:sp>
        <p:nvSpPr>
          <p:cNvPr id="1095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ḍamā-ira</a:t>
            </a:r>
            <a:r>
              <a:rPr lang="en-US" altLang="en-US" b="1" i="1" dirty="0" smtClean="0">
                <a:solidFill>
                  <a:srgbClr val="000066"/>
                </a:solidFill>
              </a:rPr>
              <a:t> </a:t>
            </a:r>
            <a:r>
              <a:rPr lang="en-US" altLang="en-US" b="1" i="1" dirty="0" err="1" smtClean="0">
                <a:solidFill>
                  <a:srgbClr val="000066"/>
                </a:solidFill>
              </a:rPr>
              <a:t>ḥawat</a:t>
            </a:r>
            <a:r>
              <a:rPr lang="en-US" altLang="en-US" b="1" i="1" dirty="0" smtClean="0">
                <a:solidFill>
                  <a:srgbClr val="000066"/>
                </a:solidFill>
              </a:rPr>
              <a:t> </a:t>
            </a:r>
            <a:r>
              <a:rPr lang="en-US" altLang="en-US" b="1" i="1" dirty="0" err="1" smtClean="0">
                <a:solidFill>
                  <a:srgbClr val="000066"/>
                </a:solidFill>
              </a:rPr>
              <a:t>minal</a:t>
            </a:r>
            <a:r>
              <a:rPr lang="en-US" altLang="en-US" b="1" i="1" dirty="0" smtClean="0">
                <a:solidFill>
                  <a:srgbClr val="000066"/>
                </a:solidFill>
              </a:rPr>
              <a:t>-</a:t>
            </a:r>
            <a:r>
              <a:rPr lang="en-US" altLang="en-US" b="1" i="1" dirty="0" err="1" smtClean="0">
                <a:solidFill>
                  <a:srgbClr val="000066"/>
                </a:solidFill>
              </a:rPr>
              <a:t>i'l</a:t>
            </a:r>
            <a:r>
              <a:rPr lang="en-US" altLang="en-US" b="1" i="1" dirty="0" smtClean="0">
                <a:solidFill>
                  <a:srgbClr val="000066"/>
                </a:solidFill>
              </a:rPr>
              <a:t>-mi </a:t>
            </a:r>
            <a:r>
              <a:rPr lang="en-US" altLang="en-US" b="1" i="1" dirty="0" err="1" smtClean="0">
                <a:solidFill>
                  <a:srgbClr val="000066"/>
                </a:solidFill>
              </a:rPr>
              <a:t>bika</a:t>
            </a:r>
            <a:r>
              <a:rPr lang="en-US" altLang="en-US" b="1" i="1" dirty="0" smtClean="0">
                <a:solidFill>
                  <a:srgbClr val="000066"/>
                </a:solidFill>
              </a:rPr>
              <a:t> </a:t>
            </a:r>
            <a:r>
              <a:rPr lang="en-US" altLang="en-US" b="1" i="1" dirty="0" err="1" smtClean="0">
                <a:solidFill>
                  <a:srgbClr val="000066"/>
                </a:solidFill>
              </a:rPr>
              <a:t>ḥat-tā</a:t>
            </a:r>
            <a:r>
              <a:rPr lang="en-US" altLang="en-US" b="1" i="1" dirty="0" smtClean="0">
                <a:solidFill>
                  <a:srgbClr val="000066"/>
                </a:solidFill>
              </a:rPr>
              <a:t> </a:t>
            </a:r>
            <a:r>
              <a:rPr lang="en-US" altLang="en-US" b="1" i="1" dirty="0" err="1" smtClean="0">
                <a:solidFill>
                  <a:srgbClr val="000066"/>
                </a:solidFill>
              </a:rPr>
              <a:t>ṣārat</a:t>
            </a:r>
            <a:r>
              <a:rPr lang="en-US" altLang="en-US" b="1" i="1" dirty="0" smtClean="0">
                <a:solidFill>
                  <a:srgbClr val="000066"/>
                </a:solidFill>
              </a:rPr>
              <a:t> </a:t>
            </a:r>
            <a:r>
              <a:rPr lang="en-US" altLang="en-US" b="1" i="1" dirty="0" err="1" smtClean="0">
                <a:solidFill>
                  <a:srgbClr val="000066"/>
                </a:solidFill>
              </a:rPr>
              <a:t>khāshi`ah</a:t>
            </a:r>
            <a:endParaRPr lang="en-US" altLang="en-US" b="1" i="1" dirty="0">
              <a:solidFill>
                <a:srgbClr val="000066"/>
              </a:solidFill>
            </a:endParaRP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95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وَّعَلَى جَواِرحَ سَعَتْ إِلَى أَوْطَانِ تَعَبُّدِكَ طَائِعَةً وَّأَشَارَتْ بِاسْتِغْفَارِكَ مُذْعِنَةً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05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over bodily members speeding to the places of Your worship in obedience and beckoning for Your forgiveness in submission.</a:t>
            </a:r>
            <a:endParaRPr lang="en-US" altLang="en-US" sz="2800" b="1" smtClean="0"/>
          </a:p>
        </p:txBody>
      </p:sp>
      <p:sp>
        <p:nvSpPr>
          <p:cNvPr id="1105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ان اعضاء کو جو فرمانبرداری سے تیری عبا دت گاہوں کی طرف دوڑتے ہیں اور یقین کے ساتھتیری مغفرت کے طالب ہیں</a:t>
            </a:r>
            <a:endParaRPr lang="en-US" altLang="en-US" sz="4000" b="1">
              <a:solidFill>
                <a:srgbClr val="000066"/>
              </a:solidFill>
              <a:latin typeface="Alvi Nastaleeq" pitchFamily="2" charset="0"/>
              <a:cs typeface="Alvi Nastaleeq" pitchFamily="2" charset="0"/>
            </a:endParaRPr>
          </a:p>
        </p:txBody>
      </p:sp>
      <p:sp>
        <p:nvSpPr>
          <p:cNvPr id="1105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इन हाथ पाँव पर जो इताअत के जज्बे के साथ तेरी इबादतगाहों की तरफ दौड़ते रहे और गुनाहों के इकरार करके मग्फेरत  तलब करते रहे?</a:t>
            </a:r>
            <a:endParaRPr lang="en-US" altLang="en-US" sz="2000" b="1">
              <a:solidFill>
                <a:srgbClr val="000066"/>
              </a:solidFill>
              <a:cs typeface="Mangal" panose="02040503050203030202" pitchFamily="18" charset="0"/>
            </a:endParaRPr>
          </a:p>
        </p:txBody>
      </p:sp>
      <p:sp>
        <p:nvSpPr>
          <p:cNvPr id="1105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jawariḥa</a:t>
            </a:r>
            <a:r>
              <a:rPr lang="en-US" altLang="en-US" b="1" i="1" dirty="0" smtClean="0">
                <a:solidFill>
                  <a:srgbClr val="000066"/>
                </a:solidFill>
              </a:rPr>
              <a:t> </a:t>
            </a:r>
            <a:r>
              <a:rPr lang="en-US" altLang="en-US" b="1" i="1" dirty="0" err="1" smtClean="0">
                <a:solidFill>
                  <a:srgbClr val="000066"/>
                </a:solidFill>
              </a:rPr>
              <a:t>sā't</a:t>
            </a:r>
            <a:r>
              <a:rPr lang="en-US" altLang="en-US" b="1" i="1" dirty="0" smtClean="0">
                <a:solidFill>
                  <a:srgbClr val="000066"/>
                </a:solidFill>
              </a:rPr>
              <a:t> </a:t>
            </a:r>
            <a:r>
              <a:rPr lang="en-US" altLang="en-US" b="1" i="1" dirty="0" err="1" smtClean="0">
                <a:solidFill>
                  <a:srgbClr val="000066"/>
                </a:solidFill>
              </a:rPr>
              <a:t>ilā</a:t>
            </a:r>
            <a:r>
              <a:rPr lang="en-US" altLang="en-US" b="1" i="1" dirty="0" smtClean="0">
                <a:solidFill>
                  <a:srgbClr val="000066"/>
                </a:solidFill>
              </a:rPr>
              <a:t> aw-</a:t>
            </a:r>
            <a:r>
              <a:rPr lang="en-US" altLang="en-US" b="1" i="1" dirty="0" err="1" smtClean="0">
                <a:solidFill>
                  <a:srgbClr val="000066"/>
                </a:solidFill>
              </a:rPr>
              <a:t>ṭāni</a:t>
            </a:r>
            <a:r>
              <a:rPr lang="en-US" altLang="en-US" b="1" i="1" dirty="0" smtClean="0">
                <a:solidFill>
                  <a:srgbClr val="000066"/>
                </a:solidFill>
              </a:rPr>
              <a:t> </a:t>
            </a:r>
            <a:r>
              <a:rPr lang="en-US" altLang="en-US" b="1" i="1" dirty="0" err="1" smtClean="0">
                <a:solidFill>
                  <a:srgbClr val="000066"/>
                </a:solidFill>
              </a:rPr>
              <a:t>tā'b-budika</a:t>
            </a:r>
            <a:r>
              <a:rPr lang="en-US" altLang="en-US" b="1" i="1" dirty="0" smtClean="0">
                <a:solidFill>
                  <a:srgbClr val="000066"/>
                </a:solidFill>
              </a:rPr>
              <a:t> </a:t>
            </a:r>
            <a:r>
              <a:rPr lang="en-US" altLang="en-US" b="1" i="1" dirty="0" err="1" smtClean="0">
                <a:solidFill>
                  <a:srgbClr val="000066"/>
                </a:solidFill>
              </a:rPr>
              <a:t>ṭā</a:t>
            </a:r>
            <a:r>
              <a:rPr lang="en-US" altLang="en-US" b="1" i="1" dirty="0" smtClean="0">
                <a:solidFill>
                  <a:srgbClr val="000066"/>
                </a:solidFill>
              </a:rPr>
              <a:t>-</a:t>
            </a:r>
            <a:r>
              <a:rPr lang="en-US" altLang="en-US" b="1" i="1" dirty="0" err="1" smtClean="0">
                <a:solidFill>
                  <a:srgbClr val="000066"/>
                </a:solidFill>
              </a:rPr>
              <a:t>i`ataw</a:t>
            </a:r>
            <a:r>
              <a:rPr lang="en-US" altLang="en-US" b="1" i="1" dirty="0" smtClean="0">
                <a:solidFill>
                  <a:srgbClr val="000066"/>
                </a:solidFill>
              </a:rPr>
              <a:t>-wa </a:t>
            </a:r>
            <a:r>
              <a:rPr lang="en-US" altLang="en-US" b="1" i="1" dirty="0" err="1" smtClean="0">
                <a:solidFill>
                  <a:srgbClr val="000066"/>
                </a:solidFill>
              </a:rPr>
              <a:t>ashārat</a:t>
            </a:r>
            <a:r>
              <a:rPr lang="en-US" altLang="en-US" b="1" i="1" dirty="0" smtClean="0">
                <a:solidFill>
                  <a:srgbClr val="000066"/>
                </a:solidFill>
              </a:rPr>
              <a:t> </a:t>
            </a:r>
            <a:r>
              <a:rPr lang="en-US" altLang="en-US" b="1" i="1" dirty="0" err="1" smtClean="0">
                <a:solidFill>
                  <a:srgbClr val="000066"/>
                </a:solidFill>
              </a:rPr>
              <a:t>bis-tigh-fārika</a:t>
            </a:r>
            <a:r>
              <a:rPr lang="en-US" altLang="en-US" b="1" i="1" dirty="0" smtClean="0">
                <a:solidFill>
                  <a:srgbClr val="000066"/>
                </a:solidFill>
              </a:rPr>
              <a:t> </a:t>
            </a:r>
            <a:r>
              <a:rPr lang="en-US" altLang="en-US" b="1" i="1" dirty="0" err="1" smtClean="0">
                <a:solidFill>
                  <a:srgbClr val="000066"/>
                </a:solidFill>
              </a:rPr>
              <a:t>mudhi'nah</a:t>
            </a:r>
            <a:endParaRPr lang="en-US" altLang="en-US" b="1" i="1" dirty="0">
              <a:solidFill>
                <a:srgbClr val="000066"/>
              </a:solidFill>
            </a:endParaRP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06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مَّا هَكَذَا الظَّنُّ بِكَ وَلا أُخْبِرْنَا بِفَضْلِكَ عَنكَ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16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 such opinion is held of You! Nor has such been reported - thanks to Your bounty — concerning You,</a:t>
            </a:r>
            <a:endParaRPr lang="en-US" altLang="en-US" sz="2800" b="1" smtClean="0"/>
          </a:p>
        </p:txBody>
      </p:sp>
      <p:sp>
        <p:nvSpPr>
          <p:cNvPr id="1116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ذات سے ایسا گمان </a:t>
            </a:r>
            <a:r>
              <a:rPr lang="ar-AE" altLang="en-US" sz="4000" b="1" dirty="0" smtClean="0">
                <a:solidFill>
                  <a:srgbClr val="000066"/>
                </a:solidFill>
                <a:latin typeface="Alvi Nastaleeq" pitchFamily="2" charset="0"/>
                <a:cs typeface="Alvi Nastaleeq" pitchFamily="2" charset="0"/>
              </a:rPr>
              <a:t>نہیں </a:t>
            </a:r>
            <a:r>
              <a:rPr lang="ar-AE" altLang="en-US" sz="4000" b="1" dirty="0">
                <a:solidFill>
                  <a:srgbClr val="000066"/>
                </a:solidFill>
                <a:latin typeface="Alvi Nastaleeq" pitchFamily="2" charset="0"/>
                <a:cs typeface="Alvi Nastaleeq" pitchFamily="2" charset="0"/>
              </a:rPr>
              <a:t>نہ یہ تیرے فضلکے مناسب ہے</a:t>
            </a:r>
            <a:endParaRPr lang="en-US" altLang="en-US" sz="4000" b="1" dirty="0">
              <a:solidFill>
                <a:srgbClr val="000066"/>
              </a:solidFill>
              <a:latin typeface="Alvi Nastaleeq" pitchFamily="2" charset="0"/>
              <a:cs typeface="Alvi Nastaleeq" pitchFamily="2" charset="0"/>
            </a:endParaRPr>
          </a:p>
        </p:txBody>
      </p:sp>
      <p:sp>
        <p:nvSpPr>
          <p:cNvPr id="1116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रब्बे  करीम,  ना तो तेरी निस्बत ऐसा गुमान ही   किया जा सकता है और ना ही तेरी तरफ से हमें ऐसी कोई खबर दी गयी है! </a:t>
            </a:r>
            <a:endParaRPr lang="en-US" altLang="en-US" sz="2000" b="1">
              <a:solidFill>
                <a:srgbClr val="000066"/>
              </a:solidFill>
              <a:cs typeface="Mangal" panose="02040503050203030202" pitchFamily="18" charset="0"/>
            </a:endParaRPr>
          </a:p>
        </p:txBody>
      </p:sp>
      <p:sp>
        <p:nvSpPr>
          <p:cNvPr id="1116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hkadhāẓ</a:t>
            </a:r>
            <a:r>
              <a:rPr lang="en-US" altLang="en-US" b="1" i="1" dirty="0" smtClean="0">
                <a:solidFill>
                  <a:srgbClr val="000066"/>
                </a:solidFill>
              </a:rPr>
              <a:t>-</a:t>
            </a:r>
            <a:r>
              <a:rPr lang="en-US" altLang="en-US" b="1" i="1" dirty="0" err="1" smtClean="0">
                <a:solidFill>
                  <a:srgbClr val="000066"/>
                </a:solidFill>
              </a:rPr>
              <a:t>ẓan</a:t>
            </a:r>
            <a:r>
              <a:rPr lang="en-US" altLang="en-US" b="1" i="1" dirty="0" smtClean="0">
                <a:solidFill>
                  <a:srgbClr val="000066"/>
                </a:solidFill>
              </a:rPr>
              <a:t>-nu </a:t>
            </a:r>
            <a:r>
              <a:rPr lang="en-US" altLang="en-US" b="1" i="1" dirty="0" err="1" smtClean="0">
                <a:solidFill>
                  <a:srgbClr val="000066"/>
                </a:solidFill>
              </a:rPr>
              <a:t>bika</a:t>
            </a:r>
            <a:r>
              <a:rPr lang="en-US" altLang="en-US" b="1" i="1" dirty="0" smtClean="0">
                <a:solidFill>
                  <a:srgbClr val="000066"/>
                </a:solidFill>
              </a:rPr>
              <a:t> 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ukh-bir-nā</a:t>
            </a:r>
            <a:r>
              <a:rPr lang="en-US" altLang="en-US" b="1" i="1" dirty="0" smtClean="0">
                <a:solidFill>
                  <a:srgbClr val="000066"/>
                </a:solidFill>
              </a:rPr>
              <a:t> bi-</a:t>
            </a:r>
            <a:r>
              <a:rPr lang="en-US" altLang="en-US" b="1" i="1" dirty="0" err="1" smtClean="0">
                <a:solidFill>
                  <a:srgbClr val="000066"/>
                </a:solidFill>
              </a:rPr>
              <a:t>faḍlika</a:t>
            </a:r>
            <a:r>
              <a:rPr lang="en-US" altLang="en-US" b="1" i="1" dirty="0" smtClean="0">
                <a:solidFill>
                  <a:srgbClr val="000066"/>
                </a:solidFill>
              </a:rPr>
              <a:t> `</a:t>
            </a:r>
            <a:r>
              <a:rPr lang="en-US" altLang="en-US" b="1" i="1" dirty="0" err="1" smtClean="0">
                <a:solidFill>
                  <a:srgbClr val="000066"/>
                </a:solidFill>
              </a:rPr>
              <a:t>anka</a:t>
            </a:r>
            <a:endParaRPr lang="en-US" altLang="en-US" b="1" i="1" dirty="0">
              <a:solidFill>
                <a:srgbClr val="000066"/>
              </a:solidFill>
            </a:endParaRPr>
          </a:p>
        </p:txBody>
      </p:sp>
      <p:sp>
        <p:nvSpPr>
          <p:cNvPr id="111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16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يَا </a:t>
            </a:r>
            <a:r>
              <a:rPr lang="ar-SA" altLang="en-US" sz="6600" kern="1200" dirty="0" smtClean="0">
                <a:latin typeface="Arabic Typesetting" panose="03020402040406030203" pitchFamily="66" charset="-78"/>
                <a:ea typeface="+mn-ea"/>
                <a:cs typeface="Arabic Typesetting" panose="03020402040406030203" pitchFamily="66" charset="-78"/>
              </a:rPr>
              <a:t>كَرِيمُ </a:t>
            </a:r>
            <a:r>
              <a:rPr lang="ar-SA" altLang="en-US" sz="6600" kern="1200" dirty="0">
                <a:latin typeface="Arabic Typesetting" panose="03020402040406030203" pitchFamily="66" charset="-78"/>
                <a:ea typeface="+mn-ea"/>
                <a:cs typeface="Arabic Typesetting" panose="03020402040406030203" pitchFamily="66" charset="-78"/>
              </a:rPr>
              <a:t>يَا رَبِّ</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126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All-generous! My Lord,</a:t>
            </a:r>
            <a:endParaRPr lang="en-US" altLang="en-US" sz="2800" b="1" smtClean="0"/>
          </a:p>
        </p:txBody>
      </p:sp>
      <p:sp>
        <p:nvSpPr>
          <p:cNvPr id="1126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کریم اے پروردگار!</a:t>
            </a:r>
            <a:endParaRPr lang="en-US" altLang="en-US" sz="4000" b="1">
              <a:solidFill>
                <a:srgbClr val="000066"/>
              </a:solidFill>
              <a:latin typeface="Alvi Nastaleeq" pitchFamily="2" charset="0"/>
              <a:cs typeface="Alvi Nastaleeq" pitchFamily="2" charset="0"/>
            </a:endParaRPr>
          </a:p>
        </p:txBody>
      </p:sp>
      <p:sp>
        <p:nvSpPr>
          <p:cNvPr id="1126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पालने वाले </a:t>
            </a:r>
            <a:endParaRPr lang="en-US" altLang="en-US" sz="2000" b="1">
              <a:solidFill>
                <a:srgbClr val="000066"/>
              </a:solidFill>
              <a:cs typeface="Mangal" panose="02040503050203030202" pitchFamily="18" charset="0"/>
            </a:endParaRPr>
          </a:p>
        </p:txBody>
      </p:sp>
      <p:sp>
        <p:nvSpPr>
          <p:cNvPr id="1126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karīmu</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rab</a:t>
            </a:r>
            <a:endParaRPr lang="en-US" altLang="en-US" b="1" i="1" dirty="0">
              <a:solidFill>
                <a:srgbClr val="000066"/>
              </a:solidFill>
            </a:endParaRP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26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وَبِعَظَمَتِكَ الَّتِي مَلأَتْ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2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tremendousness, which has filled all things;</a:t>
            </a:r>
            <a:endParaRPr lang="en-US" altLang="en-US" sz="2800" b="1" smtClean="0"/>
          </a:p>
        </p:txBody>
      </p:sp>
      <p:sp>
        <p:nvSpPr>
          <p:cNvPr id="122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عظمت کے ذریعے جس نے ہر چیز کو پر کر دیا </a:t>
            </a:r>
            <a:endParaRPr lang="en-US" altLang="en-US" sz="4000" b="1">
              <a:solidFill>
                <a:srgbClr val="000066"/>
              </a:solidFill>
              <a:latin typeface="Alvi Nastaleeq" pitchFamily="2" charset="0"/>
              <a:cs typeface="Alvi Nastaleeq" pitchFamily="2" charset="0"/>
            </a:endParaRPr>
          </a:p>
        </p:txBody>
      </p:sp>
      <p:sp>
        <p:nvSpPr>
          <p:cNvPr id="122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उस अजमत का वास्ता जो हर चीज़  से नुमाया है,</a:t>
            </a:r>
            <a:endParaRPr lang="en-US" altLang="en-US" sz="2000" b="1">
              <a:solidFill>
                <a:srgbClr val="000066"/>
              </a:solidFill>
              <a:cs typeface="Mangal" panose="02040503050203030202" pitchFamily="18" charset="0"/>
            </a:endParaRPr>
          </a:p>
        </p:txBody>
      </p:sp>
      <p:sp>
        <p:nvSpPr>
          <p:cNvPr id="122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bi`aẓamatikal-latī mala-at kul-lā shay</a:t>
            </a:r>
            <a:endParaRPr lang="en-US" altLang="en-US" b="1" i="1" dirty="0">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2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وَأَنتَ تَعْلَمُ ضَعْفِي عَن قَلِيل مِّن بَلاءِ الدُّنْيَا </a:t>
            </a:r>
            <a:r>
              <a:rPr lang="ar-SA" altLang="en-US" sz="6600" kern="1200" dirty="0" smtClean="0">
                <a:latin typeface="Arabic Typesetting" panose="03020402040406030203" pitchFamily="66" charset="-78"/>
                <a:ea typeface="+mn-ea"/>
                <a:cs typeface="Arabic Typesetting" panose="03020402040406030203" pitchFamily="66" charset="-78"/>
              </a:rPr>
              <a:t>وَعُقُوبَاتِهَا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136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You knowest my weakness before a little of this world's tribulations and punishments,</a:t>
            </a:r>
            <a:endParaRPr lang="en-US" altLang="en-US" sz="2800" b="1" smtClean="0"/>
          </a:p>
        </p:txBody>
      </p:sp>
      <p:sp>
        <p:nvSpPr>
          <p:cNvPr id="1136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دنیا کی مختصر تکلیفوں اور مصیبتوں کے مقابل تو میری ناتوانی کو جانتا ہے</a:t>
            </a:r>
            <a:endParaRPr lang="en-US" altLang="en-US" sz="4000" b="1">
              <a:solidFill>
                <a:srgbClr val="000066"/>
              </a:solidFill>
              <a:latin typeface="Alvi Nastaleeq" pitchFamily="2" charset="0"/>
              <a:cs typeface="Alvi Nastaleeq" pitchFamily="2" charset="0"/>
            </a:endParaRPr>
          </a:p>
        </p:txBody>
      </p:sp>
      <p:sp>
        <p:nvSpPr>
          <p:cNvPr id="1136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मेरी कमजोरी से वाकिफ है, मुझ में इस दुनिया की मामूली आज्मायीशों, छोटी छोटी तकलीफों और इन सख्तियों को बर्दाश्त करने की ताब नहीं </a:t>
            </a:r>
            <a:endParaRPr lang="en-US" altLang="en-US" sz="2000" b="1">
              <a:solidFill>
                <a:srgbClr val="000066"/>
              </a:solidFill>
              <a:cs typeface="Mangal" panose="02040503050203030202" pitchFamily="18" charset="0"/>
            </a:endParaRPr>
          </a:p>
        </p:txBody>
      </p:sp>
      <p:sp>
        <p:nvSpPr>
          <p:cNvPr id="1136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anta </a:t>
            </a:r>
            <a:r>
              <a:rPr lang="en-US" altLang="en-US" b="1" i="1" dirty="0" err="1" smtClean="0">
                <a:solidFill>
                  <a:srgbClr val="000066"/>
                </a:solidFill>
              </a:rPr>
              <a:t>ta`lamu</a:t>
            </a:r>
            <a:r>
              <a:rPr lang="en-US" altLang="en-US" b="1" i="1" dirty="0" smtClean="0">
                <a:solidFill>
                  <a:srgbClr val="000066"/>
                </a:solidFill>
              </a:rPr>
              <a:t> </a:t>
            </a:r>
            <a:r>
              <a:rPr lang="en-US" altLang="en-US" b="1" i="1" dirty="0" err="1" smtClean="0">
                <a:solidFill>
                  <a:srgbClr val="000066"/>
                </a:solidFill>
              </a:rPr>
              <a:t>ḍa`fī</a:t>
            </a:r>
            <a:r>
              <a:rPr lang="en-US" altLang="en-US" b="1" i="1" dirty="0" smtClean="0">
                <a:solidFill>
                  <a:srgbClr val="000066"/>
                </a:solidFill>
              </a:rPr>
              <a:t> `an </a:t>
            </a:r>
            <a:r>
              <a:rPr lang="en-US" altLang="en-US" b="1" i="1" dirty="0" err="1" smtClean="0">
                <a:solidFill>
                  <a:srgbClr val="000066"/>
                </a:solidFill>
              </a:rPr>
              <a:t>qalīlim</a:t>
            </a:r>
            <a:r>
              <a:rPr lang="en-US" altLang="en-US" b="1" i="1" dirty="0" smtClean="0">
                <a:solidFill>
                  <a:srgbClr val="000066"/>
                </a:solidFill>
              </a:rPr>
              <a:t>-min </a:t>
            </a:r>
            <a:r>
              <a:rPr lang="en-US" altLang="en-US" b="1" i="1" dirty="0" err="1" smtClean="0">
                <a:solidFill>
                  <a:srgbClr val="000066"/>
                </a:solidFill>
              </a:rPr>
              <a:t>balā</a:t>
            </a:r>
            <a:r>
              <a:rPr lang="en-US" altLang="en-US" b="1" i="1" dirty="0" smtClean="0">
                <a:solidFill>
                  <a:srgbClr val="000066"/>
                </a:solidFill>
              </a:rPr>
              <a:t>-id-dun-</a:t>
            </a:r>
            <a:r>
              <a:rPr lang="en-US" altLang="en-US" b="1" i="1" dirty="0" err="1" smtClean="0">
                <a:solidFill>
                  <a:srgbClr val="000066"/>
                </a:solidFill>
              </a:rPr>
              <a:t>yā</a:t>
            </a:r>
            <a:r>
              <a:rPr lang="en-US" altLang="en-US" b="1" i="1" dirty="0" smtClean="0">
                <a:solidFill>
                  <a:srgbClr val="000066"/>
                </a:solidFill>
              </a:rPr>
              <a:t> wa </a:t>
            </a:r>
            <a:r>
              <a:rPr lang="en-US" altLang="en-US" b="1" i="1" dirty="0" err="1" smtClean="0">
                <a:solidFill>
                  <a:srgbClr val="000066"/>
                </a:solidFill>
              </a:rPr>
              <a:t>u'qūbātihā</a:t>
            </a:r>
            <a:endParaRPr lang="en-US" altLang="en-US" b="1" i="1" dirty="0">
              <a:solidFill>
                <a:srgbClr val="000066"/>
              </a:solidFill>
            </a:endParaRP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36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وَمَا يَجْرِي فِيهَا مِنَ الْمَكَارِهِ عَلَى أَهْلِهَا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46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before those ordeals which befall its inhabitants,</a:t>
            </a:r>
            <a:endParaRPr lang="en-US" altLang="en-US" sz="2800" b="1" smtClean="0"/>
          </a:p>
        </p:txBody>
      </p:sp>
      <p:sp>
        <p:nvSpPr>
          <p:cNvPr id="1146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اہل دنیا پر جو تنگیاں آتی ہیں</a:t>
            </a:r>
            <a:endParaRPr lang="en-US" altLang="en-US" sz="4000" b="1">
              <a:solidFill>
                <a:srgbClr val="000066"/>
              </a:solidFill>
              <a:latin typeface="Alvi Nastaleeq" pitchFamily="2" charset="0"/>
              <a:cs typeface="Alvi Nastaleeq" pitchFamily="2" charset="0"/>
            </a:endParaRPr>
          </a:p>
        </p:txBody>
      </p:sp>
      <p:sp>
        <p:nvSpPr>
          <p:cNvPr id="1146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अहले दुनिया पर गुज़रती हैं</a:t>
            </a:r>
            <a:endParaRPr lang="en-US" altLang="en-US" sz="2000" b="1">
              <a:solidFill>
                <a:srgbClr val="000066"/>
              </a:solidFill>
              <a:cs typeface="Mangal" panose="02040503050203030202" pitchFamily="18" charset="0"/>
            </a:endParaRPr>
          </a:p>
        </p:txBody>
      </p:sp>
      <p:sp>
        <p:nvSpPr>
          <p:cNvPr id="1146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dirty="0" smtClean="0">
                <a:solidFill>
                  <a:srgbClr val="000066"/>
                </a:solidFill>
              </a:rPr>
              <a:t>wa mā yaj-rī fīhā minal-makārihi `alā ah-lihā</a:t>
            </a:r>
            <a:endParaRPr lang="en-US" altLang="en-US" b="1" i="1" dirty="0">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46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عَلَى أَنَّ ذَلِكَ بَلاءٌ </a:t>
            </a:r>
            <a:r>
              <a:rPr lang="ar-SA" altLang="en-US" sz="6600" kern="1200" dirty="0" smtClean="0">
                <a:latin typeface="Arabic Typesetting" panose="03020402040406030203" pitchFamily="66" charset="-78"/>
                <a:ea typeface="+mn-ea"/>
                <a:cs typeface="Arabic Typesetting" panose="03020402040406030203" pitchFamily="66" charset="-78"/>
              </a:rPr>
              <a:t>وَّمَكْرُوهٌ </a:t>
            </a:r>
            <a:r>
              <a:rPr lang="ar-SA" altLang="en-US" sz="6600" kern="1200" dirty="0">
                <a:latin typeface="Arabic Typesetting" panose="03020402040406030203" pitchFamily="66" charset="-78"/>
                <a:ea typeface="+mn-ea"/>
                <a:cs typeface="Arabic Typesetting" panose="03020402040406030203" pitchFamily="66" charset="-78"/>
              </a:rPr>
              <a:t>قَلِيلٌ </a:t>
            </a:r>
            <a:r>
              <a:rPr lang="ar-SA" altLang="en-US" sz="6600" kern="1200" dirty="0" smtClean="0">
                <a:latin typeface="Arabic Typesetting" panose="03020402040406030203" pitchFamily="66" charset="-78"/>
                <a:ea typeface="+mn-ea"/>
                <a:cs typeface="Arabic Typesetting" panose="03020402040406030203" pitchFamily="66" charset="-78"/>
              </a:rPr>
              <a:t>مَّكْثُهُ </a:t>
            </a:r>
            <a:r>
              <a:rPr lang="ar-SA" altLang="en-US" sz="6600" kern="1200" dirty="0">
                <a:latin typeface="Arabic Typesetting" panose="03020402040406030203" pitchFamily="66" charset="-78"/>
                <a:ea typeface="+mn-ea"/>
                <a:cs typeface="Arabic Typesetting" panose="03020402040406030203" pitchFamily="66" charset="-78"/>
              </a:rPr>
              <a:t>يَسِيرٌ </a:t>
            </a:r>
            <a:r>
              <a:rPr lang="ar-SA" altLang="en-US" sz="6600" kern="1200" dirty="0" smtClean="0">
                <a:latin typeface="Arabic Typesetting" panose="03020402040406030203" pitchFamily="66" charset="-78"/>
                <a:ea typeface="+mn-ea"/>
                <a:cs typeface="Arabic Typesetting" panose="03020402040406030203" pitchFamily="66" charset="-78"/>
              </a:rPr>
              <a:t>بَقَاؤُهُ </a:t>
            </a:r>
            <a:r>
              <a:rPr lang="ar-SA" altLang="en-US" sz="6600" kern="1200" dirty="0">
                <a:latin typeface="Arabic Typesetting" panose="03020402040406030203" pitchFamily="66" charset="-78"/>
                <a:ea typeface="+mn-ea"/>
                <a:cs typeface="Arabic Typesetting" panose="03020402040406030203" pitchFamily="66" charset="-78"/>
              </a:rPr>
              <a:t>قَصِيرٌ مُّدَّتُهُ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157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Even though it is a tribulation and ordeal whose stay is short, whose subsistence is but little and, whose period is but fleeting.</a:t>
            </a:r>
            <a:endParaRPr lang="en-US" altLang="en-US" sz="2800" b="1" smtClean="0"/>
          </a:p>
        </p:txBody>
      </p:sp>
      <p:sp>
        <p:nvSpPr>
          <p:cNvPr id="1157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اگرچہ اس تنگی و سختی کا ٹھہراؤ اور بقاء کا وقت تھوڑا اور مدت کوتاہ ہے</a:t>
            </a:r>
            <a:endParaRPr lang="en-US" altLang="en-US" sz="4000" b="1">
              <a:solidFill>
                <a:srgbClr val="000066"/>
              </a:solidFill>
              <a:latin typeface="Alvi Nastaleeq" pitchFamily="2" charset="0"/>
              <a:cs typeface="Alvi Nastaleeq" pitchFamily="2" charset="0"/>
            </a:endParaRPr>
          </a:p>
        </p:txBody>
      </p:sp>
      <p:sp>
        <p:nvSpPr>
          <p:cNvPr id="1157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हालांकि वोह आजमाईश, तकलीफ और सख्ती मामूली होती है और इस की मुद्द्त  भी थोड़ी होती है,</a:t>
            </a:r>
          </a:p>
        </p:txBody>
      </p:sp>
      <p:sp>
        <p:nvSpPr>
          <p:cNvPr id="1157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t>
            </a:r>
            <a:r>
              <a:rPr lang="en-US" altLang="en-US" b="1" i="1" dirty="0" err="1" smtClean="0">
                <a:solidFill>
                  <a:srgbClr val="000066"/>
                </a:solidFill>
              </a:rPr>
              <a:t>alā</a:t>
            </a:r>
            <a:r>
              <a:rPr lang="en-US" altLang="en-US" b="1" i="1" dirty="0" smtClean="0">
                <a:solidFill>
                  <a:srgbClr val="000066"/>
                </a:solidFill>
              </a:rPr>
              <a:t> an-</a:t>
            </a:r>
            <a:r>
              <a:rPr lang="en-US" altLang="en-US" b="1" i="1" dirty="0" err="1" smtClean="0">
                <a:solidFill>
                  <a:srgbClr val="000066"/>
                </a:solidFill>
              </a:rPr>
              <a:t>na</a:t>
            </a:r>
            <a:r>
              <a:rPr lang="en-US" altLang="en-US" b="1" i="1" dirty="0" smtClean="0">
                <a:solidFill>
                  <a:srgbClr val="000066"/>
                </a:solidFill>
              </a:rPr>
              <a:t> </a:t>
            </a:r>
            <a:r>
              <a:rPr lang="en-US" altLang="en-US" b="1" i="1" dirty="0" err="1" smtClean="0">
                <a:solidFill>
                  <a:srgbClr val="000066"/>
                </a:solidFill>
              </a:rPr>
              <a:t>dhā-lika</a:t>
            </a:r>
            <a:r>
              <a:rPr lang="en-US" altLang="en-US" b="1" i="1" dirty="0" smtClean="0">
                <a:solidFill>
                  <a:srgbClr val="000066"/>
                </a:solidFill>
              </a:rPr>
              <a:t> </a:t>
            </a:r>
            <a:r>
              <a:rPr lang="en-US" altLang="en-US" b="1" i="1" dirty="0" err="1" smtClean="0">
                <a:solidFill>
                  <a:srgbClr val="000066"/>
                </a:solidFill>
              </a:rPr>
              <a:t>balā</a:t>
            </a:r>
            <a:r>
              <a:rPr lang="en-US" altLang="en-US" b="1" i="1" dirty="0" smtClean="0">
                <a:solidFill>
                  <a:srgbClr val="000066"/>
                </a:solidFill>
              </a:rPr>
              <a:t>-</a:t>
            </a:r>
            <a:r>
              <a:rPr lang="en-US" altLang="en-US" b="1" i="1" dirty="0" err="1" smtClean="0">
                <a:solidFill>
                  <a:srgbClr val="000066"/>
                </a:solidFill>
              </a:rPr>
              <a:t>uw</a:t>
            </a:r>
            <a:r>
              <a:rPr lang="en-US" altLang="en-US" b="1" i="1" dirty="0" smtClean="0">
                <a:solidFill>
                  <a:srgbClr val="000066"/>
                </a:solidFill>
              </a:rPr>
              <a:t>-wa </a:t>
            </a:r>
            <a:r>
              <a:rPr lang="en-US" altLang="en-US" b="1" i="1" dirty="0" err="1" smtClean="0">
                <a:solidFill>
                  <a:srgbClr val="000066"/>
                </a:solidFill>
              </a:rPr>
              <a:t>mak-rūhun</a:t>
            </a:r>
            <a:r>
              <a:rPr lang="en-US" altLang="en-US" b="1" i="1" dirty="0" smtClean="0">
                <a:solidFill>
                  <a:srgbClr val="000066"/>
                </a:solidFill>
              </a:rPr>
              <a:t>, </a:t>
            </a:r>
            <a:r>
              <a:rPr lang="en-US" altLang="en-US" b="1" i="1" dirty="0" err="1" smtClean="0">
                <a:solidFill>
                  <a:srgbClr val="000066"/>
                </a:solidFill>
              </a:rPr>
              <a:t>qalīlum-mak-thuhu</a:t>
            </a:r>
            <a:r>
              <a:rPr lang="en-US" altLang="en-US" b="1" i="1" dirty="0" smtClean="0">
                <a:solidFill>
                  <a:srgbClr val="000066"/>
                </a:solidFill>
              </a:rPr>
              <a:t>, </a:t>
            </a:r>
            <a:r>
              <a:rPr lang="en-US" altLang="en-US" b="1" i="1" dirty="0" err="1" smtClean="0">
                <a:solidFill>
                  <a:srgbClr val="000066"/>
                </a:solidFill>
              </a:rPr>
              <a:t>yasīrum</a:t>
            </a:r>
            <a:r>
              <a:rPr lang="en-US" altLang="en-US" b="1" i="1" dirty="0" smtClean="0">
                <a:solidFill>
                  <a:srgbClr val="000066"/>
                </a:solidFill>
              </a:rPr>
              <a:t> </a:t>
            </a:r>
            <a:r>
              <a:rPr lang="en-US" altLang="en-US" b="1" i="1" dirty="0" err="1" smtClean="0">
                <a:solidFill>
                  <a:srgbClr val="000066"/>
                </a:solidFill>
              </a:rPr>
              <a:t>baqā-uhu</a:t>
            </a:r>
            <a:r>
              <a:rPr lang="en-US" altLang="en-US" b="1" i="1" dirty="0" smtClean="0">
                <a:solidFill>
                  <a:srgbClr val="000066"/>
                </a:solidFill>
              </a:rPr>
              <a:t>, </a:t>
            </a:r>
            <a:r>
              <a:rPr lang="en-US" altLang="en-US" b="1" i="1" dirty="0" err="1" smtClean="0">
                <a:solidFill>
                  <a:srgbClr val="000066"/>
                </a:solidFill>
              </a:rPr>
              <a:t>qaṣīrum</a:t>
            </a:r>
            <a:r>
              <a:rPr lang="en-US" altLang="en-US" b="1" i="1" dirty="0" smtClean="0">
                <a:solidFill>
                  <a:srgbClr val="000066"/>
                </a:solidFill>
              </a:rPr>
              <a:t>-mud-</a:t>
            </a:r>
            <a:r>
              <a:rPr lang="en-US" altLang="en-US" b="1" i="1" dirty="0" err="1" smtClean="0">
                <a:solidFill>
                  <a:srgbClr val="000066"/>
                </a:solidFill>
              </a:rPr>
              <a:t>datuh</a:t>
            </a:r>
            <a:endParaRPr lang="en-US" altLang="en-US" b="1" i="1" dirty="0">
              <a:solidFill>
                <a:srgbClr val="000066"/>
              </a:solidFill>
            </a:endParaRP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57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فَكَيْفَ احْتِمَاِلي لِبَلاءِ الآخِرَةِ وَجَلِيلِ وُقُوعِ الْمَكَارِهِ فِيهَا!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67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how can I endure the tribulations of the next world and the great ordeals that occur within it?</a:t>
            </a:r>
            <a:endParaRPr lang="en-US" altLang="en-US" sz="2800" b="1" smtClean="0"/>
          </a:p>
        </p:txBody>
      </p:sp>
      <p:sp>
        <p:nvSpPr>
          <p:cNvPr id="1167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تو پھر کیونکر میں آخرت کی مشکلوں کو جھیل سکوں گا جو بڑی سخت ہیں</a:t>
            </a:r>
            <a:endParaRPr lang="en-US" altLang="en-US" sz="4000" b="1">
              <a:solidFill>
                <a:srgbClr val="000066"/>
              </a:solidFill>
              <a:latin typeface="Alvi Nastaleeq" pitchFamily="2" charset="0"/>
              <a:cs typeface="Alvi Nastaleeq" pitchFamily="2" charset="0"/>
            </a:endParaRPr>
          </a:p>
        </p:txBody>
      </p:sp>
      <p:sp>
        <p:nvSpPr>
          <p:cNvPr id="1167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फिर भला मुझ से आखेरत की ज़बरदस्त मुसीबत क्योंकर बर्दाश्त हो सकेगी,</a:t>
            </a:r>
            <a:endParaRPr lang="en-US" altLang="en-US" sz="2000" b="1">
              <a:solidFill>
                <a:srgbClr val="000066"/>
              </a:solidFill>
              <a:cs typeface="Mangal" panose="02040503050203030202" pitchFamily="18" charset="0"/>
            </a:endParaRPr>
          </a:p>
        </p:txBody>
      </p:sp>
      <p:sp>
        <p:nvSpPr>
          <p:cNvPr id="1167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kayfaḥ</a:t>
            </a:r>
            <a:r>
              <a:rPr lang="en-US" altLang="en-US" b="1" i="1" dirty="0" smtClean="0">
                <a:solidFill>
                  <a:srgbClr val="000066"/>
                </a:solidFill>
              </a:rPr>
              <a:t>-</a:t>
            </a:r>
            <a:r>
              <a:rPr lang="en-US" altLang="en-US" b="1" i="1" dirty="0" err="1" smtClean="0">
                <a:solidFill>
                  <a:srgbClr val="000066"/>
                </a:solidFill>
              </a:rPr>
              <a:t>timālī</a:t>
            </a:r>
            <a:r>
              <a:rPr lang="en-US" altLang="en-US" b="1" i="1" dirty="0" smtClean="0">
                <a:solidFill>
                  <a:srgbClr val="000066"/>
                </a:solidFill>
              </a:rPr>
              <a:t> li-</a:t>
            </a:r>
            <a:r>
              <a:rPr lang="en-US" altLang="en-US" b="1" i="1" dirty="0" err="1" smtClean="0">
                <a:solidFill>
                  <a:srgbClr val="000066"/>
                </a:solidFill>
              </a:rPr>
              <a:t>balā</a:t>
            </a:r>
            <a:r>
              <a:rPr lang="en-US" altLang="en-US" b="1" i="1" dirty="0" smtClean="0">
                <a:solidFill>
                  <a:srgbClr val="000066"/>
                </a:solidFill>
              </a:rPr>
              <a:t>-</a:t>
            </a:r>
            <a:r>
              <a:rPr lang="en-US" altLang="en-US" b="1" i="1" dirty="0" err="1" smtClean="0">
                <a:solidFill>
                  <a:srgbClr val="000066"/>
                </a:solidFill>
              </a:rPr>
              <a:t>il-akhirati</a:t>
            </a:r>
            <a:r>
              <a:rPr lang="en-US" altLang="en-US" b="1" i="1" dirty="0" smtClean="0">
                <a:solidFill>
                  <a:srgbClr val="000066"/>
                </a:solidFill>
              </a:rPr>
              <a:t> wa </a:t>
            </a:r>
            <a:r>
              <a:rPr lang="en-US" altLang="en-US" b="1" i="1" dirty="0" err="1" smtClean="0">
                <a:solidFill>
                  <a:srgbClr val="000066"/>
                </a:solidFill>
              </a:rPr>
              <a:t>jalīli</a:t>
            </a:r>
            <a:r>
              <a:rPr lang="en-US" altLang="en-US" b="1" i="1" dirty="0" smtClean="0">
                <a:solidFill>
                  <a:srgbClr val="000066"/>
                </a:solidFill>
              </a:rPr>
              <a:t> </a:t>
            </a:r>
            <a:r>
              <a:rPr lang="en-US" altLang="en-US" b="1" i="1" dirty="0" err="1" smtClean="0">
                <a:solidFill>
                  <a:srgbClr val="000066"/>
                </a:solidFill>
              </a:rPr>
              <a:t>wuqūi'l-makārihi</a:t>
            </a:r>
            <a:r>
              <a:rPr lang="en-US" altLang="en-US" b="1" i="1" dirty="0" smtClean="0">
                <a:solidFill>
                  <a:srgbClr val="000066"/>
                </a:solidFill>
              </a:rPr>
              <a:t> </a:t>
            </a:r>
            <a:r>
              <a:rPr lang="en-US" altLang="en-US" b="1" i="1" dirty="0" err="1" smtClean="0">
                <a:solidFill>
                  <a:srgbClr val="000066"/>
                </a:solidFill>
              </a:rPr>
              <a:t>fīhā</a:t>
            </a:r>
            <a:r>
              <a:rPr lang="en-US" altLang="en-US" b="1" i="1" dirty="0" smtClean="0">
                <a:solidFill>
                  <a:srgbClr val="000066"/>
                </a:solidFill>
              </a:rPr>
              <a:t>!</a:t>
            </a:r>
            <a:endParaRPr lang="en-US" altLang="en-US" b="1" i="1" dirty="0">
              <a:solidFill>
                <a:srgbClr val="000066"/>
              </a:solidFill>
            </a:endParaRP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67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وَهُوَ بَلاءٌ تَطُولُ </a:t>
            </a:r>
            <a:r>
              <a:rPr lang="ar-SA" altLang="en-US" sz="6600" kern="1200" dirty="0" smtClean="0">
                <a:latin typeface="Arabic Typesetting" panose="03020402040406030203" pitchFamily="66" charset="-78"/>
                <a:ea typeface="+mn-ea"/>
                <a:cs typeface="Arabic Typesetting" panose="03020402040406030203" pitchFamily="66" charset="-78"/>
              </a:rPr>
              <a:t>مُدَّتُهُ </a:t>
            </a:r>
            <a:r>
              <a:rPr lang="ar-SA" altLang="en-US" sz="6600" kern="1200" dirty="0">
                <a:latin typeface="Arabic Typesetting" panose="03020402040406030203" pitchFamily="66" charset="-78"/>
                <a:ea typeface="+mn-ea"/>
                <a:cs typeface="Arabic Typesetting" panose="03020402040406030203" pitchFamily="66" charset="-78"/>
              </a:rPr>
              <a:t>وَيَدُومُ </a:t>
            </a:r>
            <a:r>
              <a:rPr lang="ar-SA" altLang="en-US" sz="6600" kern="1200" dirty="0" smtClean="0">
                <a:latin typeface="Arabic Typesetting" panose="03020402040406030203" pitchFamily="66" charset="-78"/>
                <a:ea typeface="+mn-ea"/>
                <a:cs typeface="Arabic Typesetting" panose="03020402040406030203" pitchFamily="66" charset="-78"/>
              </a:rPr>
              <a:t>مَقَامُهُ </a:t>
            </a:r>
            <a:r>
              <a:rPr lang="ar-SA" altLang="en-US" sz="6600" kern="1200" dirty="0">
                <a:latin typeface="Arabic Typesetting" panose="03020402040406030203" pitchFamily="66" charset="-78"/>
                <a:ea typeface="+mn-ea"/>
                <a:cs typeface="Arabic Typesetting" panose="03020402040406030203" pitchFamily="66" charset="-78"/>
              </a:rPr>
              <a:t>وَلا يُخَفَّفُ عَنْ أَهْلِهِ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177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it is a tribulation whose period is long, whose station endures and whose sufferers are given no respite,</a:t>
            </a:r>
            <a:endParaRPr lang="en-US" altLang="en-US" sz="2800" b="1" smtClean="0"/>
          </a:p>
        </p:txBody>
      </p:sp>
      <p:sp>
        <p:nvSpPr>
          <p:cNvPr id="1177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وہ ایسی تکلیفیں ہیں جنکی مدت طولانی </a:t>
            </a:r>
            <a:r>
              <a:rPr lang="ar-AE" altLang="en-US" sz="4000" b="1" dirty="0" smtClean="0">
                <a:solidFill>
                  <a:srgbClr val="000066"/>
                </a:solidFill>
                <a:latin typeface="Alvi Nastaleeq" pitchFamily="2" charset="0"/>
                <a:cs typeface="Alvi Nastaleeq" pitchFamily="2" charset="0"/>
              </a:rPr>
              <a:t>اقامت </a:t>
            </a:r>
            <a:r>
              <a:rPr lang="ar-AE" altLang="en-US" sz="4000" b="1" dirty="0">
                <a:solidFill>
                  <a:srgbClr val="000066"/>
                </a:solidFill>
                <a:latin typeface="Alvi Nastaleeq" pitchFamily="2" charset="0"/>
                <a:cs typeface="Alvi Nastaleeq" pitchFamily="2" charset="0"/>
              </a:rPr>
              <a:t>دائمی ہے اور ان میں سے کسی میں کمی نہیں ہو گی </a:t>
            </a:r>
            <a:endParaRPr lang="en-US" altLang="en-US" sz="4000" b="1" dirty="0">
              <a:solidFill>
                <a:srgbClr val="000066"/>
              </a:solidFill>
              <a:latin typeface="Alvi Nastaleeq" pitchFamily="2" charset="0"/>
              <a:cs typeface="Alvi Nastaleeq" pitchFamily="2" charset="0"/>
            </a:endParaRPr>
          </a:p>
        </p:txBody>
      </p:sp>
      <p:sp>
        <p:nvSpPr>
          <p:cNvPr id="1177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जब की वहां की मुसीबत तूलानी होगी और इस में हमेशा हमेशा के लिए रहना होगा </a:t>
            </a:r>
            <a:endParaRPr lang="en-US" altLang="en-US" sz="2000" b="1">
              <a:solidFill>
                <a:srgbClr val="000066"/>
              </a:solidFill>
              <a:cs typeface="Mangal" panose="02040503050203030202" pitchFamily="18" charset="0"/>
            </a:endParaRPr>
          </a:p>
        </p:txBody>
      </p:sp>
      <p:sp>
        <p:nvSpPr>
          <p:cNvPr id="1177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huwa</a:t>
            </a:r>
            <a:r>
              <a:rPr lang="en-US" altLang="en-US" b="1" i="1" dirty="0" smtClean="0">
                <a:solidFill>
                  <a:srgbClr val="000066"/>
                </a:solidFill>
              </a:rPr>
              <a:t> </a:t>
            </a:r>
            <a:r>
              <a:rPr lang="en-US" altLang="en-US" b="1" i="1" dirty="0" err="1" smtClean="0">
                <a:solidFill>
                  <a:srgbClr val="000066"/>
                </a:solidFill>
              </a:rPr>
              <a:t>balā</a:t>
            </a:r>
            <a:r>
              <a:rPr lang="en-US" altLang="en-US" b="1" i="1" dirty="0" smtClean="0">
                <a:solidFill>
                  <a:srgbClr val="000066"/>
                </a:solidFill>
              </a:rPr>
              <a:t>-un </a:t>
            </a:r>
            <a:r>
              <a:rPr lang="en-US" altLang="en-US" b="1" i="1" dirty="0" err="1" smtClean="0">
                <a:solidFill>
                  <a:srgbClr val="000066"/>
                </a:solidFill>
              </a:rPr>
              <a:t>taṭūlu</a:t>
            </a:r>
            <a:r>
              <a:rPr lang="en-US" altLang="en-US" b="1" i="1" dirty="0" smtClean="0">
                <a:solidFill>
                  <a:srgbClr val="000066"/>
                </a:solidFill>
              </a:rPr>
              <a:t> mud-</a:t>
            </a:r>
            <a:r>
              <a:rPr lang="en-US" altLang="en-US" b="1" i="1" dirty="0" err="1" smtClean="0">
                <a:solidFill>
                  <a:srgbClr val="000066"/>
                </a:solidFill>
              </a:rPr>
              <a:t>datuhu</a:t>
            </a:r>
            <a:r>
              <a:rPr lang="en-US" altLang="en-US" b="1" i="1" dirty="0" smtClean="0">
                <a:solidFill>
                  <a:srgbClr val="000066"/>
                </a:solidFill>
              </a:rPr>
              <a:t>, wa </a:t>
            </a:r>
            <a:r>
              <a:rPr lang="en-US" altLang="en-US" b="1" i="1" dirty="0" err="1" smtClean="0">
                <a:solidFill>
                  <a:srgbClr val="000066"/>
                </a:solidFill>
              </a:rPr>
              <a:t>yadūmu</a:t>
            </a:r>
            <a:r>
              <a:rPr lang="en-US" altLang="en-US" b="1" i="1" dirty="0" smtClean="0">
                <a:solidFill>
                  <a:srgbClr val="000066"/>
                </a:solidFill>
              </a:rPr>
              <a:t> </a:t>
            </a:r>
            <a:r>
              <a:rPr lang="en-US" altLang="en-US" b="1" i="1" dirty="0" err="1" smtClean="0">
                <a:solidFill>
                  <a:srgbClr val="000066"/>
                </a:solidFill>
              </a:rPr>
              <a:t>maqāmuhu</a:t>
            </a:r>
            <a:r>
              <a:rPr lang="en-US" altLang="en-US" b="1" i="1" dirty="0" smtClean="0">
                <a:solidFill>
                  <a:srgbClr val="000066"/>
                </a:solidFill>
              </a:rPr>
              <a:t>, 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yukhaf-fafu</a:t>
            </a:r>
            <a:r>
              <a:rPr lang="en-US" altLang="en-US" b="1" i="1" dirty="0" smtClean="0">
                <a:solidFill>
                  <a:srgbClr val="000066"/>
                </a:solidFill>
              </a:rPr>
              <a:t> `an ah-</a:t>
            </a:r>
            <a:r>
              <a:rPr lang="en-US" altLang="en-US" b="1" i="1" dirty="0" err="1" smtClean="0">
                <a:solidFill>
                  <a:srgbClr val="000066"/>
                </a:solidFill>
              </a:rPr>
              <a:t>lih</a:t>
            </a:r>
            <a:endParaRPr lang="en-US" altLang="en-US" b="1" i="1" dirty="0">
              <a:solidFill>
                <a:srgbClr val="000066"/>
              </a:solidFill>
            </a:endParaRP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77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لأَنَّهُ لا يَكُونُ إِلاَّ عَنْ غَضَبِكَ وَانتِقَامِكَ وَسَخَطِكَ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87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Since it only occurs as a result of Your wrath, Your vengeance and Your anger,</a:t>
            </a:r>
            <a:endParaRPr lang="en-US" altLang="en-US" sz="2800" b="1" smtClean="0"/>
          </a:p>
        </p:txBody>
      </p:sp>
      <p:sp>
        <p:nvSpPr>
          <p:cNvPr id="1187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 لیے کہ وہ تیرے غضب تیرے انتقام اور تیری ناراضگی سے آتی ہیں</a:t>
            </a:r>
            <a:endParaRPr lang="en-US" altLang="en-US" sz="4000" b="1">
              <a:solidFill>
                <a:srgbClr val="000066"/>
              </a:solidFill>
              <a:latin typeface="Alvi Nastaleeq" pitchFamily="2" charset="0"/>
              <a:cs typeface="Alvi Nastaleeq" pitchFamily="2" charset="0"/>
            </a:endParaRPr>
          </a:p>
        </p:txBody>
      </p:sp>
      <p:sp>
        <p:nvSpPr>
          <p:cNvPr id="1187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लोग इस में एक मर्तबा फँस जायेंगे इन के अज़ाब में कभी कमी नहीं होगी</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क्योंकि वो अज़ाब तेरे गुस्से, इंतकाम और नाराजगी के सबब होगा </a:t>
            </a:r>
            <a:endParaRPr lang="en-US" altLang="en-US" sz="2000" b="1">
              <a:solidFill>
                <a:srgbClr val="000066"/>
              </a:solidFill>
              <a:cs typeface="Mangal" panose="02040503050203030202" pitchFamily="18" charset="0"/>
            </a:endParaRPr>
          </a:p>
        </p:txBody>
      </p:sp>
      <p:sp>
        <p:nvSpPr>
          <p:cNvPr id="1187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li-an-</a:t>
            </a:r>
            <a:r>
              <a:rPr lang="en-US" altLang="en-US" b="1" i="1" dirty="0" err="1" smtClean="0">
                <a:solidFill>
                  <a:srgbClr val="000066"/>
                </a:solidFill>
              </a:rPr>
              <a:t>nahu</a:t>
            </a:r>
            <a:r>
              <a:rPr lang="en-US" altLang="en-US" b="1" i="1" dirty="0" smtClean="0">
                <a:solidFill>
                  <a:srgbClr val="000066"/>
                </a:solidFill>
              </a:rPr>
              <a:t> </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yakūnu</a:t>
            </a:r>
            <a:r>
              <a:rPr lang="en-US" altLang="en-US" b="1" i="1" dirty="0" smtClean="0">
                <a:solidFill>
                  <a:srgbClr val="000066"/>
                </a:solidFill>
              </a:rPr>
              <a:t> </a:t>
            </a:r>
            <a:r>
              <a:rPr lang="en-US" altLang="en-US" b="1" i="1" dirty="0" err="1" smtClean="0">
                <a:solidFill>
                  <a:srgbClr val="000066"/>
                </a:solidFill>
              </a:rPr>
              <a:t>il-lā</a:t>
            </a:r>
            <a:r>
              <a:rPr lang="en-US" altLang="en-US" b="1" i="1" dirty="0" smtClean="0">
                <a:solidFill>
                  <a:srgbClr val="000066"/>
                </a:solidFill>
              </a:rPr>
              <a:t> `an </a:t>
            </a:r>
            <a:r>
              <a:rPr lang="en-US" altLang="en-US" b="1" i="1" dirty="0" err="1" smtClean="0">
                <a:solidFill>
                  <a:srgbClr val="000066"/>
                </a:solidFill>
              </a:rPr>
              <a:t>ghaḍabika</a:t>
            </a:r>
            <a:r>
              <a:rPr lang="en-US" altLang="en-US" b="1" i="1" dirty="0" smtClean="0">
                <a:solidFill>
                  <a:srgbClr val="000066"/>
                </a:solidFill>
              </a:rPr>
              <a:t> wan-</a:t>
            </a:r>
            <a:r>
              <a:rPr lang="en-US" altLang="en-US" b="1" i="1" dirty="0" err="1" smtClean="0">
                <a:solidFill>
                  <a:srgbClr val="000066"/>
                </a:solidFill>
              </a:rPr>
              <a:t>tiqāmika</a:t>
            </a:r>
            <a:r>
              <a:rPr lang="en-US" altLang="en-US" b="1" i="1" dirty="0" smtClean="0">
                <a:solidFill>
                  <a:srgbClr val="000066"/>
                </a:solidFill>
              </a:rPr>
              <a:t> wa </a:t>
            </a:r>
            <a:r>
              <a:rPr lang="en-US" altLang="en-US" b="1" i="1" dirty="0" err="1" smtClean="0">
                <a:solidFill>
                  <a:srgbClr val="000066"/>
                </a:solidFill>
              </a:rPr>
              <a:t>sakhaṭik</a:t>
            </a:r>
            <a:endParaRPr lang="en-US" altLang="en-US" b="1" i="1" dirty="0">
              <a:solidFill>
                <a:srgbClr val="000066"/>
              </a:solidFill>
            </a:endParaRP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87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وَهَذَا مَا لا تَقُومُ لَهُ السَّمَاوَاتُ وَالأَرْضُ</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198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these cannot be withstood by the heavens and the earth.</a:t>
            </a:r>
            <a:endParaRPr lang="en-US" altLang="en-US" sz="2800" b="1" smtClean="0"/>
          </a:p>
        </p:txBody>
      </p:sp>
      <p:sp>
        <p:nvSpPr>
          <p:cNvPr id="1198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یہ وہ سختیاں ہیں جنکے سامنے زمین وآسمان بھی کھڑے نہیں رہ سکتے </a:t>
            </a:r>
            <a:endParaRPr lang="en-US" altLang="en-US" sz="4000" b="1">
              <a:solidFill>
                <a:srgbClr val="000066"/>
              </a:solidFill>
              <a:latin typeface="Alvi Nastaleeq" pitchFamily="2" charset="0"/>
              <a:cs typeface="Alvi Nastaleeq" pitchFamily="2" charset="0"/>
            </a:endParaRPr>
          </a:p>
        </p:txBody>
      </p:sp>
      <p:sp>
        <p:nvSpPr>
          <p:cNvPr id="1198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जिसे ना आसमान बर्दाश्त कर सकता है ना ज़मीन! </a:t>
            </a:r>
            <a:endParaRPr lang="en-US" altLang="en-US" sz="2000" b="1">
              <a:solidFill>
                <a:srgbClr val="000066"/>
              </a:solidFill>
              <a:cs typeface="Mangal" panose="02040503050203030202" pitchFamily="18" charset="0"/>
            </a:endParaRPr>
          </a:p>
        </p:txBody>
      </p:sp>
      <p:sp>
        <p:nvSpPr>
          <p:cNvPr id="1198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hadhā</a:t>
            </a:r>
            <a:r>
              <a:rPr lang="en-US" altLang="en-US" b="1" i="1" dirty="0" smtClean="0">
                <a:solidFill>
                  <a:srgbClr val="000066"/>
                </a:solidFill>
              </a:rPr>
              <a:t>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taqūmu</a:t>
            </a:r>
            <a:r>
              <a:rPr lang="en-US" altLang="en-US" b="1" i="1" dirty="0" smtClean="0">
                <a:solidFill>
                  <a:srgbClr val="000066"/>
                </a:solidFill>
              </a:rPr>
              <a:t> </a:t>
            </a:r>
            <a:r>
              <a:rPr lang="en-US" altLang="en-US" b="1" i="1" dirty="0" err="1" smtClean="0">
                <a:solidFill>
                  <a:srgbClr val="000066"/>
                </a:solidFill>
              </a:rPr>
              <a:t>lahus-samāwātu</a:t>
            </a:r>
            <a:r>
              <a:rPr lang="en-US" altLang="en-US" b="1" i="1" dirty="0" smtClean="0">
                <a:solidFill>
                  <a:srgbClr val="000066"/>
                </a:solidFill>
              </a:rPr>
              <a:t> </a:t>
            </a:r>
            <a:r>
              <a:rPr lang="en-US" altLang="en-US" b="1" i="1" dirty="0" err="1" smtClean="0">
                <a:solidFill>
                  <a:srgbClr val="000066"/>
                </a:solidFill>
              </a:rPr>
              <a:t>wal-arḍu</a:t>
            </a:r>
            <a:endParaRPr lang="en-US" altLang="en-US" b="1" i="1" dirty="0">
              <a:solidFill>
                <a:srgbClr val="000066"/>
              </a:solidFill>
            </a:endParaRP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98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سَيِّدِي فَكَيْفَ بِي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08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Master, so what about me?!</a:t>
            </a:r>
            <a:endParaRPr lang="en-US" altLang="en-US" sz="2800" b="1" smtClean="0"/>
          </a:p>
        </p:txBody>
      </p:sp>
      <p:sp>
        <p:nvSpPr>
          <p:cNvPr id="1208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اے آقا مجھ پر کیا گزرے گی</a:t>
            </a:r>
            <a:endParaRPr lang="en-US" altLang="en-US" sz="4000" b="1">
              <a:solidFill>
                <a:srgbClr val="000066"/>
              </a:solidFill>
              <a:latin typeface="Alvi Nastaleeq" pitchFamily="2" charset="0"/>
              <a:cs typeface="Alvi Nastaleeq" pitchFamily="2" charset="0"/>
            </a:endParaRPr>
          </a:p>
        </p:txBody>
      </p:sp>
      <p:sp>
        <p:nvSpPr>
          <p:cNvPr id="1208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मालिक, फिर ऐसी सूरत में मेरा क्या हाल होगा </a:t>
            </a:r>
            <a:endParaRPr lang="en-US" altLang="en-US" sz="2000" b="1">
              <a:solidFill>
                <a:srgbClr val="000066"/>
              </a:solidFill>
              <a:cs typeface="Mangal" panose="02040503050203030202" pitchFamily="18" charset="0"/>
            </a:endParaRPr>
          </a:p>
        </p:txBody>
      </p:sp>
      <p:sp>
        <p:nvSpPr>
          <p:cNvPr id="1208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say-</a:t>
            </a:r>
            <a:r>
              <a:rPr lang="en-US" altLang="en-US" b="1" i="1" dirty="0" err="1" smtClean="0">
                <a:solidFill>
                  <a:srgbClr val="000066"/>
                </a:solidFill>
              </a:rPr>
              <a:t>yidī</a:t>
            </a:r>
            <a:r>
              <a:rPr lang="en-US" altLang="en-US" b="1" i="1" dirty="0" smtClean="0">
                <a:solidFill>
                  <a:srgbClr val="000066"/>
                </a:solidFill>
              </a:rPr>
              <a:t> fakayfa </a:t>
            </a:r>
            <a:r>
              <a:rPr lang="en-US" altLang="en-US" b="1" i="1" dirty="0" err="1" smtClean="0">
                <a:solidFill>
                  <a:srgbClr val="000066"/>
                </a:solidFill>
              </a:rPr>
              <a:t>bī</a:t>
            </a:r>
            <a:endParaRPr lang="en-US" altLang="en-US" b="1" i="1" dirty="0">
              <a:solidFill>
                <a:srgbClr val="000066"/>
              </a:solidFill>
            </a:endParaRP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08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وَأَنَا عَبْدُكَ الضَّعِيفُ الذَّلِيلُ الْحَقِيرُ الْمِسْكِينُ الْمُسْتَكِينُ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18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I am Your weak, lowly, base, wretched and miserable slave.</a:t>
            </a:r>
            <a:endParaRPr lang="en-US" altLang="en-US" sz="2800" b="1" smtClean="0"/>
          </a:p>
        </p:txBody>
      </p:sp>
      <p:sp>
        <p:nvSpPr>
          <p:cNvPr id="1218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جبکہ میں تیرا کمزور </a:t>
            </a:r>
            <a:r>
              <a:rPr lang="ar-AE" altLang="en-US" sz="4000" b="1" dirty="0" smtClean="0">
                <a:solidFill>
                  <a:srgbClr val="000066"/>
                </a:solidFill>
                <a:latin typeface="Alvi Nastaleeq" pitchFamily="2" charset="0"/>
                <a:cs typeface="Alvi Nastaleeq" pitchFamily="2" charset="0"/>
              </a:rPr>
              <a:t>پست </a:t>
            </a:r>
            <a:r>
              <a:rPr lang="ar-AE" altLang="en-US" sz="4000" b="1" dirty="0">
                <a:solidFill>
                  <a:srgbClr val="000066"/>
                </a:solidFill>
                <a:latin typeface="Alvi Nastaleeq" pitchFamily="2" charset="0"/>
                <a:cs typeface="Alvi Nastaleeq" pitchFamily="2" charset="0"/>
              </a:rPr>
              <a:t>بے </a:t>
            </a:r>
            <a:r>
              <a:rPr lang="ar-AE" altLang="en-US" sz="4000" b="1" dirty="0" smtClean="0">
                <a:solidFill>
                  <a:srgbClr val="000066"/>
                </a:solidFill>
                <a:latin typeface="Alvi Nastaleeq" pitchFamily="2" charset="0"/>
                <a:cs typeface="Alvi Nastaleeq" pitchFamily="2" charset="0"/>
              </a:rPr>
              <a:t>حیثیت </a:t>
            </a:r>
            <a:r>
              <a:rPr lang="ar-AE" altLang="en-US" sz="4000" b="1" dirty="0">
                <a:solidFill>
                  <a:srgbClr val="000066"/>
                </a:solidFill>
                <a:latin typeface="Alvi Nastaleeq" pitchFamily="2" charset="0"/>
                <a:cs typeface="Alvi Nastaleeq" pitchFamily="2" charset="0"/>
              </a:rPr>
              <a:t>بے مایہ اور بے بس بندہ ہوں</a:t>
            </a:r>
            <a:endParaRPr lang="en-US" altLang="en-US" sz="4000" b="1" dirty="0">
              <a:solidFill>
                <a:srgbClr val="000066"/>
              </a:solidFill>
              <a:latin typeface="Alvi Nastaleeq" pitchFamily="2" charset="0"/>
              <a:cs typeface="Alvi Nastaleeq" pitchFamily="2" charset="0"/>
            </a:endParaRPr>
          </a:p>
        </p:txBody>
      </p:sp>
      <p:sp>
        <p:nvSpPr>
          <p:cNvPr id="1218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जबकि मै तेरा एक कमज़ोर, अदना, लाचार, और आजिज़ बंदा हूँ ! </a:t>
            </a:r>
            <a:endParaRPr lang="en-US" altLang="en-US" sz="2000" b="1">
              <a:solidFill>
                <a:srgbClr val="000066"/>
              </a:solidFill>
              <a:cs typeface="Mangal" panose="02040503050203030202" pitchFamily="18" charset="0"/>
            </a:endParaRPr>
          </a:p>
        </p:txBody>
      </p:sp>
      <p:sp>
        <p:nvSpPr>
          <p:cNvPr id="1218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ana</a:t>
            </a:r>
            <a:r>
              <a:rPr lang="en-US" altLang="en-US" b="1" i="1" dirty="0" smtClean="0">
                <a:solidFill>
                  <a:srgbClr val="000066"/>
                </a:solidFill>
              </a:rPr>
              <a:t> `</a:t>
            </a:r>
            <a:r>
              <a:rPr lang="en-US" altLang="en-US" b="1" i="1" dirty="0" err="1" smtClean="0">
                <a:solidFill>
                  <a:srgbClr val="000066"/>
                </a:solidFill>
              </a:rPr>
              <a:t>abukaḍ-ḍae'efudh-dhalīlul-ḥaqīrul-mis-kīnul-mus-takīn</a:t>
            </a:r>
            <a:endParaRPr lang="en-US" altLang="en-US" b="1" i="1" dirty="0">
              <a:solidFill>
                <a:srgbClr val="000066"/>
              </a:solidFill>
            </a:endParaRP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18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إِلَهِي وَرَبِّي وَسَيِّدِي وَمَوْلاي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28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God! My Lord! My Master! My Protector!</a:t>
            </a:r>
            <a:endParaRPr lang="en-US" altLang="en-US" sz="2800" b="1" smtClean="0"/>
          </a:p>
        </p:txBody>
      </p:sp>
      <p:sp>
        <p:nvSpPr>
          <p:cNvPr id="1228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میرے آقا اور میرے مولا!</a:t>
            </a:r>
            <a:endParaRPr lang="en-US" altLang="en-US" sz="4000" b="1">
              <a:solidFill>
                <a:srgbClr val="000066"/>
              </a:solidFill>
              <a:latin typeface="Alvi Nastaleeq" pitchFamily="2" charset="0"/>
              <a:cs typeface="Alvi Nastaleeq" pitchFamily="2" charset="0"/>
            </a:endParaRPr>
          </a:p>
        </p:txBody>
      </p:sp>
      <p:sp>
        <p:nvSpPr>
          <p:cNvPr id="1228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ऐ मेरे परवरदिगार, ऐ मेरे मालिक, ऐ मेरे मौला, </a:t>
            </a:r>
            <a:endParaRPr lang="en-US" altLang="en-US" sz="2000" b="1">
              <a:solidFill>
                <a:srgbClr val="000066"/>
              </a:solidFill>
              <a:cs typeface="Mangal" panose="02040503050203030202" pitchFamily="18" charset="0"/>
            </a:endParaRPr>
          </a:p>
        </p:txBody>
      </p:sp>
      <p:sp>
        <p:nvSpPr>
          <p:cNvPr id="1228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wa </a:t>
            </a:r>
            <a:r>
              <a:rPr lang="en-US" altLang="en-US" b="1" i="1" dirty="0" err="1" smtClean="0">
                <a:solidFill>
                  <a:srgbClr val="000066"/>
                </a:solidFill>
              </a:rPr>
              <a:t>rab-bī</a:t>
            </a:r>
            <a:r>
              <a:rPr lang="en-US" altLang="en-US" b="1" i="1" dirty="0" smtClean="0">
                <a:solidFill>
                  <a:srgbClr val="000066"/>
                </a:solidFill>
              </a:rPr>
              <a:t> wa say-</a:t>
            </a:r>
            <a:r>
              <a:rPr lang="en-US" altLang="en-US" b="1" i="1" dirty="0" err="1" smtClean="0">
                <a:solidFill>
                  <a:srgbClr val="000066"/>
                </a:solidFill>
              </a:rPr>
              <a:t>yidī</a:t>
            </a:r>
            <a:r>
              <a:rPr lang="en-US" altLang="en-US" b="1" i="1" dirty="0" smtClean="0">
                <a:solidFill>
                  <a:srgbClr val="000066"/>
                </a:solidFill>
              </a:rPr>
              <a:t> wa maw-</a:t>
            </a:r>
            <a:r>
              <a:rPr lang="en-US" altLang="en-US" b="1" i="1" dirty="0" err="1" smtClean="0">
                <a:solidFill>
                  <a:srgbClr val="000066"/>
                </a:solidFill>
              </a:rPr>
              <a:t>lāy</a:t>
            </a:r>
            <a:endParaRPr lang="en-US" altLang="en-US" b="1" i="1" dirty="0">
              <a:solidFill>
                <a:srgbClr val="000066"/>
              </a:solidFill>
            </a:endParaRP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28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وَبِسُلْطَانِكَ الَّذِي عَلاَ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3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by Your force, which towers over all things;</a:t>
            </a:r>
            <a:endParaRPr lang="en-US" altLang="en-US" sz="2800" b="1" smtClean="0"/>
          </a:p>
        </p:txBody>
      </p:sp>
      <p:sp>
        <p:nvSpPr>
          <p:cNvPr id="133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سلطنت کے ذریعے جو ہر چیز سے بلند ہے</a:t>
            </a:r>
            <a:endParaRPr lang="en-US" altLang="en-US" sz="4000" b="1">
              <a:solidFill>
                <a:srgbClr val="000066"/>
              </a:solidFill>
              <a:latin typeface="Alvi Nastaleeq" pitchFamily="2" charset="0"/>
              <a:cs typeface="Alvi Nastaleeq" pitchFamily="2" charset="0"/>
            </a:endParaRPr>
          </a:p>
        </p:txBody>
      </p:sp>
      <p:sp>
        <p:nvSpPr>
          <p:cNvPr id="133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उस सल्तनत का वास्ता जो हर चीज़  पर  कायेम है,</a:t>
            </a:r>
            <a:endParaRPr lang="en-US" altLang="en-US" sz="2000" b="1">
              <a:solidFill>
                <a:srgbClr val="000066"/>
              </a:solidFill>
              <a:cs typeface="Mangal" panose="02040503050203030202" pitchFamily="18" charset="0"/>
            </a:endParaRPr>
          </a:p>
        </p:txBody>
      </p:sp>
      <p:sp>
        <p:nvSpPr>
          <p:cNvPr id="133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bisul-ṭānikal-ladhī `alā kul-lā shay</a:t>
            </a:r>
            <a:endParaRPr lang="en-US" altLang="en-US" b="1" i="1" dirty="0">
              <a:solidFill>
                <a:srgbClr val="000066"/>
              </a:solidFill>
            </a:endParaRP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3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لأَيِّ الأُمُورِ إِلَيْكَ أَشْكُو</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39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which things would I complain to You?</a:t>
            </a:r>
            <a:endParaRPr lang="en-US" altLang="en-US" sz="2800" b="1" smtClean="0"/>
          </a:p>
        </p:txBody>
      </p:sp>
      <p:sp>
        <p:nvSpPr>
          <p:cNvPr id="1239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میں کن کن باتوں کی تجھ سے شکایت کروں</a:t>
            </a:r>
            <a:endParaRPr lang="en-US" altLang="en-US" sz="4000" b="1">
              <a:solidFill>
                <a:srgbClr val="000066"/>
              </a:solidFill>
              <a:latin typeface="Alvi Nastaleeq" pitchFamily="2" charset="0"/>
              <a:cs typeface="Alvi Nastaleeq" pitchFamily="2" charset="0"/>
            </a:endParaRPr>
          </a:p>
        </p:txBody>
      </p:sp>
      <p:sp>
        <p:nvSpPr>
          <p:cNvPr id="1239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तुझ से किस किस बात पर नाला </a:t>
            </a:r>
            <a:endParaRPr lang="en-US" altLang="en-US" sz="2000" b="1">
              <a:solidFill>
                <a:srgbClr val="000066"/>
              </a:solidFill>
              <a:cs typeface="Mangal" panose="02040503050203030202" pitchFamily="18" charset="0"/>
            </a:endParaRPr>
          </a:p>
        </p:txBody>
      </p:sp>
      <p:sp>
        <p:nvSpPr>
          <p:cNvPr id="1239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li-ay-</a:t>
            </a:r>
            <a:r>
              <a:rPr lang="en-US" altLang="en-US" b="1" i="1" dirty="0" err="1" smtClean="0">
                <a:solidFill>
                  <a:srgbClr val="000066"/>
                </a:solidFill>
              </a:rPr>
              <a:t>yil</a:t>
            </a:r>
            <a:r>
              <a:rPr lang="en-US" altLang="en-US" b="1" i="1" dirty="0" smtClean="0">
                <a:solidFill>
                  <a:srgbClr val="000066"/>
                </a:solidFill>
              </a:rPr>
              <a:t>-</a:t>
            </a:r>
            <a:r>
              <a:rPr lang="en-US" altLang="en-US" b="1" i="1" dirty="0" err="1" smtClean="0">
                <a:solidFill>
                  <a:srgbClr val="000066"/>
                </a:solidFill>
              </a:rPr>
              <a:t>umūri</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ash-</a:t>
            </a:r>
            <a:r>
              <a:rPr lang="en-US" altLang="en-US" b="1" i="1" dirty="0" err="1" smtClean="0">
                <a:solidFill>
                  <a:srgbClr val="000066"/>
                </a:solidFill>
              </a:rPr>
              <a:t>kū</a:t>
            </a:r>
            <a:endParaRPr lang="en-US" altLang="en-US" b="1" i="1" dirty="0">
              <a:solidFill>
                <a:srgbClr val="000066"/>
              </a:solidFill>
            </a:endParaRP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39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وَلِمَا مِنْهَا أَضِجُّ وَأَبْكِي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49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for which of them would I lament and weep?</a:t>
            </a:r>
            <a:endParaRPr lang="en-US" altLang="en-US" sz="2800" b="1" smtClean="0"/>
          </a:p>
        </p:txBody>
      </p:sp>
      <p:sp>
        <p:nvSpPr>
          <p:cNvPr id="1249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کس کس کے لیے نالہ و شیون کروں؟</a:t>
            </a:r>
            <a:endParaRPr lang="en-US" altLang="en-US" sz="4000" b="1">
              <a:solidFill>
                <a:srgbClr val="000066"/>
              </a:solidFill>
              <a:latin typeface="Alvi Nastaleeq" pitchFamily="2" charset="0"/>
              <a:cs typeface="Alvi Nastaleeq" pitchFamily="2" charset="0"/>
            </a:endParaRPr>
          </a:p>
        </p:txBody>
      </p:sp>
      <p:sp>
        <p:nvSpPr>
          <p:cNvPr id="1249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व फरयाद और आहोबुका करूँ? </a:t>
            </a:r>
            <a:endParaRPr lang="en-US" altLang="en-US" sz="2000" b="1">
              <a:solidFill>
                <a:srgbClr val="000066"/>
              </a:solidFill>
              <a:cs typeface="Mangal" panose="02040503050203030202" pitchFamily="18" charset="0"/>
            </a:endParaRPr>
          </a:p>
        </p:txBody>
      </p:sp>
      <p:sp>
        <p:nvSpPr>
          <p:cNvPr id="1249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dirty="0" smtClean="0">
                <a:solidFill>
                  <a:srgbClr val="000066"/>
                </a:solidFill>
              </a:rPr>
              <a:t>wa limā minhā aḍij-ju wa ab-kī</a:t>
            </a:r>
            <a:endParaRPr lang="en-US" altLang="en-US" b="1" i="1" dirty="0">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49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لأَلِيمِ الْعَذَابِ وَشِدَّتِهِ!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59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the pain and severity of chastisement?</a:t>
            </a:r>
            <a:endParaRPr lang="en-US" altLang="en-US" sz="2800" b="1" smtClean="0"/>
          </a:p>
        </p:txBody>
      </p:sp>
      <p:sp>
        <p:nvSpPr>
          <p:cNvPr id="1259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کس کس کے لیے نالہ و شیون کروں؟</a:t>
            </a:r>
            <a:endParaRPr lang="en-US" altLang="en-US" sz="4000" b="1">
              <a:solidFill>
                <a:srgbClr val="000066"/>
              </a:solidFill>
              <a:latin typeface="Alvi Nastaleeq" pitchFamily="2" charset="0"/>
              <a:cs typeface="Alvi Nastaleeq" pitchFamily="2" charset="0"/>
            </a:endParaRPr>
          </a:p>
        </p:txBody>
      </p:sp>
      <p:sp>
        <p:nvSpPr>
          <p:cNvPr id="1259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दर्दनाक अज़ाब और इसकी सख्ती पर </a:t>
            </a:r>
            <a:endParaRPr lang="en-US" altLang="en-US" sz="2000" b="1">
              <a:solidFill>
                <a:srgbClr val="000066"/>
              </a:solidFill>
              <a:cs typeface="Mangal" panose="02040503050203030202" pitchFamily="18" charset="0"/>
            </a:endParaRPr>
          </a:p>
        </p:txBody>
      </p:sp>
      <p:sp>
        <p:nvSpPr>
          <p:cNvPr id="1259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li-</a:t>
            </a:r>
            <a:r>
              <a:rPr lang="en-US" altLang="en-US" b="1" i="1" dirty="0" err="1" smtClean="0">
                <a:solidFill>
                  <a:srgbClr val="000066"/>
                </a:solidFill>
              </a:rPr>
              <a:t>alīmil</a:t>
            </a:r>
            <a:r>
              <a:rPr lang="en-US" altLang="en-US" b="1" i="1" dirty="0" smtClean="0">
                <a:solidFill>
                  <a:srgbClr val="000066"/>
                </a:solidFill>
              </a:rPr>
              <a:t>-`</a:t>
            </a:r>
            <a:r>
              <a:rPr lang="en-US" altLang="en-US" b="1" i="1" dirty="0" err="1" smtClean="0">
                <a:solidFill>
                  <a:srgbClr val="000066"/>
                </a:solidFill>
              </a:rPr>
              <a:t>adhābi</a:t>
            </a:r>
            <a:r>
              <a:rPr lang="en-US" altLang="en-US" b="1" i="1" dirty="0" smtClean="0">
                <a:solidFill>
                  <a:srgbClr val="000066"/>
                </a:solidFill>
              </a:rPr>
              <a:t> wa </a:t>
            </a:r>
            <a:r>
              <a:rPr lang="en-US" altLang="en-US" b="1" i="1" dirty="0" err="1" smtClean="0">
                <a:solidFill>
                  <a:srgbClr val="000066"/>
                </a:solidFill>
              </a:rPr>
              <a:t>shid-datih</a:t>
            </a:r>
            <a:endParaRPr lang="en-US" altLang="en-US" b="1" i="1" dirty="0">
              <a:solidFill>
                <a:srgbClr val="000066"/>
              </a:solidFill>
            </a:endParaRP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59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لِطُولِ الْبَلاءِ وَمُدَّتِهِ!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69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for the length and period of tribulation?</a:t>
            </a:r>
            <a:endParaRPr lang="en-US" altLang="en-US" sz="2800" b="1" smtClean="0"/>
          </a:p>
        </p:txBody>
      </p:sp>
      <p:sp>
        <p:nvSpPr>
          <p:cNvPr id="1269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طولانی مصیبت اور اس کی مدت کی زیادتی کیلئے</a:t>
            </a:r>
            <a:endParaRPr lang="en-US" altLang="en-US" sz="4000" b="1">
              <a:solidFill>
                <a:srgbClr val="000066"/>
              </a:solidFill>
              <a:latin typeface="Alvi Nastaleeq" pitchFamily="2" charset="0"/>
              <a:cs typeface="Alvi Nastaleeq" pitchFamily="2" charset="0"/>
            </a:endParaRPr>
          </a:p>
        </p:txBody>
      </p:sp>
      <p:sp>
        <p:nvSpPr>
          <p:cNvPr id="1269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मुसीबत और इस की तवील मीयाद पर! </a:t>
            </a:r>
            <a:endParaRPr lang="en-US" altLang="en-US" sz="2000" b="1">
              <a:solidFill>
                <a:srgbClr val="000066"/>
              </a:solidFill>
              <a:cs typeface="Mangal" panose="02040503050203030202" pitchFamily="18" charset="0"/>
            </a:endParaRPr>
          </a:p>
        </p:txBody>
      </p:sp>
      <p:sp>
        <p:nvSpPr>
          <p:cNvPr id="1269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liṭūlil-balā-i</a:t>
            </a:r>
            <a:r>
              <a:rPr lang="en-US" altLang="en-US" b="1" i="1" dirty="0" smtClean="0">
                <a:solidFill>
                  <a:srgbClr val="000066"/>
                </a:solidFill>
              </a:rPr>
              <a:t> wa mud-</a:t>
            </a:r>
            <a:r>
              <a:rPr lang="en-US" altLang="en-US" b="1" i="1" dirty="0" err="1" smtClean="0">
                <a:solidFill>
                  <a:srgbClr val="000066"/>
                </a:solidFill>
              </a:rPr>
              <a:t>datih</a:t>
            </a:r>
            <a:endParaRPr lang="en-US" altLang="en-US" b="1" i="1" dirty="0">
              <a:solidFill>
                <a:srgbClr val="000066"/>
              </a:solidFill>
            </a:endParaRP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69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فَلَئِن صَيَّرْتَنِي لِلْعُقُوبَاتِ مَعَ أَعْدَائِكَ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80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if You takest me to the punishments with Your enemies,</a:t>
            </a:r>
            <a:endParaRPr lang="en-US" altLang="en-US" sz="2800" b="1" smtClean="0"/>
          </a:p>
        </p:txBody>
      </p:sp>
      <p:sp>
        <p:nvSpPr>
          <p:cNvPr id="1280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پس اگر تو نے مجھے عذاب و عقاب میں اپنے دشمنوں کے ساتھ رکھا</a:t>
            </a:r>
            <a:endParaRPr lang="en-US" altLang="en-US" sz="4000" b="1">
              <a:solidFill>
                <a:srgbClr val="000066"/>
              </a:solidFill>
              <a:latin typeface="Alvi Nastaleeq" pitchFamily="2" charset="0"/>
              <a:cs typeface="Alvi Nastaleeq" pitchFamily="2" charset="0"/>
            </a:endParaRPr>
          </a:p>
        </p:txBody>
      </p:sp>
      <p:sp>
        <p:nvSpPr>
          <p:cNvPr id="1280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अगर तू ने मुझे अपने दुश्मनों के साथ अज़ाब में झोंक दिया </a:t>
            </a:r>
            <a:endParaRPr lang="en-US" altLang="en-US" sz="2000" b="1">
              <a:solidFill>
                <a:srgbClr val="000066"/>
              </a:solidFill>
              <a:cs typeface="Mangal" panose="02040503050203030202" pitchFamily="18" charset="0"/>
            </a:endParaRPr>
          </a:p>
        </p:txBody>
      </p:sp>
      <p:sp>
        <p:nvSpPr>
          <p:cNvPr id="1280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fa-la-in ṣay-yar-tanī lil-u'qūbāti mā' a`dā-ik</a:t>
            </a:r>
            <a:endParaRPr lang="en-US" altLang="en-US" b="1" i="1" dirty="0">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80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وَجَمَعْتَ بَيْنِي وَبَيْنَ أَهْلِ بَلائِكَ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290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gatherest me with the people of Your tribulation</a:t>
            </a:r>
            <a:endParaRPr lang="en-US" altLang="en-US" sz="2800" b="1" smtClean="0"/>
          </a:p>
        </p:txBody>
      </p:sp>
      <p:sp>
        <p:nvSpPr>
          <p:cNvPr id="1290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مجھے اوراپنے عذابیوں کو اکٹھا کر دیا </a:t>
            </a:r>
            <a:endParaRPr lang="en-US" altLang="en-US" sz="4000" b="1">
              <a:solidFill>
                <a:srgbClr val="000066"/>
              </a:solidFill>
              <a:latin typeface="Alvi Nastaleeq" pitchFamily="2" charset="0"/>
              <a:cs typeface="Alvi Nastaleeq" pitchFamily="2" charset="0"/>
            </a:endParaRPr>
          </a:p>
        </p:txBody>
      </p:sp>
      <p:sp>
        <p:nvSpPr>
          <p:cNvPr id="1290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इन लोगों में शामिल कर दिया जो तेरी बालाओं के सज़ावार हैं </a:t>
            </a:r>
            <a:endParaRPr lang="en-US" altLang="en-US" sz="2000" b="1">
              <a:solidFill>
                <a:srgbClr val="000066"/>
              </a:solidFill>
              <a:cs typeface="Mangal" panose="02040503050203030202" pitchFamily="18" charset="0"/>
            </a:endParaRPr>
          </a:p>
        </p:txBody>
      </p:sp>
      <p:sp>
        <p:nvSpPr>
          <p:cNvPr id="1290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jama`ta baynī wa bayna ahli balā-ik</a:t>
            </a:r>
            <a:endParaRPr lang="en-US" altLang="en-US" b="1" i="1" dirty="0">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90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وَفَرَّقْتَ بَيْنِي وَبَيْنَ أَحِبَّائِكَ وَأَوْلِيَائِكَ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00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separatest me from Your friends and saints,</a:t>
            </a:r>
            <a:endParaRPr lang="en-US" altLang="en-US" sz="2800" b="1" smtClean="0"/>
          </a:p>
        </p:txBody>
      </p:sp>
      <p:sp>
        <p:nvSpPr>
          <p:cNvPr id="1300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اور اپنے دوستوں اور محبوں میں دوری ڈال دی</a:t>
            </a:r>
            <a:endParaRPr lang="en-US" altLang="en-US" sz="4000" b="1">
              <a:solidFill>
                <a:srgbClr val="000066"/>
              </a:solidFill>
              <a:latin typeface="Alvi Nastaleeq" pitchFamily="2" charset="0"/>
              <a:cs typeface="Alvi Nastaleeq" pitchFamily="2" charset="0"/>
            </a:endParaRPr>
          </a:p>
        </p:txBody>
      </p:sp>
      <p:sp>
        <p:nvSpPr>
          <p:cNvPr id="1300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अहिब्बा और औलिया के और मेरे दरम्यान जुदाई डाल दी </a:t>
            </a:r>
            <a:endParaRPr lang="en-US" altLang="en-US" sz="2000" b="1">
              <a:solidFill>
                <a:srgbClr val="000066"/>
              </a:solidFill>
              <a:cs typeface="Mangal" panose="02040503050203030202" pitchFamily="18" charset="0"/>
            </a:endParaRPr>
          </a:p>
        </p:txBody>
      </p:sp>
      <p:sp>
        <p:nvSpPr>
          <p:cNvPr id="1300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far-</a:t>
            </a:r>
            <a:r>
              <a:rPr lang="en-US" altLang="en-US" b="1" i="1" dirty="0" err="1" smtClean="0">
                <a:solidFill>
                  <a:srgbClr val="000066"/>
                </a:solidFill>
              </a:rPr>
              <a:t>raq</a:t>
            </a:r>
            <a:r>
              <a:rPr lang="en-US" altLang="en-US" b="1" i="1" dirty="0" smtClean="0">
                <a:solidFill>
                  <a:srgbClr val="000066"/>
                </a:solidFill>
              </a:rPr>
              <a:t>-ta bay-</a:t>
            </a:r>
            <a:r>
              <a:rPr lang="en-US" altLang="en-US" b="1" i="1" dirty="0" err="1" smtClean="0">
                <a:solidFill>
                  <a:srgbClr val="000066"/>
                </a:solidFill>
              </a:rPr>
              <a:t>nī</a:t>
            </a:r>
            <a:r>
              <a:rPr lang="en-US" altLang="en-US" b="1" i="1" dirty="0" smtClean="0">
                <a:solidFill>
                  <a:srgbClr val="000066"/>
                </a:solidFill>
              </a:rPr>
              <a:t> wa bay-</a:t>
            </a:r>
            <a:r>
              <a:rPr lang="en-US" altLang="en-US" b="1" i="1" dirty="0" err="1" smtClean="0">
                <a:solidFill>
                  <a:srgbClr val="000066"/>
                </a:solidFill>
              </a:rPr>
              <a:t>na</a:t>
            </a:r>
            <a:r>
              <a:rPr lang="en-US" altLang="en-US" b="1" i="1" dirty="0" smtClean="0">
                <a:solidFill>
                  <a:srgbClr val="000066"/>
                </a:solidFill>
              </a:rPr>
              <a:t> </a:t>
            </a:r>
            <a:r>
              <a:rPr lang="en-US" altLang="en-US" b="1" i="1" dirty="0" err="1" smtClean="0">
                <a:solidFill>
                  <a:srgbClr val="000066"/>
                </a:solidFill>
              </a:rPr>
              <a:t>aḥib-bā-ika</a:t>
            </a:r>
            <a:r>
              <a:rPr lang="en-US" altLang="en-US" b="1" i="1" dirty="0" smtClean="0">
                <a:solidFill>
                  <a:srgbClr val="000066"/>
                </a:solidFill>
              </a:rPr>
              <a:t> wa aw-li-</a:t>
            </a:r>
            <a:r>
              <a:rPr lang="en-US" altLang="en-US" b="1" i="1" dirty="0" err="1" smtClean="0">
                <a:solidFill>
                  <a:srgbClr val="000066"/>
                </a:solidFill>
              </a:rPr>
              <a:t>yā</a:t>
            </a:r>
            <a:r>
              <a:rPr lang="en-US" altLang="en-US" b="1" i="1" dirty="0" smtClean="0">
                <a:solidFill>
                  <a:srgbClr val="000066"/>
                </a:solidFill>
              </a:rPr>
              <a:t>-</a:t>
            </a:r>
            <a:r>
              <a:rPr lang="en-US" altLang="en-US" b="1" i="1" dirty="0" err="1" smtClean="0">
                <a:solidFill>
                  <a:srgbClr val="000066"/>
                </a:solidFill>
              </a:rPr>
              <a:t>ik</a:t>
            </a:r>
            <a:endParaRPr lang="en-US" altLang="en-US" b="1" i="1" dirty="0">
              <a:solidFill>
                <a:srgbClr val="000066"/>
              </a:solidFill>
            </a:endParaRP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00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فَهَبْنِي يَا إِلَهِي وَسَيِّدِي وَمَوْلاي وَرَبِّي صَبَرْتُ عَلَى </a:t>
            </a:r>
            <a:r>
              <a:rPr lang="ar-SA" altLang="en-US" sz="6600" kern="1200" dirty="0" smtClean="0">
                <a:latin typeface="Arabic Typesetting" panose="03020402040406030203" pitchFamily="66" charset="-78"/>
                <a:ea typeface="+mn-ea"/>
                <a:cs typeface="Arabic Typesetting" panose="03020402040406030203" pitchFamily="66" charset="-78"/>
              </a:rPr>
              <a:t>عَذَابِكَ</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310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Then suppose, My God, my Master, my Protector and my Lord that I am able to endure Your chastisement,</a:t>
            </a:r>
            <a:endParaRPr lang="en-US" altLang="en-US" sz="2800" b="1" smtClean="0"/>
          </a:p>
        </p:txBody>
      </p:sp>
      <p:sp>
        <p:nvSpPr>
          <p:cNvPr id="1310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اے میرے معبود میرے آقا میرے مولا اور میرے رب تو ہی بتا کہ میں تیرے عذاب پر صبر کر ہی لوں</a:t>
            </a:r>
            <a:endParaRPr lang="en-US" altLang="en-US" sz="4000" b="1">
              <a:solidFill>
                <a:srgbClr val="000066"/>
              </a:solidFill>
              <a:latin typeface="Alvi Nastaleeq" pitchFamily="2" charset="0"/>
              <a:cs typeface="Alvi Nastaleeq" pitchFamily="2" charset="0"/>
            </a:endParaRPr>
          </a:p>
        </p:txBody>
      </p:sp>
      <p:sp>
        <p:nvSpPr>
          <p:cNvPr id="1310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ऐ मेरे माबूद, ऐ मेरे मालिक, ऐ मेरे मौला, ऐ मेरे परवरदिगार, मै तेरे दिया हुए अज़ाब पर अगर सब्र भी कर लूं </a:t>
            </a:r>
            <a:endParaRPr lang="en-US" altLang="en-US" sz="2000" b="1">
              <a:solidFill>
                <a:srgbClr val="000066"/>
              </a:solidFill>
              <a:cs typeface="Mangal" panose="02040503050203030202" pitchFamily="18" charset="0"/>
            </a:endParaRPr>
          </a:p>
        </p:txBody>
      </p:sp>
      <p:sp>
        <p:nvSpPr>
          <p:cNvPr id="1310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hab</a:t>
            </a:r>
            <a:r>
              <a:rPr lang="en-US" altLang="en-US" b="1" i="1" dirty="0" smtClean="0">
                <a:solidFill>
                  <a:srgbClr val="000066"/>
                </a:solidFill>
              </a:rPr>
              <a:t>-</a:t>
            </a:r>
            <a:r>
              <a:rPr lang="en-US" altLang="en-US" b="1" i="1" dirty="0" err="1" smtClean="0">
                <a:solidFill>
                  <a:srgbClr val="000066"/>
                </a:solidFill>
              </a:rPr>
              <a:t>nī</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a:t>
            </a:r>
            <a:r>
              <a:rPr lang="en-US" altLang="en-US" b="1" i="1" dirty="0" err="1" smtClean="0">
                <a:solidFill>
                  <a:srgbClr val="000066"/>
                </a:solidFill>
              </a:rPr>
              <a:t>wasay-yidī</a:t>
            </a:r>
            <a:r>
              <a:rPr lang="en-US" altLang="en-US" b="1" i="1" dirty="0" smtClean="0">
                <a:solidFill>
                  <a:srgbClr val="000066"/>
                </a:solidFill>
              </a:rPr>
              <a:t> wa </a:t>
            </a:r>
            <a:r>
              <a:rPr lang="en-US" altLang="en-US" b="1" i="1" dirty="0" err="1" smtClean="0">
                <a:solidFill>
                  <a:srgbClr val="000066"/>
                </a:solidFill>
              </a:rPr>
              <a:t>mawlaya</a:t>
            </a:r>
            <a:r>
              <a:rPr lang="en-US" altLang="en-US" b="1" i="1" dirty="0" smtClean="0">
                <a:solidFill>
                  <a:srgbClr val="000066"/>
                </a:solidFill>
              </a:rPr>
              <a:t> wa </a:t>
            </a:r>
            <a:r>
              <a:rPr lang="en-US" altLang="en-US" b="1" i="1" dirty="0" err="1" smtClean="0">
                <a:solidFill>
                  <a:srgbClr val="000066"/>
                </a:solidFill>
              </a:rPr>
              <a:t>rab-bī</a:t>
            </a:r>
            <a:r>
              <a:rPr lang="en-US" altLang="en-US" b="1" i="1" dirty="0" smtClean="0">
                <a:solidFill>
                  <a:srgbClr val="000066"/>
                </a:solidFill>
              </a:rPr>
              <a:t> </a:t>
            </a:r>
            <a:r>
              <a:rPr lang="en-US" altLang="en-US" b="1" i="1" dirty="0" err="1" smtClean="0">
                <a:solidFill>
                  <a:srgbClr val="000066"/>
                </a:solidFill>
              </a:rPr>
              <a:t>ṣabar-tu</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adhābika</a:t>
            </a:r>
            <a:endParaRPr lang="en-US" altLang="en-US" b="1" i="1" dirty="0">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10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فَكَيْفَ أَصْبِرُ عَلَى فِرَاقِكَ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20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How can I endure separation from You?</a:t>
            </a:r>
            <a:endParaRPr lang="en-US" altLang="en-US" sz="2800" b="1" smtClean="0"/>
          </a:p>
        </p:txBody>
      </p:sp>
      <p:sp>
        <p:nvSpPr>
          <p:cNvPr id="1321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تجھ سے دوری پر کیسے صبر کروں گا؟ </a:t>
            </a:r>
          </a:p>
        </p:txBody>
      </p:sp>
      <p:sp>
        <p:nvSpPr>
          <p:cNvPr id="1321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तेरी रहमत से जुदाई पर क्योंकर सब्र कर सकूंगा? </a:t>
            </a:r>
            <a:endParaRPr lang="en-US" altLang="en-US" sz="2000" b="1">
              <a:solidFill>
                <a:srgbClr val="000066"/>
              </a:solidFill>
              <a:cs typeface="Mangal" panose="02040503050203030202" pitchFamily="18" charset="0"/>
            </a:endParaRPr>
          </a:p>
        </p:txBody>
      </p:sp>
      <p:sp>
        <p:nvSpPr>
          <p:cNvPr id="1321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fakayfa </a:t>
            </a:r>
            <a:r>
              <a:rPr lang="en-US" altLang="en-US" b="1" i="1" dirty="0" err="1" smtClean="0">
                <a:solidFill>
                  <a:srgbClr val="000066"/>
                </a:solidFill>
              </a:rPr>
              <a:t>aṣ-biru</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firāqika</a:t>
            </a:r>
            <a:endParaRPr lang="en-US" altLang="en-US" b="1" i="1" dirty="0">
              <a:solidFill>
                <a:srgbClr val="000066"/>
              </a:solidFill>
            </a:endParaRP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21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وَهَبْنِي صَبَرْتُ عَلَى حَرِّ </a:t>
            </a:r>
            <a:r>
              <a:rPr lang="ar-SA" altLang="en-US" sz="6600" kern="1200" dirty="0" smtClean="0">
                <a:latin typeface="Arabic Typesetting" panose="03020402040406030203" pitchFamily="66" charset="-78"/>
                <a:ea typeface="+mn-ea"/>
                <a:cs typeface="Arabic Typesetting" panose="03020402040406030203" pitchFamily="66" charset="-78"/>
              </a:rPr>
              <a:t>نَارِكَ</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331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suppose that I am able to endure the heat of Your fire,</a:t>
            </a:r>
            <a:endParaRPr lang="en-US" altLang="en-US" sz="2800" b="1" smtClean="0"/>
          </a:p>
        </p:txBody>
      </p:sp>
      <p:sp>
        <p:nvSpPr>
          <p:cNvPr id="1331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مجھے بتاکہ میں نے تیری آگ کی تپش پر صبر کر ہی لیا</a:t>
            </a:r>
            <a:endParaRPr lang="en-US" altLang="en-US" sz="4000" b="1">
              <a:solidFill>
                <a:srgbClr val="000066"/>
              </a:solidFill>
              <a:latin typeface="Alvi Nastaleeq" pitchFamily="2" charset="0"/>
              <a:cs typeface="Alvi Nastaleeq" pitchFamily="2" charset="0"/>
            </a:endParaRPr>
          </a:p>
        </p:txBody>
      </p:sp>
      <p:sp>
        <p:nvSpPr>
          <p:cNvPr id="1331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तरह अगर मै तेरे आग की तपिश बर्दाश्त भी कर लूं </a:t>
            </a:r>
            <a:endParaRPr lang="en-US" altLang="en-US" sz="2000" b="1">
              <a:solidFill>
                <a:srgbClr val="000066"/>
              </a:solidFill>
              <a:cs typeface="Mangal" panose="02040503050203030202" pitchFamily="18" charset="0"/>
            </a:endParaRPr>
          </a:p>
        </p:txBody>
      </p:sp>
      <p:sp>
        <p:nvSpPr>
          <p:cNvPr id="1331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hab-nī</a:t>
            </a:r>
            <a:r>
              <a:rPr lang="en-US" altLang="en-US" b="1" i="1" dirty="0" smtClean="0">
                <a:solidFill>
                  <a:srgbClr val="000066"/>
                </a:solidFill>
              </a:rPr>
              <a:t> </a:t>
            </a:r>
            <a:r>
              <a:rPr lang="en-US" altLang="en-US" b="1" i="1" dirty="0" err="1" smtClean="0">
                <a:solidFill>
                  <a:srgbClr val="000066"/>
                </a:solidFill>
              </a:rPr>
              <a:t>ṣabar-tu</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ḥar-ri</a:t>
            </a:r>
            <a:r>
              <a:rPr lang="en-US" altLang="en-US" b="1" i="1" dirty="0" smtClean="0">
                <a:solidFill>
                  <a:srgbClr val="000066"/>
                </a:solidFill>
              </a:rPr>
              <a:t> </a:t>
            </a:r>
            <a:r>
              <a:rPr lang="en-US" altLang="en-US" b="1" i="1" dirty="0" err="1" smtClean="0">
                <a:solidFill>
                  <a:srgbClr val="000066"/>
                </a:solidFill>
              </a:rPr>
              <a:t>nārika</a:t>
            </a:r>
            <a:endParaRPr lang="en-US" altLang="en-US" b="1" i="1" dirty="0">
              <a:solidFill>
                <a:srgbClr val="000066"/>
              </a:solidFill>
            </a:endParaRP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3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وَبِوَجْهِكَ الْبَاقِي بَعْدَ فَنَاءِ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3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face, which subsists after the annihilation of all things,</a:t>
            </a:r>
            <a:endParaRPr lang="en-US" altLang="en-US" sz="2800" b="1" smtClean="0"/>
          </a:p>
        </p:txBody>
      </p:sp>
      <p:sp>
        <p:nvSpPr>
          <p:cNvPr id="143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ذات کے واسطے سے جوہر چیز کی فنا کے بعد باقی رہے گی</a:t>
            </a:r>
            <a:endParaRPr lang="en-US" altLang="en-US" sz="4000" b="1">
              <a:solidFill>
                <a:srgbClr val="000066"/>
              </a:solidFill>
              <a:latin typeface="Alvi Nastaleeq" pitchFamily="2" charset="0"/>
              <a:cs typeface="Alvi Nastaleeq" pitchFamily="2" charset="0"/>
            </a:endParaRPr>
          </a:p>
        </p:txBody>
      </p:sp>
      <p:sp>
        <p:nvSpPr>
          <p:cNvPr id="143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उस ज़ात का वास्ता जो हर चीज़ के फ़ना हो जाने के बाद भी बाकी रहेगी,</a:t>
            </a:r>
            <a:endParaRPr lang="en-US" altLang="en-US" sz="2000" b="1">
              <a:solidFill>
                <a:srgbClr val="000066"/>
              </a:solidFill>
              <a:cs typeface="Mangal" panose="02040503050203030202" pitchFamily="18" charset="0"/>
            </a:endParaRPr>
          </a:p>
        </p:txBody>
      </p:sp>
      <p:sp>
        <p:nvSpPr>
          <p:cNvPr id="143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bi-waj-hikal-bāqī ba`da fanā-i kul-li shay</a:t>
            </a:r>
            <a:endParaRPr lang="en-US" altLang="en-US" b="1" i="1" dirty="0">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3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فَكَيْفَ أَصْبِرُ عَنِ النَّظَرِ إِلَى كَرَامَتِكَ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41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How can I endure not gazing upon Your generosity?</a:t>
            </a:r>
            <a:endParaRPr lang="en-US" altLang="en-US" sz="2800" b="1" smtClean="0"/>
          </a:p>
        </p:txBody>
      </p:sp>
      <p:sp>
        <p:nvSpPr>
          <p:cNvPr id="1341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تیرے کرم سے کسطرح چشم پوشی کرسکوں گا </a:t>
            </a:r>
            <a:endParaRPr lang="en-US" altLang="en-US" sz="4000" b="1">
              <a:solidFill>
                <a:srgbClr val="000066"/>
              </a:solidFill>
              <a:latin typeface="Alvi Nastaleeq" pitchFamily="2" charset="0"/>
              <a:cs typeface="Alvi Nastaleeq" pitchFamily="2" charset="0"/>
            </a:endParaRPr>
          </a:p>
        </p:txBody>
      </p:sp>
      <p:sp>
        <p:nvSpPr>
          <p:cNvPr id="1341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तेरी नज़रे करम से अपनी महरूमी को कैसे बर्दाश्त कर सकूंगा </a:t>
            </a:r>
            <a:endParaRPr lang="en-US" altLang="en-US" sz="2000" b="1">
              <a:solidFill>
                <a:srgbClr val="000066"/>
              </a:solidFill>
              <a:cs typeface="Mangal" panose="02040503050203030202" pitchFamily="18" charset="0"/>
            </a:endParaRPr>
          </a:p>
        </p:txBody>
      </p:sp>
      <p:sp>
        <p:nvSpPr>
          <p:cNvPr id="1341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dirty="0" smtClean="0">
                <a:solidFill>
                  <a:srgbClr val="000066"/>
                </a:solidFill>
              </a:rPr>
              <a:t>fakayfa aṣ-biru `an-naẓari ilā karāmatik</a:t>
            </a:r>
            <a:endParaRPr lang="en-US" altLang="en-US" b="1" i="1" dirty="0">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41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أَسْكُنُ فِي النَّارِ وَرَجَائِي عَفْوُكَ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51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can I dwell in the Fire while my hope is Your pardon?</a:t>
            </a:r>
            <a:endParaRPr lang="en-US" altLang="en-US" sz="2800" b="1" smtClean="0"/>
          </a:p>
        </p:txBody>
      </p:sp>
      <p:sp>
        <p:nvSpPr>
          <p:cNvPr id="1351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کیسے آگ میں پڑا رہوں گا جب کہ میں تیرے عفو و بخشش کا امیدوار ہوں </a:t>
            </a:r>
            <a:endParaRPr lang="en-US" altLang="en-US" sz="4000" b="1">
              <a:solidFill>
                <a:srgbClr val="000066"/>
              </a:solidFill>
              <a:latin typeface="Alvi Nastaleeq" pitchFamily="2" charset="0"/>
              <a:cs typeface="Alvi Nastaleeq" pitchFamily="2" charset="0"/>
            </a:endParaRPr>
          </a:p>
        </p:txBody>
      </p:sp>
      <p:sp>
        <p:nvSpPr>
          <p:cNvPr id="1351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इस के इलावा मै आतिशे जहन्नुम में क्योंकर रह सकूंगा जबके मुझे तो तुझ से माफ़ी की तवक्का है. </a:t>
            </a:r>
            <a:endParaRPr lang="en-US" altLang="en-US" sz="2000" b="1">
              <a:solidFill>
                <a:srgbClr val="000066"/>
              </a:solidFill>
              <a:cs typeface="Mangal" panose="02040503050203030202" pitchFamily="18" charset="0"/>
            </a:endParaRPr>
          </a:p>
        </p:txBody>
      </p:sp>
      <p:sp>
        <p:nvSpPr>
          <p:cNvPr id="1351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as-</a:t>
            </a:r>
            <a:r>
              <a:rPr lang="en-US" altLang="en-US" b="1" i="1" dirty="0" err="1" smtClean="0">
                <a:solidFill>
                  <a:srgbClr val="000066"/>
                </a:solidFill>
              </a:rPr>
              <a:t>kunu</a:t>
            </a:r>
            <a:r>
              <a:rPr lang="en-US" altLang="en-US" b="1" i="1" dirty="0" smtClean="0">
                <a:solidFill>
                  <a:srgbClr val="000066"/>
                </a:solidFill>
              </a:rPr>
              <a:t> fin-</a:t>
            </a:r>
            <a:r>
              <a:rPr lang="en-US" altLang="en-US" b="1" i="1" dirty="0" err="1" smtClean="0">
                <a:solidFill>
                  <a:srgbClr val="000066"/>
                </a:solidFill>
              </a:rPr>
              <a:t>nāri</a:t>
            </a:r>
            <a:r>
              <a:rPr lang="en-US" altLang="en-US" b="1" i="1" dirty="0" smtClean="0">
                <a:solidFill>
                  <a:srgbClr val="000066"/>
                </a:solidFill>
              </a:rPr>
              <a:t> wa </a:t>
            </a:r>
            <a:r>
              <a:rPr lang="en-US" altLang="en-US" b="1" i="1" dirty="0" err="1" smtClean="0">
                <a:solidFill>
                  <a:srgbClr val="000066"/>
                </a:solidFill>
              </a:rPr>
              <a:t>rajā</a:t>
            </a:r>
            <a:r>
              <a:rPr lang="en-US" altLang="en-US" b="1" i="1" dirty="0" smtClean="0">
                <a:solidFill>
                  <a:srgbClr val="000066"/>
                </a:solidFill>
              </a:rPr>
              <a:t>-ī `</a:t>
            </a:r>
            <a:r>
              <a:rPr lang="en-US" altLang="en-US" b="1" i="1" dirty="0" err="1" smtClean="0">
                <a:solidFill>
                  <a:srgbClr val="000066"/>
                </a:solidFill>
              </a:rPr>
              <a:t>af-wuk</a:t>
            </a:r>
            <a:endParaRPr lang="en-US" altLang="en-US" b="1" i="1" dirty="0">
              <a:solidFill>
                <a:srgbClr val="000066"/>
              </a:solidFill>
            </a:endParaRP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51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304800" y="609600"/>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فَبِعِزَّتِكَ يَا سَيِّدِي وَمَوْلاي أُقْسِمُ </a:t>
            </a:r>
            <a:r>
              <a:rPr lang="ar-SA" altLang="en-US" sz="6600" kern="1200" dirty="0" smtClean="0">
                <a:latin typeface="Arabic Typesetting" panose="03020402040406030203" pitchFamily="66" charset="-78"/>
                <a:ea typeface="+mn-ea"/>
                <a:cs typeface="Arabic Typesetting" panose="03020402040406030203" pitchFamily="66" charset="-78"/>
              </a:rPr>
              <a:t>صَادِقاً </a:t>
            </a:r>
            <a:r>
              <a:rPr lang="ar-SA" altLang="en-US" sz="6600" kern="1200" dirty="0">
                <a:latin typeface="Arabic Typesetting" panose="03020402040406030203" pitchFamily="66" charset="-78"/>
                <a:ea typeface="+mn-ea"/>
                <a:cs typeface="Arabic Typesetting" panose="03020402040406030203" pitchFamily="66" charset="-78"/>
              </a:rPr>
              <a:t>لَئِن تَرَكْتَنِي نَاطِقاً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361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by Your might, my Master and my protector, I swear sincerely, if You leavest me with speech,</a:t>
            </a:r>
            <a:endParaRPr lang="en-US" altLang="en-US" sz="2800" b="1" smtClean="0"/>
          </a:p>
        </p:txBody>
      </p:sp>
      <p:sp>
        <p:nvSpPr>
          <p:cNvPr id="1361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پس قسم ہے تیری عزت کی اے میرے آقا اور مولا سچی قسم کہ اگر تو نے میری گویائی باقی رہنے دی</a:t>
            </a:r>
            <a:endParaRPr lang="en-US" altLang="en-US" sz="4000" b="1">
              <a:solidFill>
                <a:srgbClr val="000066"/>
              </a:solidFill>
              <a:latin typeface="Alvi Nastaleeq" pitchFamily="2" charset="0"/>
              <a:cs typeface="Alvi Nastaleeq" pitchFamily="2" charset="0"/>
            </a:endParaRPr>
          </a:p>
        </p:txBody>
      </p:sp>
      <p:sp>
        <p:nvSpPr>
          <p:cNvPr id="1361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ऐ मेरे आका, ऐ मेरे मौला, मै तेरी इज्ज़त की सच्ची क़सम खा कर कहता हूँ के अगर तू ने वहां मेरी गोयाई सलामत रखी</a:t>
            </a:r>
            <a:endParaRPr lang="en-US" altLang="en-US" sz="2000" b="1">
              <a:solidFill>
                <a:srgbClr val="000066"/>
              </a:solidFill>
              <a:cs typeface="Mangal" panose="02040503050203030202" pitchFamily="18" charset="0"/>
            </a:endParaRPr>
          </a:p>
        </p:txBody>
      </p:sp>
      <p:sp>
        <p:nvSpPr>
          <p:cNvPr id="1361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fabi-i'z-zatika </a:t>
            </a:r>
            <a:r>
              <a:rPr lang="en-US" altLang="en-US" b="1" i="1" dirty="0" err="1" smtClean="0">
                <a:solidFill>
                  <a:srgbClr val="000066"/>
                </a:solidFill>
              </a:rPr>
              <a:t>yā</a:t>
            </a:r>
            <a:r>
              <a:rPr lang="en-US" altLang="en-US" b="1" i="1" dirty="0" smtClean="0">
                <a:solidFill>
                  <a:srgbClr val="000066"/>
                </a:solidFill>
              </a:rPr>
              <a:t> say-</a:t>
            </a:r>
            <a:r>
              <a:rPr lang="en-US" altLang="en-US" b="1" i="1" dirty="0" err="1" smtClean="0">
                <a:solidFill>
                  <a:srgbClr val="000066"/>
                </a:solidFill>
              </a:rPr>
              <a:t>yidī</a:t>
            </a:r>
            <a:r>
              <a:rPr lang="en-US" altLang="en-US" b="1" i="1" dirty="0" smtClean="0">
                <a:solidFill>
                  <a:srgbClr val="000066"/>
                </a:solidFill>
              </a:rPr>
              <a:t> wa </a:t>
            </a:r>
            <a:r>
              <a:rPr lang="en-US" altLang="en-US" b="1" i="1" dirty="0" err="1" smtClean="0">
                <a:solidFill>
                  <a:srgbClr val="000066"/>
                </a:solidFill>
              </a:rPr>
              <a:t>mawlaya</a:t>
            </a:r>
            <a:r>
              <a:rPr lang="en-US" altLang="en-US" b="1" i="1" dirty="0" smtClean="0">
                <a:solidFill>
                  <a:srgbClr val="000066"/>
                </a:solidFill>
              </a:rPr>
              <a:t> </a:t>
            </a:r>
            <a:r>
              <a:rPr lang="en-US" altLang="en-US" b="1" i="1" dirty="0" err="1" smtClean="0">
                <a:solidFill>
                  <a:srgbClr val="000066"/>
                </a:solidFill>
              </a:rPr>
              <a:t>uq-simu</a:t>
            </a:r>
            <a:r>
              <a:rPr lang="en-US" altLang="en-US" b="1" i="1" dirty="0" smtClean="0">
                <a:solidFill>
                  <a:srgbClr val="000066"/>
                </a:solidFill>
              </a:rPr>
              <a:t> </a:t>
            </a:r>
            <a:r>
              <a:rPr lang="en-US" altLang="en-US" b="1" i="1" dirty="0" err="1" smtClean="0">
                <a:solidFill>
                  <a:srgbClr val="000066"/>
                </a:solidFill>
              </a:rPr>
              <a:t>ṣādiqal</a:t>
            </a:r>
            <a:r>
              <a:rPr lang="en-US" altLang="en-US" b="1" i="1" dirty="0" smtClean="0">
                <a:solidFill>
                  <a:srgbClr val="000066"/>
                </a:solidFill>
              </a:rPr>
              <a:t>-la-in </a:t>
            </a:r>
            <a:r>
              <a:rPr lang="en-US" altLang="en-US" b="1" i="1" dirty="0" err="1" smtClean="0">
                <a:solidFill>
                  <a:srgbClr val="000066"/>
                </a:solidFill>
              </a:rPr>
              <a:t>tarak-tanī</a:t>
            </a:r>
            <a:r>
              <a:rPr lang="en-US" altLang="en-US" b="1" i="1" dirty="0" smtClean="0">
                <a:solidFill>
                  <a:srgbClr val="000066"/>
                </a:solidFill>
              </a:rPr>
              <a:t> </a:t>
            </a:r>
            <a:r>
              <a:rPr lang="en-US" altLang="en-US" b="1" i="1" dirty="0" err="1" smtClean="0">
                <a:solidFill>
                  <a:srgbClr val="000066"/>
                </a:solidFill>
              </a:rPr>
              <a:t>nāṭiqan</a:t>
            </a:r>
            <a:endParaRPr lang="en-US" altLang="en-US" b="1" i="1" dirty="0">
              <a:solidFill>
                <a:srgbClr val="000066"/>
              </a:solidFill>
            </a:endParaRP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62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لأَضِجَّنَّ إِلَيْكَ بَيْنَ أَهْلِهَا ضَجِيجَ الآمِلِينَ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72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will lament to You from the midst of the Fire's inhabitants with lamentation of the hopeful;</a:t>
            </a:r>
            <a:endParaRPr lang="en-US" altLang="en-US" sz="2800" b="1" smtClean="0"/>
          </a:p>
        </p:txBody>
      </p:sp>
      <p:sp>
        <p:nvSpPr>
          <p:cNvPr id="1372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میں اہل نار کے درمیان تیرے حضور فریاد کروں گا آرزو مندوں کی طرح </a:t>
            </a:r>
            <a:endParaRPr lang="en-US" altLang="en-US" sz="4000" b="1">
              <a:solidFill>
                <a:srgbClr val="000066"/>
              </a:solidFill>
              <a:latin typeface="Alvi Nastaleeq" pitchFamily="2" charset="0"/>
              <a:cs typeface="Alvi Nastaleeq" pitchFamily="2" charset="0"/>
            </a:endParaRPr>
          </a:p>
        </p:txBody>
      </p:sp>
      <p:sp>
        <p:nvSpPr>
          <p:cNvPr id="1372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मै अहले जहन्नम के दरम्यान तेरा नाम लेकर तुझे  इस तरह पुकारूँगा जैसे करम के उम्मेदवार पुकारा करते हैं, </a:t>
            </a:r>
            <a:endParaRPr lang="en-US" altLang="en-US" sz="2000" b="1">
              <a:solidFill>
                <a:srgbClr val="000066"/>
              </a:solidFill>
              <a:cs typeface="Mangal" panose="02040503050203030202" pitchFamily="18" charset="0"/>
            </a:endParaRPr>
          </a:p>
        </p:txBody>
      </p:sp>
      <p:sp>
        <p:nvSpPr>
          <p:cNvPr id="1372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laḍij-jan-na</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a:t>
            </a:r>
            <a:r>
              <a:rPr lang="en-US" altLang="en-US" b="1" i="1" dirty="0" err="1" smtClean="0">
                <a:solidFill>
                  <a:srgbClr val="000066"/>
                </a:solidFill>
              </a:rPr>
              <a:t>bayna</a:t>
            </a:r>
            <a:r>
              <a:rPr lang="en-US" altLang="en-US" b="1" i="1" dirty="0" smtClean="0">
                <a:solidFill>
                  <a:srgbClr val="000066"/>
                </a:solidFill>
              </a:rPr>
              <a:t> ah-</a:t>
            </a:r>
            <a:r>
              <a:rPr lang="en-US" altLang="en-US" b="1" i="1" dirty="0" err="1" smtClean="0">
                <a:solidFill>
                  <a:srgbClr val="000066"/>
                </a:solidFill>
              </a:rPr>
              <a:t>lihā</a:t>
            </a:r>
            <a:r>
              <a:rPr lang="en-US" altLang="en-US" b="1" i="1" dirty="0" smtClean="0">
                <a:solidFill>
                  <a:srgbClr val="000066"/>
                </a:solidFill>
              </a:rPr>
              <a:t> </a:t>
            </a:r>
            <a:r>
              <a:rPr lang="en-US" altLang="en-US" b="1" i="1" dirty="0" err="1" smtClean="0">
                <a:solidFill>
                  <a:srgbClr val="000066"/>
                </a:solidFill>
              </a:rPr>
              <a:t>ḍajījal-amilīn</a:t>
            </a:r>
            <a:endParaRPr lang="en-US" altLang="en-US" b="1" i="1" dirty="0">
              <a:solidFill>
                <a:srgbClr val="000066"/>
              </a:solidFill>
            </a:endParaRP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72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وَلأَصْرُخَنَّ إِلَيكَ صُرَاخَ المُسْتَصْرِخِينَ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82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will cry to You with the cry of those crying for help;</a:t>
            </a:r>
            <a:endParaRPr lang="en-US" altLang="en-US" sz="2800" b="1" smtClean="0"/>
          </a:p>
        </p:txBody>
      </p:sp>
      <p:sp>
        <p:nvSpPr>
          <p:cNvPr id="1382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تیرے سامنے نالہ کروں گا جیسے مددگار کے متلاشی کرتے ہیں</a:t>
            </a:r>
            <a:endParaRPr lang="en-US" altLang="en-US" sz="4000" b="1">
              <a:solidFill>
                <a:srgbClr val="000066"/>
              </a:solidFill>
              <a:latin typeface="Alvi Nastaleeq" pitchFamily="2" charset="0"/>
              <a:cs typeface="Alvi Nastaleeq" pitchFamily="2" charset="0"/>
            </a:endParaRPr>
          </a:p>
        </p:txBody>
      </p:sp>
      <p:sp>
        <p:nvSpPr>
          <p:cNvPr id="1382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तेरे हुज़ूर में इस तरह आहोबुका करूंगा जैसे फरयाद किया करते हैं </a:t>
            </a:r>
            <a:endParaRPr lang="en-US" altLang="en-US" sz="2000" b="1">
              <a:solidFill>
                <a:srgbClr val="000066"/>
              </a:solidFill>
              <a:cs typeface="Mangal" panose="02040503050203030202" pitchFamily="18" charset="0"/>
            </a:endParaRPr>
          </a:p>
        </p:txBody>
      </p:sp>
      <p:sp>
        <p:nvSpPr>
          <p:cNvPr id="1382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laṣrukhan-na</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a:t>
            </a:r>
            <a:r>
              <a:rPr lang="en-US" altLang="en-US" b="1" i="1" dirty="0" err="1" smtClean="0">
                <a:solidFill>
                  <a:srgbClr val="000066"/>
                </a:solidFill>
              </a:rPr>
              <a:t>ṣurākhal-mus-taṣ-rikhīn</a:t>
            </a:r>
            <a:endParaRPr lang="en-US" altLang="en-US" b="1" i="1" dirty="0">
              <a:solidFill>
                <a:srgbClr val="000066"/>
              </a:solidFill>
            </a:endParaRP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82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وَلأَبْكِيَنَّ عَلَيْكَ بُكَاءَ الفَاقِدِينَ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392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will weep to You with the weeping of the bereft;</a:t>
            </a:r>
            <a:endParaRPr lang="en-US" altLang="en-US" sz="2800" b="1" smtClean="0"/>
          </a:p>
        </p:txBody>
      </p:sp>
      <p:sp>
        <p:nvSpPr>
          <p:cNvPr id="1392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فراق میں یوں گریہ کروں گا جیسے ناامید ہونے والے گریہ کرتے ہیں</a:t>
            </a:r>
            <a:endParaRPr lang="en-US" altLang="en-US" sz="4000" b="1">
              <a:solidFill>
                <a:srgbClr val="000066"/>
              </a:solidFill>
              <a:latin typeface="Alvi Nastaleeq" pitchFamily="2" charset="0"/>
              <a:cs typeface="Alvi Nastaleeq" pitchFamily="2" charset="0"/>
            </a:endParaRPr>
          </a:p>
        </p:txBody>
      </p:sp>
      <p:sp>
        <p:nvSpPr>
          <p:cNvPr id="1392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तेरी रहमत के फ़िराक में इस तरह रोवूँगा जैसे बिछुड़ने वाले रोया करते हैं! </a:t>
            </a:r>
            <a:endParaRPr lang="en-US" altLang="en-US" sz="2000" b="1" dirty="0">
              <a:solidFill>
                <a:srgbClr val="000066"/>
              </a:solidFill>
              <a:cs typeface="Mangal" panose="02040503050203030202" pitchFamily="18" charset="0"/>
            </a:endParaRPr>
          </a:p>
        </p:txBody>
      </p:sp>
      <p:sp>
        <p:nvSpPr>
          <p:cNvPr id="1392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wa-la-ab-</a:t>
            </a:r>
            <a:r>
              <a:rPr lang="en-US" altLang="en-US" b="1" i="1" dirty="0" err="1" smtClean="0">
                <a:solidFill>
                  <a:srgbClr val="000066"/>
                </a:solidFill>
              </a:rPr>
              <a:t>ki</a:t>
            </a:r>
            <a:r>
              <a:rPr lang="en-US" altLang="en-US" b="1" i="1" dirty="0" smtClean="0">
                <a:solidFill>
                  <a:srgbClr val="000066"/>
                </a:solidFill>
              </a:rPr>
              <a:t>-</a:t>
            </a:r>
            <a:r>
              <a:rPr lang="en-US" altLang="en-US" b="1" i="1" dirty="0" err="1" smtClean="0">
                <a:solidFill>
                  <a:srgbClr val="000066"/>
                </a:solidFill>
              </a:rPr>
              <a:t>yan-na</a:t>
            </a:r>
            <a:r>
              <a:rPr lang="en-US" altLang="en-US" b="1" i="1" dirty="0" smtClean="0">
                <a:solidFill>
                  <a:srgbClr val="000066"/>
                </a:solidFill>
              </a:rPr>
              <a:t> `</a:t>
            </a:r>
            <a:r>
              <a:rPr lang="en-US" altLang="en-US" b="1" i="1" dirty="0" err="1" smtClean="0">
                <a:solidFill>
                  <a:srgbClr val="000066"/>
                </a:solidFill>
              </a:rPr>
              <a:t>ailayka</a:t>
            </a:r>
            <a:r>
              <a:rPr lang="en-US" altLang="en-US" b="1" i="1" dirty="0" smtClean="0">
                <a:solidFill>
                  <a:srgbClr val="000066"/>
                </a:solidFill>
              </a:rPr>
              <a:t> </a:t>
            </a:r>
            <a:r>
              <a:rPr lang="en-US" altLang="en-US" b="1" i="1" dirty="0" err="1" smtClean="0">
                <a:solidFill>
                  <a:srgbClr val="000066"/>
                </a:solidFill>
              </a:rPr>
              <a:t>bukā</a:t>
            </a:r>
            <a:r>
              <a:rPr lang="en-US" altLang="en-US" b="1" i="1" dirty="0" smtClean="0">
                <a:solidFill>
                  <a:srgbClr val="000066"/>
                </a:solidFill>
              </a:rPr>
              <a:t>-al-</a:t>
            </a:r>
            <a:r>
              <a:rPr lang="en-US" altLang="en-US" b="1" i="1" dirty="0" err="1" smtClean="0">
                <a:solidFill>
                  <a:srgbClr val="000066"/>
                </a:solidFill>
              </a:rPr>
              <a:t>fāqidīn</a:t>
            </a:r>
            <a:endParaRPr lang="en-US" altLang="en-US" b="1" i="1" dirty="0">
              <a:solidFill>
                <a:srgbClr val="000066"/>
              </a:solidFill>
            </a:endParaRP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92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وَلأُنَادِيَنَّكَ أَيْنَ كُنتَ يَا وَلِيَّ الْمُؤْمِنِينَ</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402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will call to You, Where art You, O Sponsor of the believers,</a:t>
            </a:r>
            <a:endParaRPr lang="en-US" altLang="en-US" sz="2800" b="1" smtClean="0"/>
          </a:p>
        </p:txBody>
      </p:sp>
      <p:sp>
        <p:nvSpPr>
          <p:cNvPr id="1402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تجھے پکاروں گا کہاں ہے تواے مومنوں کے مددگار</a:t>
            </a:r>
            <a:endParaRPr lang="en-US" altLang="en-US" sz="4000" b="1">
              <a:solidFill>
                <a:srgbClr val="000066"/>
              </a:solidFill>
              <a:latin typeface="Alvi Nastaleeq" pitchFamily="2" charset="0"/>
              <a:cs typeface="Alvi Nastaleeq" pitchFamily="2" charset="0"/>
            </a:endParaRPr>
          </a:p>
        </p:txBody>
      </p:sp>
      <p:sp>
        <p:nvSpPr>
          <p:cNvPr id="1402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smtClean="0">
                <a:solidFill>
                  <a:srgbClr val="000066"/>
                </a:solidFill>
                <a:cs typeface="Mangal" panose="02040503050203030202" pitchFamily="18" charset="0"/>
              </a:rPr>
              <a:t>मैं तुझे वहां बराबर पुकारूंगा के तू कहाँ है ऐ मोमिनो के मालिक, </a:t>
            </a:r>
            <a:endParaRPr lang="en-US" altLang="en-US" sz="2000" b="1" dirty="0">
              <a:solidFill>
                <a:srgbClr val="000066"/>
              </a:solidFill>
              <a:cs typeface="Mangal" panose="02040503050203030202" pitchFamily="18" charset="0"/>
            </a:endParaRPr>
          </a:p>
        </p:txBody>
      </p:sp>
      <p:sp>
        <p:nvSpPr>
          <p:cNvPr id="1402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la-unādi-yan-naka ay-na kun-ta yā walī-yal-mu-minīn</a:t>
            </a:r>
            <a:endParaRPr lang="en-US" altLang="en-US" b="1" i="1" dirty="0">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02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غَايَةَ آمَاِل العَارِفِينَ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13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Goal of the hopes of Your knowers,</a:t>
            </a:r>
            <a:endParaRPr lang="en-US" altLang="en-US" sz="2800" b="1" smtClean="0"/>
          </a:p>
        </p:txBody>
      </p:sp>
      <p:sp>
        <p:nvSpPr>
          <p:cNvPr id="1413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عارفوں کی امیدوں کے مرکز</a:t>
            </a:r>
            <a:endParaRPr lang="en-US" altLang="en-US" sz="4000" b="1">
              <a:solidFill>
                <a:srgbClr val="000066"/>
              </a:solidFill>
              <a:latin typeface="Alvi Nastaleeq" pitchFamily="2" charset="0"/>
              <a:cs typeface="Alvi Nastaleeq" pitchFamily="2" charset="0"/>
            </a:endParaRPr>
          </a:p>
        </p:txBody>
      </p:sp>
      <p:sp>
        <p:nvSpPr>
          <p:cNvPr id="1413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आरिफों की उम्मीदगाह,</a:t>
            </a:r>
            <a:endParaRPr lang="en-US" altLang="en-US" sz="2000" b="1">
              <a:solidFill>
                <a:srgbClr val="000066"/>
              </a:solidFill>
              <a:cs typeface="Mangal" panose="02040503050203030202" pitchFamily="18" charset="0"/>
            </a:endParaRPr>
          </a:p>
        </p:txBody>
      </p:sp>
      <p:sp>
        <p:nvSpPr>
          <p:cNvPr id="1413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ghāyata</a:t>
            </a:r>
            <a:r>
              <a:rPr lang="en-US" altLang="en-US" b="1" i="1" dirty="0" smtClean="0">
                <a:solidFill>
                  <a:srgbClr val="000066"/>
                </a:solidFill>
              </a:rPr>
              <a:t> ā-</a:t>
            </a:r>
            <a:r>
              <a:rPr lang="en-US" altLang="en-US" b="1" i="1" dirty="0" err="1" smtClean="0">
                <a:solidFill>
                  <a:srgbClr val="000066"/>
                </a:solidFill>
              </a:rPr>
              <a:t>mālil</a:t>
            </a:r>
            <a:r>
              <a:rPr lang="en-US" altLang="en-US" b="1" i="1" dirty="0" smtClean="0">
                <a:solidFill>
                  <a:srgbClr val="000066"/>
                </a:solidFill>
              </a:rPr>
              <a:t>-`</a:t>
            </a:r>
            <a:r>
              <a:rPr lang="en-US" altLang="en-US" b="1" i="1" dirty="0" err="1" smtClean="0">
                <a:solidFill>
                  <a:srgbClr val="000066"/>
                </a:solidFill>
              </a:rPr>
              <a:t>ārifīn</a:t>
            </a:r>
            <a:endParaRPr lang="en-US" altLang="en-US" b="1" i="1" dirty="0">
              <a:solidFill>
                <a:srgbClr val="000066"/>
              </a:solidFill>
            </a:endParaRP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13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غِيَاثَ المُسْتَغِيثِينَ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23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Aid of those who seek assistance,</a:t>
            </a:r>
            <a:endParaRPr lang="en-US" altLang="en-US" sz="2800" b="1" smtClean="0"/>
          </a:p>
        </p:txBody>
      </p:sp>
      <p:sp>
        <p:nvSpPr>
          <p:cNvPr id="1423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اے بیچاروں کی داد رسی کرنے والے</a:t>
            </a:r>
            <a:endParaRPr lang="en-US" altLang="en-US" sz="4000" b="1">
              <a:solidFill>
                <a:srgbClr val="000066"/>
              </a:solidFill>
              <a:latin typeface="Alvi Nastaleeq" pitchFamily="2" charset="0"/>
              <a:cs typeface="Alvi Nastaleeq" pitchFamily="2" charset="0"/>
            </a:endParaRPr>
          </a:p>
        </p:txBody>
      </p:sp>
      <p:sp>
        <p:nvSpPr>
          <p:cNvPr id="1423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फर्यादीयों  के फरयादरस, </a:t>
            </a:r>
            <a:endParaRPr lang="en-US" altLang="en-US" sz="2000" b="1">
              <a:solidFill>
                <a:srgbClr val="000066"/>
              </a:solidFill>
              <a:cs typeface="Mangal" panose="02040503050203030202" pitchFamily="18" charset="0"/>
            </a:endParaRPr>
          </a:p>
        </p:txBody>
      </p:sp>
      <p:sp>
        <p:nvSpPr>
          <p:cNvPr id="1423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ghiyāthal-mus-taghīthīn</a:t>
            </a:r>
            <a:endParaRPr lang="en-US" altLang="en-US" b="1" i="1" dirty="0">
              <a:solidFill>
                <a:srgbClr val="000066"/>
              </a:solidFill>
            </a:endParaRP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23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حَبِيبَ قُلُوبِ الصَّادِقِينَ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33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Friend of the hearts of the sincere</a:t>
            </a:r>
            <a:endParaRPr lang="en-US" altLang="en-US" sz="2800" b="1" smtClean="0"/>
          </a:p>
        </p:txBody>
      </p:sp>
      <p:sp>
        <p:nvSpPr>
          <p:cNvPr id="1433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سچے لوگوں کے دوست اور</a:t>
            </a:r>
            <a:endParaRPr lang="en-US" altLang="en-US" sz="4000" b="1">
              <a:solidFill>
                <a:srgbClr val="000066"/>
              </a:solidFill>
              <a:latin typeface="Alvi Nastaleeq" pitchFamily="2" charset="0"/>
              <a:cs typeface="Alvi Nastaleeq" pitchFamily="2" charset="0"/>
            </a:endParaRPr>
          </a:p>
        </p:txBody>
      </p:sp>
      <p:sp>
        <p:nvSpPr>
          <p:cNvPr id="1433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सादिकों के दिलों के महबूब, </a:t>
            </a:r>
            <a:endParaRPr lang="en-US" altLang="en-US" sz="2000" b="1">
              <a:solidFill>
                <a:srgbClr val="000066"/>
              </a:solidFill>
              <a:cs typeface="Mangal" panose="02040503050203030202" pitchFamily="18" charset="0"/>
            </a:endParaRPr>
          </a:p>
        </p:txBody>
      </p:sp>
      <p:sp>
        <p:nvSpPr>
          <p:cNvPr id="1433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ḥabība</a:t>
            </a:r>
            <a:r>
              <a:rPr lang="en-US" altLang="en-US" b="1" i="1" dirty="0" smtClean="0">
                <a:solidFill>
                  <a:srgbClr val="000066"/>
                </a:solidFill>
              </a:rPr>
              <a:t> </a:t>
            </a:r>
            <a:r>
              <a:rPr lang="en-US" altLang="en-US" b="1" i="1" dirty="0" err="1" smtClean="0">
                <a:solidFill>
                  <a:srgbClr val="000066"/>
                </a:solidFill>
              </a:rPr>
              <a:t>qulūbiṣ-ṣādiqīn</a:t>
            </a:r>
            <a:endParaRPr lang="en-US" altLang="en-US" b="1" i="1" dirty="0">
              <a:solidFill>
                <a:srgbClr val="000066"/>
              </a:solidFill>
            </a:endParaRP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33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وَبِأَسْمَائِكَ الَّتِي مَلأَتْ أَرْكَانَ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3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Names, which have filled the foundations of all things;</a:t>
            </a:r>
            <a:endParaRPr lang="en-US" altLang="en-US" sz="2800" b="1" smtClean="0"/>
          </a:p>
        </p:txBody>
      </p:sp>
      <p:sp>
        <p:nvSpPr>
          <p:cNvPr id="153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اورسوال کرتا ہوں تیرے ناموں کے ذریعے جنہوں نے ہر چیز کے اجزاء کو پر کر رکھا ہے</a:t>
            </a:r>
            <a:endParaRPr lang="en-US" altLang="en-US" sz="4000" b="1">
              <a:solidFill>
                <a:srgbClr val="000066"/>
              </a:solidFill>
              <a:latin typeface="Alvi Nastaleeq" pitchFamily="2" charset="0"/>
              <a:cs typeface="Alvi Nastaleeq" pitchFamily="2" charset="0"/>
            </a:endParaRPr>
          </a:p>
        </p:txBody>
      </p:sp>
      <p:sp>
        <p:nvSpPr>
          <p:cNvPr id="153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उन नामो का वासता जिन के असरात ज़र्रे ज़र्रे में तारी  व सारी हैं,</a:t>
            </a:r>
            <a:endParaRPr lang="en-US" altLang="en-US" sz="2000" b="1">
              <a:solidFill>
                <a:srgbClr val="000066"/>
              </a:solidFill>
              <a:cs typeface="Mangal" panose="02040503050203030202" pitchFamily="18" charset="0"/>
            </a:endParaRPr>
          </a:p>
        </p:txBody>
      </p:sp>
      <p:sp>
        <p:nvSpPr>
          <p:cNvPr id="153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bi-as-</a:t>
            </a:r>
            <a:r>
              <a:rPr lang="en-US" altLang="en-US" b="1" i="1" dirty="0" err="1" smtClean="0">
                <a:solidFill>
                  <a:srgbClr val="000066"/>
                </a:solidFill>
              </a:rPr>
              <a:t>mā</a:t>
            </a:r>
            <a:r>
              <a:rPr lang="en-US" altLang="en-US" b="1" i="1" dirty="0" smtClean="0">
                <a:solidFill>
                  <a:srgbClr val="000066"/>
                </a:solidFill>
              </a:rPr>
              <a:t>-</a:t>
            </a:r>
            <a:r>
              <a:rPr lang="en-US" altLang="en-US" b="1" i="1" dirty="0" err="1" smtClean="0">
                <a:solidFill>
                  <a:srgbClr val="000066"/>
                </a:solidFill>
              </a:rPr>
              <a:t>ikal-latī</a:t>
            </a:r>
            <a:r>
              <a:rPr lang="en-US" altLang="en-US" b="1" i="1" dirty="0" smtClean="0">
                <a:solidFill>
                  <a:srgbClr val="000066"/>
                </a:solidFill>
              </a:rPr>
              <a:t> </a:t>
            </a:r>
            <a:r>
              <a:rPr lang="en-US" altLang="en-US" b="1" i="1" dirty="0" err="1" smtClean="0">
                <a:solidFill>
                  <a:srgbClr val="000066"/>
                </a:solidFill>
              </a:rPr>
              <a:t>malat</a:t>
            </a:r>
            <a:r>
              <a:rPr lang="en-US" altLang="en-US" b="1" i="1" dirty="0" smtClean="0">
                <a:solidFill>
                  <a:srgbClr val="000066"/>
                </a:solidFill>
              </a:rPr>
              <a:t> </a:t>
            </a:r>
            <a:r>
              <a:rPr lang="en-US" altLang="en-US" b="1" i="1" dirty="0" err="1" smtClean="0">
                <a:solidFill>
                  <a:srgbClr val="000066"/>
                </a:solidFill>
              </a:rPr>
              <a:t>ar-kāna</a:t>
            </a:r>
            <a:r>
              <a:rPr lang="en-US" altLang="en-US" b="1" i="1" dirty="0" smtClean="0">
                <a:solidFill>
                  <a:srgbClr val="000066"/>
                </a:solidFill>
              </a:rPr>
              <a:t> </a:t>
            </a:r>
            <a:r>
              <a:rPr lang="en-US" altLang="en-US" b="1" i="1" dirty="0" err="1" smtClean="0">
                <a:solidFill>
                  <a:srgbClr val="000066"/>
                </a:solidFill>
              </a:rPr>
              <a:t>kul</a:t>
            </a:r>
            <a:r>
              <a:rPr lang="en-US" altLang="en-US" b="1" i="1" dirty="0" smtClean="0">
                <a:solidFill>
                  <a:srgbClr val="000066"/>
                </a:solidFill>
              </a:rPr>
              <a:t>-li shay</a:t>
            </a:r>
            <a:endParaRPr lang="en-US" altLang="en-US" b="1" i="1" dirty="0">
              <a:solidFill>
                <a:srgbClr val="000066"/>
              </a:solidFill>
            </a:endParaRP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3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وَيَا إِلَهَ العَالَمِينَ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43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 God of all the world's inhabitants!</a:t>
            </a:r>
            <a:endParaRPr lang="en-US" altLang="en-US" sz="2800" b="1" smtClean="0"/>
          </a:p>
        </p:txBody>
      </p:sp>
      <p:sp>
        <p:nvSpPr>
          <p:cNvPr id="1443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عالمین کے معبود </a:t>
            </a:r>
            <a:endParaRPr lang="en-US" altLang="en-US" sz="4000" b="1">
              <a:solidFill>
                <a:srgbClr val="000066"/>
              </a:solidFill>
              <a:latin typeface="Alvi Nastaleeq" pitchFamily="2" charset="0"/>
              <a:cs typeface="Alvi Nastaleeq" pitchFamily="2" charset="0"/>
            </a:endParaRPr>
          </a:p>
        </p:txBody>
      </p:sp>
      <p:sp>
        <p:nvSpPr>
          <p:cNvPr id="1443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इलाहिल आलमीन, </a:t>
            </a:r>
            <a:endParaRPr lang="en-US" altLang="en-US" sz="2000" b="1">
              <a:solidFill>
                <a:srgbClr val="000066"/>
              </a:solidFill>
              <a:cs typeface="Mangal" panose="02040503050203030202" pitchFamily="18" charset="0"/>
            </a:endParaRPr>
          </a:p>
        </p:txBody>
      </p:sp>
      <p:sp>
        <p:nvSpPr>
          <p:cNvPr id="1443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ilhal</a:t>
            </a:r>
            <a:r>
              <a:rPr lang="en-US" altLang="en-US" b="1" i="1" dirty="0" smtClean="0">
                <a:solidFill>
                  <a:srgbClr val="000066"/>
                </a:solidFill>
              </a:rPr>
              <a:t>-`</a:t>
            </a:r>
            <a:r>
              <a:rPr lang="en-US" altLang="en-US" b="1" i="1" dirty="0" err="1" smtClean="0">
                <a:solidFill>
                  <a:srgbClr val="000066"/>
                </a:solidFill>
              </a:rPr>
              <a:t>ālamīn</a:t>
            </a:r>
            <a:endParaRPr lang="en-US" altLang="en-US" b="1" i="1" dirty="0">
              <a:solidFill>
                <a:srgbClr val="000066"/>
              </a:solidFill>
            </a:endParaRP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43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smtClean="0">
                <a:latin typeface="Arabic Typesetting" panose="03020402040406030203" pitchFamily="66" charset="-78"/>
                <a:ea typeface="+mn-ea"/>
                <a:cs typeface="Arabic Typesetting" panose="03020402040406030203" pitchFamily="66" charset="-78"/>
              </a:rPr>
              <a:t>أَفَتُرَاكَ </a:t>
            </a:r>
            <a:r>
              <a:rPr lang="ar-SA" altLang="en-US" sz="6600" kern="1200" dirty="0">
                <a:latin typeface="Arabic Typesetting" panose="03020402040406030203" pitchFamily="66" charset="-78"/>
                <a:ea typeface="+mn-ea"/>
                <a:cs typeface="Arabic Typesetting" panose="03020402040406030203" pitchFamily="66" charset="-78"/>
              </a:rPr>
              <a:t>سُبْحَانَكَ يَا إِلَهِي </a:t>
            </a:r>
            <a:r>
              <a:rPr lang="ar-SA" altLang="en-US" sz="6600" kern="1200" dirty="0" smtClean="0">
                <a:latin typeface="Arabic Typesetting" panose="03020402040406030203" pitchFamily="66" charset="-78"/>
                <a:ea typeface="+mn-ea"/>
                <a:cs typeface="Arabic Typesetting" panose="03020402040406030203" pitchFamily="66" charset="-78"/>
              </a:rPr>
              <a:t>وَبِحَمْدِكَ </a:t>
            </a:r>
            <a:r>
              <a:rPr lang="ar-SA" altLang="en-US" sz="6600" kern="1200" dirty="0">
                <a:latin typeface="Arabic Typesetting" panose="03020402040406030203" pitchFamily="66" charset="-78"/>
                <a:ea typeface="+mn-ea"/>
                <a:cs typeface="Arabic Typesetting" panose="03020402040406030203" pitchFamily="66" charset="-78"/>
              </a:rPr>
              <a:t>تَسْمَعُ فِيهَا صَوْتَ عَبْد مُّسْلِم</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454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Canst You see Yourself — Glory be to You My God, and Thine is the praised — hearing within the Fire the voice of a slave surrendered to You,</a:t>
            </a:r>
            <a:endParaRPr lang="en-US" altLang="en-US" sz="2800" b="1" smtClean="0"/>
          </a:p>
        </p:txBody>
      </p:sp>
      <p:sp>
        <p:nvSpPr>
          <p:cNvPr id="1454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کیا میں تجھے دیکھتا ہوں تو پاک ہے اس سے اے میرے اللہ اپنی حمد کے ساتھ کہ تو وہاں سے بندہ مسلم کی آواز سن رہا ہے</a:t>
            </a:r>
            <a:endParaRPr lang="en-US" altLang="en-US" sz="3600" b="1" dirty="0">
              <a:solidFill>
                <a:srgbClr val="000066"/>
              </a:solidFill>
              <a:latin typeface="Alvi Nastaleeq" pitchFamily="2" charset="0"/>
              <a:cs typeface="Alvi Nastaleeq" pitchFamily="2" charset="0"/>
            </a:endParaRPr>
          </a:p>
        </p:txBody>
      </p:sp>
      <p:sp>
        <p:nvSpPr>
          <p:cNvPr id="1454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ज़ात पाक है, ऐ मेरे माबूद, मै तेरी हम्द करता हूँ! मैं  हैरान हूँ की यह क्योंकर होगा की तू इस आग में से एक मुस्लिम की आवाज़ सुने </a:t>
            </a:r>
            <a:endParaRPr lang="en-US" altLang="en-US" sz="2000" b="1">
              <a:solidFill>
                <a:srgbClr val="000066"/>
              </a:solidFill>
              <a:cs typeface="Mangal" panose="02040503050203030202" pitchFamily="18" charset="0"/>
            </a:endParaRPr>
          </a:p>
        </p:txBody>
      </p:sp>
      <p:sp>
        <p:nvSpPr>
          <p:cNvPr id="1454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afaturāka</a:t>
            </a:r>
            <a:r>
              <a:rPr lang="en-US" altLang="en-US" b="1" i="1" dirty="0" smtClean="0">
                <a:solidFill>
                  <a:srgbClr val="000066"/>
                </a:solidFill>
              </a:rPr>
              <a:t> sub-</a:t>
            </a:r>
            <a:r>
              <a:rPr lang="en-US" altLang="en-US" b="1" i="1" dirty="0" err="1" smtClean="0">
                <a:solidFill>
                  <a:srgbClr val="000066"/>
                </a:solidFill>
              </a:rPr>
              <a:t>ḥānaka</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wa </a:t>
            </a:r>
            <a:r>
              <a:rPr lang="en-US" altLang="en-US" b="1" i="1" dirty="0" err="1" smtClean="0">
                <a:solidFill>
                  <a:srgbClr val="000066"/>
                </a:solidFill>
              </a:rPr>
              <a:t>biḥam-dika</a:t>
            </a:r>
            <a:r>
              <a:rPr lang="en-US" altLang="en-US" b="1" i="1" dirty="0" smtClean="0">
                <a:solidFill>
                  <a:srgbClr val="000066"/>
                </a:solidFill>
              </a:rPr>
              <a:t> </a:t>
            </a:r>
            <a:r>
              <a:rPr lang="en-US" altLang="en-US" b="1" i="1" dirty="0" err="1" smtClean="0">
                <a:solidFill>
                  <a:srgbClr val="000066"/>
                </a:solidFill>
              </a:rPr>
              <a:t>tas-mau</a:t>
            </a:r>
            <a:r>
              <a:rPr lang="en-US" altLang="en-US" b="1" i="1" dirty="0" smtClean="0">
                <a:solidFill>
                  <a:srgbClr val="000066"/>
                </a:solidFill>
              </a:rPr>
              <a:t>' </a:t>
            </a:r>
            <a:r>
              <a:rPr lang="en-US" altLang="en-US" b="1" i="1" dirty="0" err="1" smtClean="0">
                <a:solidFill>
                  <a:srgbClr val="000066"/>
                </a:solidFill>
              </a:rPr>
              <a:t>fīhā</a:t>
            </a:r>
            <a:r>
              <a:rPr lang="en-US" altLang="en-US" b="1" i="1" dirty="0" smtClean="0">
                <a:solidFill>
                  <a:srgbClr val="000066"/>
                </a:solidFill>
              </a:rPr>
              <a:t> </a:t>
            </a:r>
            <a:r>
              <a:rPr lang="en-US" altLang="en-US" b="1" i="1" dirty="0" err="1" smtClean="0">
                <a:solidFill>
                  <a:srgbClr val="000066"/>
                </a:solidFill>
              </a:rPr>
              <a:t>ṣaw</a:t>
            </a:r>
            <a:r>
              <a:rPr lang="en-US" altLang="en-US" b="1" i="1" dirty="0" smtClean="0">
                <a:solidFill>
                  <a:srgbClr val="000066"/>
                </a:solidFill>
              </a:rPr>
              <a:t>-ta `ab-dim-</a:t>
            </a:r>
            <a:r>
              <a:rPr lang="en-US" altLang="en-US" b="1" i="1" dirty="0" err="1" smtClean="0">
                <a:solidFill>
                  <a:srgbClr val="000066"/>
                </a:solidFill>
              </a:rPr>
              <a:t>mus</a:t>
            </a:r>
            <a:r>
              <a:rPr lang="en-US" altLang="en-US" b="1" i="1" dirty="0" smtClean="0">
                <a:solidFill>
                  <a:srgbClr val="000066"/>
                </a:solidFill>
              </a:rPr>
              <a:t>-</a:t>
            </a:r>
            <a:r>
              <a:rPr lang="en-US" altLang="en-US" b="1" i="1" dirty="0" err="1" smtClean="0">
                <a:solidFill>
                  <a:srgbClr val="000066"/>
                </a:solidFill>
              </a:rPr>
              <a:t>limin</a:t>
            </a:r>
            <a:endParaRPr lang="en-US" altLang="en-US" b="1" i="1" dirty="0">
              <a:solidFill>
                <a:srgbClr val="000066"/>
              </a:solidFill>
            </a:endParaRP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54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سُجِنَ فِيهَا بِمُخَالَفَتِهِ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64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Imprisoned there because of his violations,</a:t>
            </a:r>
            <a:endParaRPr lang="en-US" altLang="en-US" sz="2800" b="1" smtClean="0"/>
          </a:p>
        </p:txBody>
      </p:sp>
      <p:sp>
        <p:nvSpPr>
          <p:cNvPr id="1464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جو بوجہ نافرمانی دوزخ میں ہے اپنی برائی کے باعث </a:t>
            </a:r>
            <a:endParaRPr lang="en-US" altLang="en-US" sz="4000" b="1">
              <a:solidFill>
                <a:srgbClr val="000066"/>
              </a:solidFill>
              <a:latin typeface="Alvi Nastaleeq" pitchFamily="2" charset="0"/>
              <a:cs typeface="Alvi Nastaleeq" pitchFamily="2" charset="0"/>
            </a:endParaRPr>
          </a:p>
        </p:txBody>
      </p:sp>
      <p:sp>
        <p:nvSpPr>
          <p:cNvPr id="1464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अपनी नाफ़रमानी की पादाश में इस के अंदर क़ैद कर दिया गया हो, </a:t>
            </a:r>
            <a:endParaRPr lang="en-US" altLang="en-US" sz="2000" b="1">
              <a:solidFill>
                <a:srgbClr val="000066"/>
              </a:solidFill>
              <a:cs typeface="Mangal" panose="02040503050203030202" pitchFamily="18" charset="0"/>
            </a:endParaRPr>
          </a:p>
        </p:txBody>
      </p:sp>
      <p:sp>
        <p:nvSpPr>
          <p:cNvPr id="1464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sujina </a:t>
            </a:r>
            <a:r>
              <a:rPr lang="en-US" altLang="en-US" b="1" i="1" dirty="0" err="1" smtClean="0">
                <a:solidFill>
                  <a:srgbClr val="000066"/>
                </a:solidFill>
              </a:rPr>
              <a:t>fīhā</a:t>
            </a:r>
            <a:r>
              <a:rPr lang="en-US" altLang="en-US" b="1" i="1" dirty="0" smtClean="0">
                <a:solidFill>
                  <a:srgbClr val="000066"/>
                </a:solidFill>
              </a:rPr>
              <a:t> bi-</a:t>
            </a:r>
            <a:r>
              <a:rPr lang="en-US" altLang="en-US" b="1" i="1" dirty="0" err="1" smtClean="0">
                <a:solidFill>
                  <a:srgbClr val="000066"/>
                </a:solidFill>
              </a:rPr>
              <a:t>mukhālafatih</a:t>
            </a:r>
            <a:endParaRPr lang="en-US" altLang="en-US" b="1" i="1" dirty="0">
              <a:solidFill>
                <a:srgbClr val="000066"/>
              </a:solidFill>
            </a:endParaRP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64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وَذَاقَ طَعْمَ عَذَابِهَا بِمَعْصِيَتِهِ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74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Tasting the favour of its torment because of his disobedience,</a:t>
            </a:r>
            <a:endParaRPr lang="en-US" altLang="en-US" sz="2800" b="1" smtClean="0"/>
          </a:p>
        </p:txBody>
      </p:sp>
      <p:sp>
        <p:nvSpPr>
          <p:cNvPr id="1474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عذاب کا ذائقہ چکھ رہا ہے اور اپنے جرم گناہ پر</a:t>
            </a:r>
            <a:endParaRPr lang="en-US" altLang="en-US" sz="4000" b="1">
              <a:solidFill>
                <a:srgbClr val="000066"/>
              </a:solidFill>
              <a:latin typeface="Alvi Nastaleeq" pitchFamily="2" charset="0"/>
              <a:cs typeface="Alvi Nastaleeq" pitchFamily="2" charset="0"/>
            </a:endParaRPr>
          </a:p>
        </p:txBody>
      </p:sp>
      <p:sp>
        <p:nvSpPr>
          <p:cNvPr id="1474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अपनी मुसीबत की सजा में इस अज़ाब में गिरफ्तार हो </a:t>
            </a:r>
            <a:endParaRPr lang="en-US" altLang="en-US" sz="2000" b="1">
              <a:solidFill>
                <a:srgbClr val="000066"/>
              </a:solidFill>
              <a:cs typeface="Mangal" panose="02040503050203030202" pitchFamily="18" charset="0"/>
            </a:endParaRPr>
          </a:p>
        </p:txBody>
      </p:sp>
      <p:sp>
        <p:nvSpPr>
          <p:cNvPr id="1474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dhāqa ṭa`ma `adhābihā bi-ma`ṣi-yatih</a:t>
            </a:r>
            <a:endParaRPr lang="en-US" altLang="en-US" b="1" i="1" dirty="0">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74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وَحُبِسَ بَيْنَ أَطْبَاقِهَا بِجُرْمِهِ وَجَرِيرَتِهِ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84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confined within its levels because of his sin and crime,</a:t>
            </a:r>
            <a:endParaRPr lang="en-US" altLang="en-US" sz="2800" b="1" smtClean="0"/>
          </a:p>
        </p:txBody>
      </p:sp>
      <p:sp>
        <p:nvSpPr>
          <p:cNvPr id="1484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جہنم کے طبقوں کے بیچوں بیچ بند ہے</a:t>
            </a:r>
            <a:endParaRPr lang="en-US" altLang="en-US" sz="4000" b="1">
              <a:solidFill>
                <a:srgbClr val="000066"/>
              </a:solidFill>
              <a:latin typeface="Alvi Nastaleeq" pitchFamily="2" charset="0"/>
              <a:cs typeface="Alvi Nastaleeq" pitchFamily="2" charset="0"/>
            </a:endParaRPr>
          </a:p>
        </p:txBody>
      </p:sp>
      <p:sp>
        <p:nvSpPr>
          <p:cNvPr id="1484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जुर्मो खता के बदले में जहन्नुम के तबकात में बंद कर दिया गया हो </a:t>
            </a:r>
            <a:endParaRPr lang="en-US" altLang="en-US" sz="2000" b="1">
              <a:solidFill>
                <a:srgbClr val="000066"/>
              </a:solidFill>
              <a:cs typeface="Mangal" panose="02040503050203030202" pitchFamily="18" charset="0"/>
            </a:endParaRPr>
          </a:p>
        </p:txBody>
      </p:sp>
      <p:sp>
        <p:nvSpPr>
          <p:cNvPr id="1484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ḥubisa</a:t>
            </a:r>
            <a:r>
              <a:rPr lang="en-US" altLang="en-US" b="1" i="1" dirty="0" smtClean="0">
                <a:solidFill>
                  <a:srgbClr val="000066"/>
                </a:solidFill>
              </a:rPr>
              <a:t> </a:t>
            </a:r>
            <a:r>
              <a:rPr lang="en-US" altLang="en-US" b="1" i="1" dirty="0" err="1" smtClean="0">
                <a:solidFill>
                  <a:srgbClr val="000066"/>
                </a:solidFill>
              </a:rPr>
              <a:t>bayna</a:t>
            </a:r>
            <a:r>
              <a:rPr lang="en-US" altLang="en-US" b="1" i="1" dirty="0" smtClean="0">
                <a:solidFill>
                  <a:srgbClr val="000066"/>
                </a:solidFill>
              </a:rPr>
              <a:t> </a:t>
            </a:r>
            <a:r>
              <a:rPr lang="en-US" altLang="en-US" b="1" i="1" dirty="0" err="1" smtClean="0">
                <a:solidFill>
                  <a:srgbClr val="000066"/>
                </a:solidFill>
              </a:rPr>
              <a:t>aṭ-bāqihā</a:t>
            </a:r>
            <a:r>
              <a:rPr lang="en-US" altLang="en-US" b="1" i="1" dirty="0" smtClean="0">
                <a:solidFill>
                  <a:srgbClr val="000066"/>
                </a:solidFill>
              </a:rPr>
              <a:t> </a:t>
            </a:r>
            <a:r>
              <a:rPr lang="en-US" altLang="en-US" b="1" i="1" dirty="0" err="1" smtClean="0">
                <a:solidFill>
                  <a:srgbClr val="000066"/>
                </a:solidFill>
              </a:rPr>
              <a:t>bijur-mih</a:t>
            </a:r>
            <a:r>
              <a:rPr lang="en-US" altLang="en-US" b="1" i="1" dirty="0" smtClean="0">
                <a:solidFill>
                  <a:srgbClr val="000066"/>
                </a:solidFill>
              </a:rPr>
              <a:t> wa </a:t>
            </a:r>
            <a:r>
              <a:rPr lang="en-US" altLang="en-US" b="1" i="1" dirty="0" err="1" smtClean="0">
                <a:solidFill>
                  <a:srgbClr val="000066"/>
                </a:solidFill>
              </a:rPr>
              <a:t>jarīratih</a:t>
            </a:r>
            <a:endParaRPr lang="en-US" altLang="en-US" b="1" i="1" dirty="0">
              <a:solidFill>
                <a:srgbClr val="000066"/>
              </a:solidFill>
            </a:endParaRP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84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وَهُوَ يَضِجُّ إلَيْكَ ضَجِيجَ مُؤَمِّل لِّرَحْمَتِكَ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495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While he laments to You with the lament of one hopeful for Your mercy,</a:t>
            </a:r>
            <a:endParaRPr lang="en-US" altLang="en-US" sz="2800" b="1" smtClean="0"/>
          </a:p>
        </p:txBody>
      </p:sp>
      <p:sp>
        <p:nvSpPr>
          <p:cNvPr id="1495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سامنے گریہ کر رہا ہے تیری رحمت کے امیدوار کی طرح</a:t>
            </a:r>
            <a:endParaRPr lang="en-US" altLang="en-US" sz="4000" b="1">
              <a:solidFill>
                <a:srgbClr val="000066"/>
              </a:solidFill>
              <a:latin typeface="Alvi Nastaleeq" pitchFamily="2" charset="0"/>
              <a:cs typeface="Alvi Nastaleeq" pitchFamily="2" charset="0"/>
            </a:endParaRPr>
          </a:p>
        </p:txBody>
      </p:sp>
      <p:sp>
        <p:nvSpPr>
          <p:cNvPr id="1495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मगर वोह तेरी रहमत के उम्मीदवार  की तरह तेरे हुज़ूर में फरयाद करता हो, </a:t>
            </a:r>
            <a:endParaRPr lang="en-US" altLang="en-US" sz="2000" b="1">
              <a:solidFill>
                <a:srgbClr val="000066"/>
              </a:solidFill>
              <a:cs typeface="Mangal" panose="02040503050203030202" pitchFamily="18" charset="0"/>
            </a:endParaRPr>
          </a:p>
        </p:txBody>
      </p:sp>
      <p:sp>
        <p:nvSpPr>
          <p:cNvPr id="1495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huwa</a:t>
            </a:r>
            <a:r>
              <a:rPr lang="en-US" altLang="en-US" b="1" i="1" dirty="0" smtClean="0">
                <a:solidFill>
                  <a:srgbClr val="000066"/>
                </a:solidFill>
              </a:rPr>
              <a:t> </a:t>
            </a:r>
            <a:r>
              <a:rPr lang="en-US" altLang="en-US" b="1" i="1" dirty="0" err="1" smtClean="0">
                <a:solidFill>
                  <a:srgbClr val="000066"/>
                </a:solidFill>
              </a:rPr>
              <a:t>yaḍij-ju</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a:t>
            </a:r>
            <a:r>
              <a:rPr lang="en-US" altLang="en-US" b="1" i="1" dirty="0" err="1" smtClean="0">
                <a:solidFill>
                  <a:srgbClr val="000066"/>
                </a:solidFill>
              </a:rPr>
              <a:t>ḍajīja</a:t>
            </a:r>
            <a:r>
              <a:rPr lang="en-US" altLang="en-US" b="1" i="1" dirty="0" smtClean="0">
                <a:solidFill>
                  <a:srgbClr val="000066"/>
                </a:solidFill>
              </a:rPr>
              <a:t> </a:t>
            </a:r>
            <a:r>
              <a:rPr lang="en-US" altLang="en-US" b="1" i="1" dirty="0" err="1" smtClean="0">
                <a:solidFill>
                  <a:srgbClr val="000066"/>
                </a:solidFill>
              </a:rPr>
              <a:t>muammilil</a:t>
            </a:r>
            <a:r>
              <a:rPr lang="en-US" altLang="en-US" b="1" i="1" dirty="0" smtClean="0">
                <a:solidFill>
                  <a:srgbClr val="000066"/>
                </a:solidFill>
              </a:rPr>
              <a:t>-</a:t>
            </a:r>
            <a:r>
              <a:rPr lang="en-US" altLang="en-US" b="1" i="1" dirty="0" err="1" smtClean="0">
                <a:solidFill>
                  <a:srgbClr val="000066"/>
                </a:solidFill>
              </a:rPr>
              <a:t>liraḥ</a:t>
            </a:r>
            <a:r>
              <a:rPr lang="en-US" altLang="en-US" b="1" i="1" dirty="0" smtClean="0">
                <a:solidFill>
                  <a:srgbClr val="000066"/>
                </a:solidFill>
              </a:rPr>
              <a:t>-mat-k</a:t>
            </a:r>
            <a:endParaRPr lang="en-US" altLang="en-US" b="1" i="1" dirty="0">
              <a:solidFill>
                <a:srgbClr val="000066"/>
              </a:solidFill>
            </a:endParaRP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95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وَيُنَادِيكَ بِلِسَانِ أَهْلِ تَوْحِيدِكَ</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505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calls to You with the tongue of those who profess Your Unity</a:t>
            </a:r>
            <a:endParaRPr lang="en-US" altLang="en-US" sz="2800" b="1" smtClean="0"/>
          </a:p>
        </p:txBody>
      </p:sp>
      <p:sp>
        <p:nvSpPr>
          <p:cNvPr id="1505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اہل توحید کی زبان میں تجھے پکار رہا ہے</a:t>
            </a:r>
            <a:endParaRPr lang="en-US" altLang="en-US" sz="4000" b="1">
              <a:solidFill>
                <a:srgbClr val="000066"/>
              </a:solidFill>
              <a:latin typeface="Alvi Nastaleeq" pitchFamily="2" charset="0"/>
              <a:cs typeface="Alvi Nastaleeq" pitchFamily="2" charset="0"/>
            </a:endParaRPr>
          </a:p>
        </p:txBody>
      </p:sp>
      <p:sp>
        <p:nvSpPr>
          <p:cNvPr id="1505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तौहीद को मानने वालों की सी जुबान से तुझे पुकारता हो </a:t>
            </a:r>
            <a:endParaRPr lang="en-US" altLang="en-US" sz="2000" b="1">
              <a:solidFill>
                <a:srgbClr val="000066"/>
              </a:solidFill>
              <a:cs typeface="Mangal" panose="02040503050203030202" pitchFamily="18" charset="0"/>
            </a:endParaRPr>
          </a:p>
        </p:txBody>
      </p:sp>
      <p:sp>
        <p:nvSpPr>
          <p:cNvPr id="1505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yunādīka</a:t>
            </a:r>
            <a:r>
              <a:rPr lang="en-US" altLang="en-US" b="1" i="1" dirty="0" smtClean="0">
                <a:solidFill>
                  <a:srgbClr val="000066"/>
                </a:solidFill>
              </a:rPr>
              <a:t> bi-</a:t>
            </a:r>
            <a:r>
              <a:rPr lang="en-US" altLang="en-US" b="1" i="1" dirty="0" err="1" smtClean="0">
                <a:solidFill>
                  <a:srgbClr val="000066"/>
                </a:solidFill>
              </a:rPr>
              <a:t>lisāni</a:t>
            </a:r>
            <a:r>
              <a:rPr lang="en-US" altLang="en-US" b="1" i="1" dirty="0" smtClean="0">
                <a:solidFill>
                  <a:srgbClr val="000066"/>
                </a:solidFill>
              </a:rPr>
              <a:t> </a:t>
            </a:r>
            <a:r>
              <a:rPr lang="en-US" altLang="en-US" b="1" i="1" dirty="0" err="1" smtClean="0">
                <a:solidFill>
                  <a:srgbClr val="000066"/>
                </a:solidFill>
              </a:rPr>
              <a:t>ahli</a:t>
            </a:r>
            <a:r>
              <a:rPr lang="en-US" altLang="en-US" b="1" i="1" dirty="0" smtClean="0">
                <a:solidFill>
                  <a:srgbClr val="000066"/>
                </a:solidFill>
              </a:rPr>
              <a:t> taw-</a:t>
            </a:r>
            <a:r>
              <a:rPr lang="en-US" altLang="en-US" b="1" i="1" dirty="0" err="1" smtClean="0">
                <a:solidFill>
                  <a:srgbClr val="000066"/>
                </a:solidFill>
              </a:rPr>
              <a:t>ḥīdik</a:t>
            </a:r>
            <a:endParaRPr lang="en-US" altLang="en-US" b="1" i="1" dirty="0">
              <a:solidFill>
                <a:srgbClr val="000066"/>
              </a:solidFill>
            </a:endParaRPr>
          </a:p>
        </p:txBody>
      </p:sp>
      <p:sp>
        <p:nvSpPr>
          <p:cNvPr id="150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05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وَيَتَوَسَّلُ إلَيْكَ بِرُبُوبِيَّتِكَ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15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entreats You by Your lordship!</a:t>
            </a:r>
            <a:endParaRPr lang="en-US" altLang="en-US" sz="2800" b="1" smtClean="0"/>
          </a:p>
        </p:txBody>
      </p:sp>
      <p:sp>
        <p:nvSpPr>
          <p:cNvPr id="1515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تیرے حضور تیری ربوبیت کو وسیلہ بنا رہا ہے</a:t>
            </a:r>
            <a:endParaRPr lang="en-US" altLang="en-US" sz="4000" b="1">
              <a:solidFill>
                <a:srgbClr val="000066"/>
              </a:solidFill>
              <a:latin typeface="Alvi Nastaleeq" pitchFamily="2" charset="0"/>
              <a:cs typeface="Alvi Nastaleeq" pitchFamily="2" charset="0"/>
            </a:endParaRPr>
          </a:p>
        </p:txBody>
      </p:sp>
      <p:sp>
        <p:nvSpPr>
          <p:cNvPr id="1515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जनाब में तेरी रबूबियत का वास्ता देता हो! </a:t>
            </a:r>
            <a:endParaRPr lang="en-US" altLang="en-US" sz="2000" b="1">
              <a:solidFill>
                <a:srgbClr val="000066"/>
              </a:solidFill>
              <a:cs typeface="Mangal" panose="02040503050203030202" pitchFamily="18" charset="0"/>
            </a:endParaRPr>
          </a:p>
        </p:txBody>
      </p:sp>
      <p:sp>
        <p:nvSpPr>
          <p:cNvPr id="1515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yatawas-salu</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bi-</a:t>
            </a:r>
            <a:r>
              <a:rPr lang="en-US" altLang="en-US" b="1" i="1" dirty="0" err="1" smtClean="0">
                <a:solidFill>
                  <a:srgbClr val="000066"/>
                </a:solidFill>
              </a:rPr>
              <a:t>rubūbī</a:t>
            </a:r>
            <a:r>
              <a:rPr lang="en-US" altLang="en-US" b="1" i="1" dirty="0" smtClean="0">
                <a:solidFill>
                  <a:srgbClr val="000066"/>
                </a:solidFill>
              </a:rPr>
              <a:t>-</a:t>
            </a:r>
            <a:r>
              <a:rPr lang="en-US" altLang="en-US" b="1" i="1" dirty="0" err="1" smtClean="0">
                <a:solidFill>
                  <a:srgbClr val="000066"/>
                </a:solidFill>
              </a:rPr>
              <a:t>yatik</a:t>
            </a:r>
            <a:endParaRPr lang="en-US" altLang="en-US" b="1" i="1" dirty="0">
              <a:solidFill>
                <a:srgbClr val="000066"/>
              </a:solidFill>
            </a:endParaRPr>
          </a:p>
        </p:txBody>
      </p:sp>
      <p:sp>
        <p:nvSpPr>
          <p:cNvPr id="151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15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مَوْلاي فَكَيْفَ يَبقَى فِي الْعَذَابِ وَهُوَ يَرْجُو مَا سَلَفَ مِنْ حِلْمِكَ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25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Protector, so how should he remain in the chastisement, while he has hope for Your previous clemency?</a:t>
            </a:r>
            <a:endParaRPr lang="en-US" altLang="en-US" sz="2800" b="1" smtClean="0"/>
          </a:p>
        </p:txBody>
      </p:sp>
      <p:sp>
        <p:nvSpPr>
          <p:cNvPr id="1525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میرے مولا! پس کس طرح وہ عذاب میں رہے گا جب کہ وہ تیرے گزشتہ حلم کا امیدوار ہے</a:t>
            </a:r>
            <a:endParaRPr lang="en-US" altLang="en-US" sz="4000" b="1">
              <a:solidFill>
                <a:srgbClr val="000066"/>
              </a:solidFill>
              <a:latin typeface="Alvi Nastaleeq" pitchFamily="2" charset="0"/>
              <a:cs typeface="Alvi Nastaleeq" pitchFamily="2" charset="0"/>
            </a:endParaRPr>
          </a:p>
        </p:txBody>
      </p:sp>
      <p:sp>
        <p:nvSpPr>
          <p:cNvPr id="1525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मालिक, फिर वो इस अज़ाब में कैसे रह सकेगा जबके इसे तेरी गुज़िश्ता राफ्त ओ रहमत की आस बंधी होगी</a:t>
            </a:r>
            <a:endParaRPr lang="en-US" altLang="en-US" sz="2000" b="1">
              <a:solidFill>
                <a:srgbClr val="000066"/>
              </a:solidFill>
              <a:cs typeface="Mangal" panose="02040503050203030202" pitchFamily="18" charset="0"/>
            </a:endParaRPr>
          </a:p>
        </p:txBody>
      </p:sp>
      <p:sp>
        <p:nvSpPr>
          <p:cNvPr id="1525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mawlāy</a:t>
            </a:r>
            <a:r>
              <a:rPr lang="en-US" altLang="en-US" b="1" i="1" dirty="0" smtClean="0">
                <a:solidFill>
                  <a:srgbClr val="000066"/>
                </a:solidFill>
              </a:rPr>
              <a:t> fa-</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yabqā</a:t>
            </a:r>
            <a:r>
              <a:rPr lang="en-US" altLang="en-US" b="1" i="1" dirty="0" smtClean="0">
                <a:solidFill>
                  <a:srgbClr val="000066"/>
                </a:solidFill>
              </a:rPr>
              <a:t> </a:t>
            </a:r>
            <a:r>
              <a:rPr lang="en-US" altLang="en-US" b="1" i="1" dirty="0" err="1" smtClean="0">
                <a:solidFill>
                  <a:srgbClr val="000066"/>
                </a:solidFill>
              </a:rPr>
              <a:t>fīl</a:t>
            </a:r>
            <a:r>
              <a:rPr lang="en-US" altLang="en-US" b="1" i="1" dirty="0" smtClean="0">
                <a:solidFill>
                  <a:srgbClr val="000066"/>
                </a:solidFill>
              </a:rPr>
              <a:t>-`</a:t>
            </a:r>
            <a:r>
              <a:rPr lang="en-US" altLang="en-US" b="1" i="1" dirty="0" err="1" smtClean="0">
                <a:solidFill>
                  <a:srgbClr val="000066"/>
                </a:solidFill>
              </a:rPr>
              <a:t>adhābi</a:t>
            </a:r>
            <a:r>
              <a:rPr lang="en-US" altLang="en-US" b="1" i="1" dirty="0" smtClean="0">
                <a:solidFill>
                  <a:srgbClr val="000066"/>
                </a:solidFill>
              </a:rPr>
              <a:t> wa </a:t>
            </a:r>
            <a:r>
              <a:rPr lang="en-US" altLang="en-US" b="1" i="1" dirty="0" err="1" smtClean="0">
                <a:solidFill>
                  <a:srgbClr val="000066"/>
                </a:solidFill>
              </a:rPr>
              <a:t>huwa</a:t>
            </a:r>
            <a:r>
              <a:rPr lang="en-US" altLang="en-US" b="1" i="1" dirty="0" smtClean="0">
                <a:solidFill>
                  <a:srgbClr val="000066"/>
                </a:solidFill>
              </a:rPr>
              <a:t> </a:t>
            </a:r>
            <a:r>
              <a:rPr lang="en-US" altLang="en-US" b="1" i="1" dirty="0" err="1" smtClean="0">
                <a:solidFill>
                  <a:srgbClr val="000066"/>
                </a:solidFill>
              </a:rPr>
              <a:t>yar-jū</a:t>
            </a:r>
            <a:r>
              <a:rPr lang="en-US" altLang="en-US" b="1" i="1" dirty="0" smtClean="0">
                <a:solidFill>
                  <a:srgbClr val="000066"/>
                </a:solidFill>
              </a:rPr>
              <a:t>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salafa</a:t>
            </a:r>
            <a:r>
              <a:rPr lang="en-US" altLang="en-US" b="1" i="1" dirty="0" smtClean="0">
                <a:solidFill>
                  <a:srgbClr val="000066"/>
                </a:solidFill>
              </a:rPr>
              <a:t> min </a:t>
            </a:r>
            <a:r>
              <a:rPr lang="en-US" altLang="en-US" b="1" i="1" dirty="0" err="1" smtClean="0">
                <a:solidFill>
                  <a:srgbClr val="000066"/>
                </a:solidFill>
              </a:rPr>
              <a:t>ḥil-mik</a:t>
            </a:r>
            <a:endParaRPr lang="en-US" altLang="en-US" b="1" i="1" dirty="0">
              <a:solidFill>
                <a:srgbClr val="000066"/>
              </a:solidFill>
            </a:endParaRPr>
          </a:p>
        </p:txBody>
      </p:sp>
      <p:sp>
        <p:nvSpPr>
          <p:cNvPr id="152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25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تُؤْلِمُهُ النَّارُ وَهُوَ يَامَلُ فَضْلَكَ وَرَحْمَتَكَ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36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the Fire cause him pain while he expects Your bounty and mercy?</a:t>
            </a:r>
            <a:endParaRPr lang="en-US" altLang="en-US" sz="2800" b="1" smtClean="0"/>
          </a:p>
        </p:txBody>
      </p:sp>
      <p:sp>
        <p:nvSpPr>
          <p:cNvPr id="1536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پھر آگ کیونکر اسے تکلیف دے گی جبکہ وہ تیرے فضل اور رحمت کی امید رکھتا ہے</a:t>
            </a:r>
            <a:endParaRPr lang="en-US" altLang="en-US" sz="4000" b="1">
              <a:solidFill>
                <a:srgbClr val="000066"/>
              </a:solidFill>
              <a:latin typeface="Alvi Nastaleeq" pitchFamily="2" charset="0"/>
              <a:cs typeface="Alvi Nastaleeq" pitchFamily="2" charset="0"/>
            </a:endParaRPr>
          </a:p>
        </p:txBody>
      </p:sp>
      <p:sp>
        <p:nvSpPr>
          <p:cNvPr id="1536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आतिशे जहन्नम उसे कैसे तकलीफ पहुंचा सकेगा जबके उसे तेरी फज़ल और तेरी रहमत का आसरा होगा</a:t>
            </a:r>
            <a:endParaRPr lang="en-US" altLang="en-US" sz="2000" b="1">
              <a:solidFill>
                <a:srgbClr val="000066"/>
              </a:solidFill>
              <a:cs typeface="Mangal" panose="02040503050203030202" pitchFamily="18" charset="0"/>
            </a:endParaRPr>
          </a:p>
        </p:txBody>
      </p:sp>
      <p:sp>
        <p:nvSpPr>
          <p:cNvPr id="1536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tu-limuhun-nāru</a:t>
            </a:r>
            <a:r>
              <a:rPr lang="en-US" altLang="en-US" b="1" i="1" dirty="0" smtClean="0">
                <a:solidFill>
                  <a:srgbClr val="000066"/>
                </a:solidFill>
              </a:rPr>
              <a:t> wa </a:t>
            </a:r>
            <a:r>
              <a:rPr lang="en-US" altLang="en-US" b="1" i="1" dirty="0" err="1" smtClean="0">
                <a:solidFill>
                  <a:srgbClr val="000066"/>
                </a:solidFill>
              </a:rPr>
              <a:t>huwa</a:t>
            </a:r>
            <a:r>
              <a:rPr lang="en-US" altLang="en-US" b="1" i="1" dirty="0" smtClean="0">
                <a:solidFill>
                  <a:srgbClr val="000066"/>
                </a:solidFill>
              </a:rPr>
              <a:t> ya-</a:t>
            </a:r>
            <a:r>
              <a:rPr lang="en-US" altLang="en-US" b="1" i="1" dirty="0" err="1" smtClean="0">
                <a:solidFill>
                  <a:srgbClr val="000066"/>
                </a:solidFill>
              </a:rPr>
              <a:t>malu</a:t>
            </a:r>
            <a:r>
              <a:rPr lang="en-US" altLang="en-US" b="1" i="1" dirty="0" smtClean="0">
                <a:solidFill>
                  <a:srgbClr val="000066"/>
                </a:solidFill>
              </a:rPr>
              <a:t> </a:t>
            </a:r>
            <a:r>
              <a:rPr lang="en-US" altLang="en-US" b="1" i="1" dirty="0" err="1" smtClean="0">
                <a:solidFill>
                  <a:srgbClr val="000066"/>
                </a:solidFill>
              </a:rPr>
              <a:t>faḍlaka</a:t>
            </a:r>
            <a:r>
              <a:rPr lang="en-US" altLang="en-US" b="1" i="1" dirty="0" smtClean="0">
                <a:solidFill>
                  <a:srgbClr val="000066"/>
                </a:solidFill>
              </a:rPr>
              <a:t> wa </a:t>
            </a:r>
            <a:r>
              <a:rPr lang="en-US" altLang="en-US" b="1" i="1" dirty="0" err="1" smtClean="0">
                <a:solidFill>
                  <a:srgbClr val="000066"/>
                </a:solidFill>
              </a:rPr>
              <a:t>raḥ-mataka</a:t>
            </a:r>
            <a:endParaRPr lang="en-US" altLang="en-US" b="1" i="1" dirty="0">
              <a:solidFill>
                <a:srgbClr val="000066"/>
              </a:solidFill>
            </a:endParaRPr>
          </a:p>
        </p:txBody>
      </p:sp>
      <p:sp>
        <p:nvSpPr>
          <p:cNvPr id="153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36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وَبِعِلْمِكَ الَّذِي أَحَاطَ بِكُلِّ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3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knowledge, which encompasses all things;</a:t>
            </a:r>
            <a:endParaRPr lang="en-US" altLang="en-US" sz="2800" b="1" smtClean="0"/>
          </a:p>
        </p:txBody>
      </p:sp>
      <p:sp>
        <p:nvSpPr>
          <p:cNvPr id="163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علم کے ذریعے جس نے ہر چیز کو گھیر رکھا ہے</a:t>
            </a:r>
            <a:endParaRPr lang="en-US" altLang="en-US" sz="4000" b="1">
              <a:solidFill>
                <a:srgbClr val="000066"/>
              </a:solidFill>
              <a:latin typeface="Alvi Nastaleeq" pitchFamily="2" charset="0"/>
              <a:cs typeface="Alvi Nastaleeq" pitchFamily="2" charset="0"/>
            </a:endParaRPr>
          </a:p>
        </p:txBody>
      </p:sp>
      <p:sp>
        <p:nvSpPr>
          <p:cNvPr id="163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उस इल्म का वास्ता जो हर चीज़ का अहाता किये हुए हैं, </a:t>
            </a:r>
            <a:endParaRPr lang="en-US" altLang="en-US" sz="2000" b="1">
              <a:solidFill>
                <a:srgbClr val="000066"/>
              </a:solidFill>
              <a:cs typeface="Mangal" panose="02040503050203030202" pitchFamily="18" charset="0"/>
            </a:endParaRPr>
          </a:p>
        </p:txBody>
      </p:sp>
      <p:sp>
        <p:nvSpPr>
          <p:cNvPr id="163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bi`il-mikal-ladhī aḥāṭa bikul-li shay</a:t>
            </a:r>
            <a:endParaRPr lang="en-US" altLang="en-US" b="1" i="1" dirty="0">
              <a:solidFill>
                <a:srgbClr val="000066"/>
              </a:solidFill>
            </a:endParaRPr>
          </a:p>
        </p:txBody>
      </p:sp>
      <p:sp>
        <p:nvSpPr>
          <p:cNvPr id="16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3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يُحْرِقُهُ لَهِيبُهَا وَأَنتَ تَسْمَعُ صَوْتَهُ وَتَرَى مَكَانَهُ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46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its flames burn him, while You hearest his voice and seest his place?</a:t>
            </a:r>
            <a:endParaRPr lang="en-US" altLang="en-US" sz="2800" b="1" smtClean="0"/>
          </a:p>
        </p:txBody>
      </p:sp>
      <p:sp>
        <p:nvSpPr>
          <p:cNvPr id="1546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آگ کے شعلے کیسے اس کو جلائیں گے جبکہ تو اسکی آواز سن رہا ہے اور اس کے مقام کو دیکھ رہا ہے</a:t>
            </a:r>
            <a:endParaRPr lang="en-US" altLang="en-US" sz="4000" b="1">
              <a:solidFill>
                <a:srgbClr val="000066"/>
              </a:solidFill>
              <a:latin typeface="Alvi Nastaleeq" pitchFamily="2" charset="0"/>
              <a:cs typeface="Alvi Nastaleeq" pitchFamily="2" charset="0"/>
            </a:endParaRPr>
          </a:p>
        </p:txBody>
      </p:sp>
      <p:sp>
        <p:nvSpPr>
          <p:cNvPr id="1546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इस को जहन्नम का शोला कैसे जला सकेगा जबकि तू खुद इस की आवाज़ सुन रहा होगा</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और जहाँ वो है तू इस जगह को देख रहा होगा </a:t>
            </a:r>
            <a:endParaRPr lang="en-US" altLang="en-US" sz="2000" b="1">
              <a:solidFill>
                <a:srgbClr val="000066"/>
              </a:solidFill>
              <a:cs typeface="Mangal" panose="02040503050203030202" pitchFamily="18" charset="0"/>
            </a:endParaRPr>
          </a:p>
        </p:txBody>
      </p:sp>
      <p:sp>
        <p:nvSpPr>
          <p:cNvPr id="1546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yuḥ-riquhu</a:t>
            </a:r>
            <a:r>
              <a:rPr lang="en-US" altLang="en-US" b="1" i="1" dirty="0" smtClean="0">
                <a:solidFill>
                  <a:srgbClr val="000066"/>
                </a:solidFill>
              </a:rPr>
              <a:t> </a:t>
            </a:r>
            <a:r>
              <a:rPr lang="en-US" altLang="en-US" b="1" i="1" dirty="0" err="1" smtClean="0">
                <a:solidFill>
                  <a:srgbClr val="000066"/>
                </a:solidFill>
              </a:rPr>
              <a:t>lahībuhā</a:t>
            </a:r>
            <a:r>
              <a:rPr lang="en-US" altLang="en-US" b="1" i="1" dirty="0" smtClean="0">
                <a:solidFill>
                  <a:srgbClr val="000066"/>
                </a:solidFill>
              </a:rPr>
              <a:t> wa anta </a:t>
            </a:r>
            <a:r>
              <a:rPr lang="en-US" altLang="en-US" b="1" i="1" dirty="0" err="1" smtClean="0">
                <a:solidFill>
                  <a:srgbClr val="000066"/>
                </a:solidFill>
              </a:rPr>
              <a:t>tas-mau</a:t>
            </a:r>
            <a:r>
              <a:rPr lang="en-US" altLang="en-US" b="1" i="1" dirty="0" smtClean="0">
                <a:solidFill>
                  <a:srgbClr val="000066"/>
                </a:solidFill>
              </a:rPr>
              <a:t>' </a:t>
            </a:r>
            <a:r>
              <a:rPr lang="en-US" altLang="en-US" b="1" i="1" dirty="0" err="1" smtClean="0">
                <a:solidFill>
                  <a:srgbClr val="000066"/>
                </a:solidFill>
              </a:rPr>
              <a:t>ṣaw-tahu</a:t>
            </a:r>
            <a:r>
              <a:rPr lang="en-US" altLang="en-US" b="1" i="1" dirty="0" smtClean="0">
                <a:solidFill>
                  <a:srgbClr val="000066"/>
                </a:solidFill>
              </a:rPr>
              <a:t> wa </a:t>
            </a:r>
            <a:r>
              <a:rPr lang="en-US" altLang="en-US" b="1" i="1" dirty="0" err="1" smtClean="0">
                <a:solidFill>
                  <a:srgbClr val="000066"/>
                </a:solidFill>
              </a:rPr>
              <a:t>tarā</a:t>
            </a:r>
            <a:r>
              <a:rPr lang="en-US" altLang="en-US" b="1" i="1" dirty="0" smtClean="0">
                <a:solidFill>
                  <a:srgbClr val="000066"/>
                </a:solidFill>
              </a:rPr>
              <a:t> </a:t>
            </a:r>
            <a:r>
              <a:rPr lang="en-US" altLang="en-US" b="1" i="1" dirty="0" err="1" smtClean="0">
                <a:solidFill>
                  <a:srgbClr val="000066"/>
                </a:solidFill>
              </a:rPr>
              <a:t>makānah</a:t>
            </a:r>
            <a:endParaRPr lang="en-US" altLang="en-US" b="1" i="1" dirty="0">
              <a:solidFill>
                <a:srgbClr val="000066"/>
              </a:solidFill>
            </a:endParaRPr>
          </a:p>
        </p:txBody>
      </p:sp>
      <p:sp>
        <p:nvSpPr>
          <p:cNvPr id="154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46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يَشْتَمِلُ عَلَيْهِ زَفِيرُهَا وَأَنتَ تَعْلَمُ ضَعْفَهُ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56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its groaning encompass him, while You knowest his weakness?</a:t>
            </a:r>
            <a:endParaRPr lang="en-US" altLang="en-US" sz="2800" b="1" smtClean="0"/>
          </a:p>
        </p:txBody>
      </p:sp>
      <p:sp>
        <p:nvSpPr>
          <p:cNvPr id="1556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آگ کے شرارے اسے گھیریں گے جبکہ تو اسکی ناتوانی کو جانتا ہے </a:t>
            </a:r>
            <a:endParaRPr lang="en-US" altLang="en-US" sz="4000" b="1">
              <a:solidFill>
                <a:srgbClr val="000066"/>
              </a:solidFill>
              <a:latin typeface="Alvi Nastaleeq" pitchFamily="2" charset="0"/>
              <a:cs typeface="Alvi Nastaleeq" pitchFamily="2" charset="0"/>
            </a:endParaRPr>
          </a:p>
        </p:txBody>
      </p:sp>
      <p:sp>
        <p:nvSpPr>
          <p:cNvPr id="1556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जहन्नुम का शोर उसे क्योंकर परेशान कर सकेगा, जबकि तू इस बन्दे की कमजोरी से वाकिफ होगा </a:t>
            </a:r>
            <a:endParaRPr lang="en-US" altLang="en-US" sz="2000" b="1">
              <a:solidFill>
                <a:srgbClr val="000066"/>
              </a:solidFill>
              <a:cs typeface="Mangal" panose="02040503050203030202" pitchFamily="18" charset="0"/>
            </a:endParaRPr>
          </a:p>
        </p:txBody>
      </p:sp>
      <p:sp>
        <p:nvSpPr>
          <p:cNvPr id="1556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yash-tamilu</a:t>
            </a:r>
            <a:r>
              <a:rPr lang="en-US" altLang="en-US" b="1" i="1" dirty="0" smtClean="0">
                <a:solidFill>
                  <a:srgbClr val="000066"/>
                </a:solidFill>
              </a:rPr>
              <a:t> `</a:t>
            </a:r>
            <a:r>
              <a:rPr lang="en-US" altLang="en-US" b="1" i="1" dirty="0" err="1" smtClean="0">
                <a:solidFill>
                  <a:srgbClr val="000066"/>
                </a:solidFill>
              </a:rPr>
              <a:t>ailayhi</a:t>
            </a:r>
            <a:r>
              <a:rPr lang="en-US" altLang="en-US" b="1" i="1" dirty="0" smtClean="0">
                <a:solidFill>
                  <a:srgbClr val="000066"/>
                </a:solidFill>
              </a:rPr>
              <a:t> </a:t>
            </a:r>
            <a:r>
              <a:rPr lang="en-US" altLang="en-US" b="1" i="1" dirty="0" err="1" smtClean="0">
                <a:solidFill>
                  <a:srgbClr val="000066"/>
                </a:solidFill>
              </a:rPr>
              <a:t>zafīruhā</a:t>
            </a:r>
            <a:r>
              <a:rPr lang="en-US" altLang="en-US" b="1" i="1" dirty="0" smtClean="0">
                <a:solidFill>
                  <a:srgbClr val="000066"/>
                </a:solidFill>
              </a:rPr>
              <a:t> wa anta </a:t>
            </a:r>
            <a:r>
              <a:rPr lang="en-US" altLang="en-US" b="1" i="1" dirty="0" err="1" smtClean="0">
                <a:solidFill>
                  <a:srgbClr val="000066"/>
                </a:solidFill>
              </a:rPr>
              <a:t>ta`lamu</a:t>
            </a:r>
            <a:r>
              <a:rPr lang="en-US" altLang="en-US" b="1" i="1" dirty="0" smtClean="0">
                <a:solidFill>
                  <a:srgbClr val="000066"/>
                </a:solidFill>
              </a:rPr>
              <a:t> </a:t>
            </a:r>
            <a:r>
              <a:rPr lang="en-US" altLang="en-US" b="1" i="1" dirty="0" err="1" smtClean="0">
                <a:solidFill>
                  <a:srgbClr val="000066"/>
                </a:solidFill>
              </a:rPr>
              <a:t>ḍa`fah</a:t>
            </a:r>
            <a:endParaRPr lang="en-US" altLang="en-US" b="1" i="1" dirty="0">
              <a:solidFill>
                <a:srgbClr val="000066"/>
              </a:solidFill>
            </a:endParaRPr>
          </a:p>
        </p:txBody>
      </p:sp>
      <p:sp>
        <p:nvSpPr>
          <p:cNvPr id="155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56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يَتَقَلْقَلُ بَيْنَ أَطْبَاقِهَا وَأَنتَ تَعْلَمُ صِدْقَهُ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66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he be convulsed among its levels, while You knowest his sincerity?</a:t>
            </a:r>
            <a:endParaRPr lang="en-US" altLang="en-US" sz="2800" b="1" smtClean="0"/>
          </a:p>
        </p:txBody>
      </p:sp>
      <p:sp>
        <p:nvSpPr>
          <p:cNvPr id="1566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وہ جہنم کے طبقوں میں پریشان رہے گا جبکہ تو اس کی سچائی سے واقف ہے</a:t>
            </a:r>
            <a:endParaRPr lang="en-US" altLang="en-US" sz="4000" b="1">
              <a:solidFill>
                <a:srgbClr val="000066"/>
              </a:solidFill>
              <a:latin typeface="Alvi Nastaleeq" pitchFamily="2" charset="0"/>
              <a:cs typeface="Alvi Nastaleeq" pitchFamily="2" charset="0"/>
            </a:endParaRPr>
          </a:p>
        </p:txBody>
      </p:sp>
      <p:sp>
        <p:nvSpPr>
          <p:cNvPr id="1566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फिर वो जहन्नुम के तबकात में क्योंकर तड़पता रहेगा जबकि तू इस की सच्चाई से वाकिफ होगा </a:t>
            </a:r>
            <a:endParaRPr lang="en-US" altLang="en-US" sz="2000" b="1">
              <a:solidFill>
                <a:srgbClr val="000066"/>
              </a:solidFill>
              <a:cs typeface="Mangal" panose="02040503050203030202" pitchFamily="18" charset="0"/>
            </a:endParaRPr>
          </a:p>
        </p:txBody>
      </p:sp>
      <p:sp>
        <p:nvSpPr>
          <p:cNvPr id="1566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yataqalqalu</a:t>
            </a:r>
            <a:r>
              <a:rPr lang="en-US" altLang="en-US" b="1" i="1" dirty="0" smtClean="0">
                <a:solidFill>
                  <a:srgbClr val="000066"/>
                </a:solidFill>
              </a:rPr>
              <a:t> </a:t>
            </a:r>
            <a:r>
              <a:rPr lang="en-US" altLang="en-US" b="1" i="1" dirty="0" err="1" smtClean="0">
                <a:solidFill>
                  <a:srgbClr val="000066"/>
                </a:solidFill>
              </a:rPr>
              <a:t>bayna</a:t>
            </a:r>
            <a:r>
              <a:rPr lang="en-US" altLang="en-US" b="1" i="1" dirty="0" smtClean="0">
                <a:solidFill>
                  <a:srgbClr val="000066"/>
                </a:solidFill>
              </a:rPr>
              <a:t> </a:t>
            </a:r>
            <a:r>
              <a:rPr lang="en-US" altLang="en-US" b="1" i="1" dirty="0" err="1" smtClean="0">
                <a:solidFill>
                  <a:srgbClr val="000066"/>
                </a:solidFill>
              </a:rPr>
              <a:t>aṭ-bāqihā</a:t>
            </a:r>
            <a:r>
              <a:rPr lang="en-US" altLang="en-US" b="1" i="1" dirty="0" smtClean="0">
                <a:solidFill>
                  <a:srgbClr val="000066"/>
                </a:solidFill>
              </a:rPr>
              <a:t> wa anta </a:t>
            </a:r>
            <a:r>
              <a:rPr lang="en-US" altLang="en-US" b="1" i="1" dirty="0" err="1" smtClean="0">
                <a:solidFill>
                  <a:srgbClr val="000066"/>
                </a:solidFill>
              </a:rPr>
              <a:t>ta`lamu</a:t>
            </a:r>
            <a:r>
              <a:rPr lang="en-US" altLang="en-US" b="1" i="1" dirty="0" smtClean="0">
                <a:solidFill>
                  <a:srgbClr val="000066"/>
                </a:solidFill>
              </a:rPr>
              <a:t> </a:t>
            </a:r>
            <a:r>
              <a:rPr lang="en-US" altLang="en-US" b="1" i="1" dirty="0" err="1" smtClean="0">
                <a:solidFill>
                  <a:srgbClr val="000066"/>
                </a:solidFill>
              </a:rPr>
              <a:t>ṣid-qah</a:t>
            </a:r>
            <a:endParaRPr lang="en-US" altLang="en-US" b="1" i="1" dirty="0">
              <a:solidFill>
                <a:srgbClr val="000066"/>
              </a:solidFill>
            </a:endParaRPr>
          </a:p>
        </p:txBody>
      </p:sp>
      <p:sp>
        <p:nvSpPr>
          <p:cNvPr id="156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66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تَزْجُرُهُ زَبَانِيَتُهَا وَهُوَ يُنَادِيكَ يَا رَبَّهُ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76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its keepers torture him while he calls out to You, O Lord?</a:t>
            </a:r>
            <a:endParaRPr lang="en-US" altLang="en-US" sz="2800" b="1" smtClean="0"/>
          </a:p>
        </p:txBody>
      </p:sp>
      <p:sp>
        <p:nvSpPr>
          <p:cNvPr id="1577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جہنم کے فرشتے اسے جھڑکیں گے جبکہ وہ تجھے پکار رہا ہے اے میرے رب </a:t>
            </a:r>
            <a:endParaRPr lang="en-US" altLang="en-US" sz="4000" b="1">
              <a:solidFill>
                <a:srgbClr val="000066"/>
              </a:solidFill>
              <a:latin typeface="Alvi Nastaleeq" pitchFamily="2" charset="0"/>
              <a:cs typeface="Alvi Nastaleeq" pitchFamily="2" charset="0"/>
            </a:endParaRPr>
          </a:p>
        </p:txBody>
      </p:sp>
      <p:sp>
        <p:nvSpPr>
          <p:cNvPr id="1577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जहन्नुम की लपटें इस को क्योंकर परेशान कर सकेंगी जबकि वो तुझे पुकार रहा होगा! ऐ मेरे परवरदिगार,</a:t>
            </a:r>
            <a:endParaRPr lang="en-US" altLang="en-US" sz="2000" b="1">
              <a:solidFill>
                <a:srgbClr val="000066"/>
              </a:solidFill>
              <a:cs typeface="Mangal" panose="02040503050203030202" pitchFamily="18" charset="0"/>
            </a:endParaRPr>
          </a:p>
        </p:txBody>
      </p:sp>
      <p:sp>
        <p:nvSpPr>
          <p:cNvPr id="1577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tazjuruhu</a:t>
            </a:r>
            <a:r>
              <a:rPr lang="en-US" altLang="en-US" b="1" i="1" dirty="0" smtClean="0">
                <a:solidFill>
                  <a:srgbClr val="000066"/>
                </a:solidFill>
              </a:rPr>
              <a:t> </a:t>
            </a:r>
            <a:r>
              <a:rPr lang="en-US" altLang="en-US" b="1" i="1" dirty="0" err="1" smtClean="0">
                <a:solidFill>
                  <a:srgbClr val="000066"/>
                </a:solidFill>
              </a:rPr>
              <a:t>zabāni-yatuhā</a:t>
            </a:r>
            <a:r>
              <a:rPr lang="en-US" altLang="en-US" b="1" i="1" dirty="0" smtClean="0">
                <a:solidFill>
                  <a:srgbClr val="000066"/>
                </a:solidFill>
              </a:rPr>
              <a:t> wa </a:t>
            </a:r>
            <a:r>
              <a:rPr lang="en-US" altLang="en-US" b="1" i="1" dirty="0" err="1" smtClean="0">
                <a:solidFill>
                  <a:srgbClr val="000066"/>
                </a:solidFill>
              </a:rPr>
              <a:t>huwa</a:t>
            </a:r>
            <a:r>
              <a:rPr lang="en-US" altLang="en-US" b="1" i="1" dirty="0" smtClean="0">
                <a:solidFill>
                  <a:srgbClr val="000066"/>
                </a:solidFill>
              </a:rPr>
              <a:t> </a:t>
            </a:r>
            <a:r>
              <a:rPr lang="en-US" altLang="en-US" b="1" i="1" dirty="0" err="1" smtClean="0">
                <a:solidFill>
                  <a:srgbClr val="000066"/>
                </a:solidFill>
              </a:rPr>
              <a:t>yunādīka</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rab</a:t>
            </a:r>
            <a:r>
              <a:rPr lang="en-US" altLang="en-US" b="1" i="1" dirty="0" smtClean="0">
                <a:solidFill>
                  <a:srgbClr val="000066"/>
                </a:solidFill>
              </a:rPr>
              <a:t>-bah</a:t>
            </a:r>
            <a:endParaRPr lang="en-US" altLang="en-US" b="1" i="1" dirty="0">
              <a:solidFill>
                <a:srgbClr val="000066"/>
              </a:solidFill>
            </a:endParaRPr>
          </a:p>
        </p:txBody>
      </p:sp>
      <p:sp>
        <p:nvSpPr>
          <p:cNvPr id="157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77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أَمْ كَيْفَ يَرْجُو فَضْلَكَ فِي عِتْقِهِ مِنْهَا فَتَتْرُكُهُ فِيهَا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87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how should he have hope of Your bounty in freeing him from it, while You abandonest him within it?</a:t>
            </a:r>
            <a:endParaRPr lang="en-US" altLang="en-US" sz="2800" b="1" smtClean="0"/>
          </a:p>
        </p:txBody>
      </p:sp>
      <p:sp>
        <p:nvSpPr>
          <p:cNvPr id="1587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ممکن ہے کہ وہ خلاصی میں تیرے فضل کا امیدوار ہو اور تو اسے جہنم میں رہنے دے</a:t>
            </a:r>
            <a:endParaRPr lang="en-US" altLang="en-US" sz="4000" b="1">
              <a:solidFill>
                <a:srgbClr val="000066"/>
              </a:solidFill>
              <a:latin typeface="Alvi Nastaleeq" pitchFamily="2" charset="0"/>
              <a:cs typeface="Alvi Nastaleeq" pitchFamily="2" charset="0"/>
            </a:endParaRPr>
          </a:p>
        </p:txBody>
      </p:sp>
      <p:sp>
        <p:nvSpPr>
          <p:cNvPr id="1587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ऐसे क्योंकर मुमकिन है के तू वो तो जहन्नुम के निजात के लिए तेरे फज्लो करम की आस लगाये हुए हो और तू उसे जहन्नुम ही में पड़ा रहने दे!</a:t>
            </a:r>
            <a:endParaRPr lang="en-US" altLang="en-US" sz="2000" b="1">
              <a:solidFill>
                <a:srgbClr val="000066"/>
              </a:solidFill>
              <a:cs typeface="Mangal" panose="02040503050203030202" pitchFamily="18" charset="0"/>
            </a:endParaRPr>
          </a:p>
        </p:txBody>
      </p:sp>
      <p:sp>
        <p:nvSpPr>
          <p:cNvPr id="1587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am </a:t>
            </a:r>
            <a:r>
              <a:rPr lang="en-US" altLang="en-US" b="1" i="1" dirty="0" err="1" smtClean="0">
                <a:solidFill>
                  <a:srgbClr val="000066"/>
                </a:solidFill>
              </a:rPr>
              <a:t>kayfa</a:t>
            </a:r>
            <a:r>
              <a:rPr lang="en-US" altLang="en-US" b="1" i="1" dirty="0" smtClean="0">
                <a:solidFill>
                  <a:srgbClr val="000066"/>
                </a:solidFill>
              </a:rPr>
              <a:t> </a:t>
            </a:r>
            <a:r>
              <a:rPr lang="en-US" altLang="en-US" b="1" i="1" dirty="0" err="1" smtClean="0">
                <a:solidFill>
                  <a:srgbClr val="000066"/>
                </a:solidFill>
              </a:rPr>
              <a:t>yar-jū</a:t>
            </a:r>
            <a:r>
              <a:rPr lang="en-US" altLang="en-US" b="1" i="1" dirty="0" smtClean="0">
                <a:solidFill>
                  <a:srgbClr val="000066"/>
                </a:solidFill>
              </a:rPr>
              <a:t> </a:t>
            </a:r>
            <a:r>
              <a:rPr lang="en-US" altLang="en-US" b="1" i="1" dirty="0" err="1" smtClean="0">
                <a:solidFill>
                  <a:srgbClr val="000066"/>
                </a:solidFill>
              </a:rPr>
              <a:t>faḍlaka</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i't-qihi</a:t>
            </a:r>
            <a:r>
              <a:rPr lang="en-US" altLang="en-US" b="1" i="1" dirty="0" smtClean="0">
                <a:solidFill>
                  <a:srgbClr val="000066"/>
                </a:solidFill>
              </a:rPr>
              <a:t> </a:t>
            </a:r>
            <a:r>
              <a:rPr lang="en-US" altLang="en-US" b="1" i="1" dirty="0" err="1" smtClean="0">
                <a:solidFill>
                  <a:srgbClr val="000066"/>
                </a:solidFill>
              </a:rPr>
              <a:t>minhā</a:t>
            </a:r>
            <a:r>
              <a:rPr lang="en-US" altLang="en-US" b="1" i="1" dirty="0" smtClean="0">
                <a:solidFill>
                  <a:srgbClr val="000066"/>
                </a:solidFill>
              </a:rPr>
              <a:t> </a:t>
            </a:r>
            <a:r>
              <a:rPr lang="en-US" altLang="en-US" b="1" i="1" dirty="0" err="1" smtClean="0">
                <a:solidFill>
                  <a:srgbClr val="000066"/>
                </a:solidFill>
              </a:rPr>
              <a:t>fatat-rukuhu</a:t>
            </a:r>
            <a:r>
              <a:rPr lang="en-US" altLang="en-US" b="1" i="1" dirty="0" smtClean="0">
                <a:solidFill>
                  <a:srgbClr val="000066"/>
                </a:solidFill>
              </a:rPr>
              <a:t> </a:t>
            </a:r>
            <a:r>
              <a:rPr lang="en-US" altLang="en-US" b="1" i="1" dirty="0" err="1" smtClean="0">
                <a:solidFill>
                  <a:srgbClr val="000066"/>
                </a:solidFill>
              </a:rPr>
              <a:t>fīhā</a:t>
            </a:r>
            <a:endParaRPr lang="en-US" altLang="en-US" b="1" i="1" dirty="0">
              <a:solidFill>
                <a:srgbClr val="000066"/>
              </a:solidFill>
            </a:endParaRPr>
          </a:p>
        </p:txBody>
      </p:sp>
      <p:sp>
        <p:nvSpPr>
          <p:cNvPr id="158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87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هَيهَاتَ مَا ذَلِكَ الظَّنُّ بِكَ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597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Far be it from You! That is not what is expected of You,</a:t>
            </a:r>
            <a:endParaRPr lang="en-US" altLang="en-US" sz="2800" b="1" smtClean="0"/>
          </a:p>
        </p:txBody>
      </p:sp>
      <p:sp>
        <p:nvSpPr>
          <p:cNvPr id="1597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ہرگز نہیں! تیرے بارے میں یہ گمان نہیں ہو سکتا</a:t>
            </a:r>
            <a:endParaRPr lang="en-US" altLang="en-US" sz="4000" b="1">
              <a:solidFill>
                <a:srgbClr val="000066"/>
              </a:solidFill>
              <a:latin typeface="Alvi Nastaleeq" pitchFamily="2" charset="0"/>
              <a:cs typeface="Alvi Nastaleeq" pitchFamily="2" charset="0"/>
            </a:endParaRPr>
          </a:p>
        </p:txBody>
      </p:sp>
      <p:sp>
        <p:nvSpPr>
          <p:cNvPr id="1597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नहीं, तेरी निस्बत ऐसा गुमान नहीं किया जा सकता, </a:t>
            </a:r>
            <a:endParaRPr lang="en-US" altLang="en-US" sz="2000" b="1">
              <a:solidFill>
                <a:srgbClr val="000066"/>
              </a:solidFill>
              <a:cs typeface="Mangal" panose="02040503050203030202" pitchFamily="18" charset="0"/>
            </a:endParaRPr>
          </a:p>
        </p:txBody>
      </p:sp>
      <p:sp>
        <p:nvSpPr>
          <p:cNvPr id="1597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hayhāt</a:t>
            </a:r>
            <a:r>
              <a:rPr lang="en-US" altLang="en-US" b="1" i="1" dirty="0" smtClean="0">
                <a:solidFill>
                  <a:srgbClr val="000066"/>
                </a:solidFill>
              </a:rPr>
              <a:t>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dhālikaẓ</a:t>
            </a:r>
            <a:r>
              <a:rPr lang="en-US" altLang="en-US" b="1" i="1" dirty="0" smtClean="0">
                <a:solidFill>
                  <a:srgbClr val="000066"/>
                </a:solidFill>
              </a:rPr>
              <a:t>-</a:t>
            </a:r>
            <a:r>
              <a:rPr lang="en-US" altLang="en-US" b="1" i="1" dirty="0" err="1" smtClean="0">
                <a:solidFill>
                  <a:srgbClr val="000066"/>
                </a:solidFill>
              </a:rPr>
              <a:t>ẓan</a:t>
            </a:r>
            <a:r>
              <a:rPr lang="en-US" altLang="en-US" b="1" i="1" dirty="0" smtClean="0">
                <a:solidFill>
                  <a:srgbClr val="000066"/>
                </a:solidFill>
              </a:rPr>
              <a:t>-nu </a:t>
            </a:r>
            <a:r>
              <a:rPr lang="en-US" altLang="en-US" b="1" i="1" dirty="0" err="1" smtClean="0">
                <a:solidFill>
                  <a:srgbClr val="000066"/>
                </a:solidFill>
              </a:rPr>
              <a:t>bik</a:t>
            </a:r>
            <a:endParaRPr lang="en-US" altLang="en-US" b="1" i="1" dirty="0">
              <a:solidFill>
                <a:srgbClr val="000066"/>
              </a:solidFill>
            </a:endParaRPr>
          </a:p>
        </p:txBody>
      </p:sp>
      <p:sp>
        <p:nvSpPr>
          <p:cNvPr id="159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97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الْمَعْرُوفُ مِن فَضْلِكَ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07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what is well-known of Your bounty,</a:t>
            </a:r>
            <a:endParaRPr lang="en-US" altLang="en-US" sz="2800" b="1" smtClean="0"/>
          </a:p>
        </p:txBody>
      </p:sp>
      <p:sp>
        <p:nvSpPr>
          <p:cNvPr id="1607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نہ تیرے فضل کا ایسا تعارف ہے</a:t>
            </a:r>
            <a:endParaRPr lang="en-US" altLang="en-US" sz="4000" b="1">
              <a:solidFill>
                <a:srgbClr val="000066"/>
              </a:solidFill>
              <a:latin typeface="Alvi Nastaleeq" pitchFamily="2" charset="0"/>
              <a:cs typeface="Alvi Nastaleeq" pitchFamily="2" charset="0"/>
            </a:endParaRPr>
          </a:p>
        </p:txBody>
      </p:sp>
      <p:sp>
        <p:nvSpPr>
          <p:cNvPr id="1607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 तेरे फज़ल से पहले कभी ऐसी सूरत पेश आयी </a:t>
            </a:r>
            <a:endParaRPr lang="en-US" altLang="en-US" sz="2000" b="1">
              <a:solidFill>
                <a:srgbClr val="000066"/>
              </a:solidFill>
              <a:cs typeface="Mangal" panose="02040503050203030202" pitchFamily="18" charset="0"/>
            </a:endParaRPr>
          </a:p>
        </p:txBody>
      </p:sp>
      <p:sp>
        <p:nvSpPr>
          <p:cNvPr id="1607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lal</a:t>
            </a:r>
            <a:r>
              <a:rPr lang="en-US" altLang="en-US" b="1" i="1" dirty="0" smtClean="0">
                <a:solidFill>
                  <a:srgbClr val="000066"/>
                </a:solidFill>
              </a:rPr>
              <a:t>-</a:t>
            </a:r>
            <a:r>
              <a:rPr lang="en-US" altLang="en-US" b="1" i="1" dirty="0" err="1" smtClean="0">
                <a:solidFill>
                  <a:srgbClr val="000066"/>
                </a:solidFill>
              </a:rPr>
              <a:t>ma`rūfu</a:t>
            </a:r>
            <a:r>
              <a:rPr lang="en-US" altLang="en-US" b="1" i="1" dirty="0" smtClean="0">
                <a:solidFill>
                  <a:srgbClr val="000066"/>
                </a:solidFill>
              </a:rPr>
              <a:t> min </a:t>
            </a:r>
            <a:r>
              <a:rPr lang="en-US" altLang="en-US" b="1" i="1" dirty="0" err="1" smtClean="0">
                <a:solidFill>
                  <a:srgbClr val="000066"/>
                </a:solidFill>
              </a:rPr>
              <a:t>faḍlik</a:t>
            </a:r>
            <a:endParaRPr lang="en-US" altLang="en-US" b="1" i="1" dirty="0">
              <a:solidFill>
                <a:srgbClr val="000066"/>
              </a:solidFill>
            </a:endParaRPr>
          </a:p>
        </p:txBody>
      </p:sp>
      <p:sp>
        <p:nvSpPr>
          <p:cNvPr id="160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07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مُشْبِهٌ لِمَا عَامَلْتَ بِهِ الْمُوَحِّدِينَ مِنْ بِرِّكَ وَإِحْسَانِكَ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17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it is similar to the goodness and kindness You hast shown to those who profess Your Unity.</a:t>
            </a:r>
            <a:endParaRPr lang="en-US" altLang="en-US" sz="2800" b="1" smtClean="0"/>
          </a:p>
        </p:txBody>
      </p:sp>
      <p:sp>
        <p:nvSpPr>
          <p:cNvPr id="1617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نہ یہ توحید پرستوں پر تیرے احسان و کرم سے مشابہ ہے </a:t>
            </a:r>
            <a:endParaRPr lang="en-US" altLang="en-US" sz="4000" b="1">
              <a:solidFill>
                <a:srgbClr val="000066"/>
              </a:solidFill>
              <a:latin typeface="Alvi Nastaleeq" pitchFamily="2" charset="0"/>
              <a:cs typeface="Alvi Nastaleeq" pitchFamily="2" charset="0"/>
            </a:endParaRPr>
          </a:p>
        </p:txBody>
      </p:sp>
      <p:sp>
        <p:nvSpPr>
          <p:cNvPr id="1617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 ही यह बात इस लुत्फो करम के साथ मेल खाती है जो तू तौहीद परस्तों के साथ रवा रखता रहा है,</a:t>
            </a:r>
            <a:endParaRPr lang="en-US" altLang="en-US" sz="2000" b="1">
              <a:solidFill>
                <a:srgbClr val="000066"/>
              </a:solidFill>
              <a:cs typeface="Mangal" panose="02040503050203030202" pitchFamily="18" charset="0"/>
            </a:endParaRPr>
          </a:p>
        </p:txBody>
      </p:sp>
      <p:sp>
        <p:nvSpPr>
          <p:cNvPr id="1617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mush-</a:t>
            </a:r>
            <a:r>
              <a:rPr lang="en-US" altLang="en-US" b="1" i="1" dirty="0" err="1" smtClean="0">
                <a:solidFill>
                  <a:srgbClr val="000066"/>
                </a:solidFill>
              </a:rPr>
              <a:t>biha</a:t>
            </a:r>
            <a:r>
              <a:rPr lang="en-US" altLang="en-US" b="1" i="1" dirty="0" smtClean="0">
                <a:solidFill>
                  <a:srgbClr val="000066"/>
                </a:solidFill>
              </a:rPr>
              <a:t> </a:t>
            </a:r>
            <a:r>
              <a:rPr lang="en-US" altLang="en-US" b="1" i="1" dirty="0" err="1" smtClean="0">
                <a:solidFill>
                  <a:srgbClr val="000066"/>
                </a:solidFill>
              </a:rPr>
              <a:t>limā</a:t>
            </a:r>
            <a:r>
              <a:rPr lang="en-US" altLang="en-US" b="1" i="1" dirty="0" smtClean="0">
                <a:solidFill>
                  <a:srgbClr val="000066"/>
                </a:solidFill>
              </a:rPr>
              <a:t> `</a:t>
            </a:r>
            <a:r>
              <a:rPr lang="en-US" altLang="en-US" b="1" i="1" dirty="0" err="1" smtClean="0">
                <a:solidFill>
                  <a:srgbClr val="000066"/>
                </a:solidFill>
              </a:rPr>
              <a:t>āmal</a:t>
            </a:r>
            <a:r>
              <a:rPr lang="en-US" altLang="en-US" b="1" i="1" dirty="0" smtClean="0">
                <a:solidFill>
                  <a:srgbClr val="000066"/>
                </a:solidFill>
              </a:rPr>
              <a:t>-ta </a:t>
            </a:r>
            <a:r>
              <a:rPr lang="en-US" altLang="en-US" b="1" i="1" dirty="0" err="1" smtClean="0">
                <a:solidFill>
                  <a:srgbClr val="000066"/>
                </a:solidFill>
              </a:rPr>
              <a:t>bihil-mūaḥ-ḥidīna</a:t>
            </a:r>
            <a:r>
              <a:rPr lang="en-US" altLang="en-US" b="1" i="1" dirty="0" smtClean="0">
                <a:solidFill>
                  <a:srgbClr val="000066"/>
                </a:solidFill>
              </a:rPr>
              <a:t> </a:t>
            </a:r>
            <a:r>
              <a:rPr lang="en-US" altLang="en-US" b="1" i="1" dirty="0" err="1" smtClean="0">
                <a:solidFill>
                  <a:srgbClr val="000066"/>
                </a:solidFill>
              </a:rPr>
              <a:t>mim</a:t>
            </a:r>
            <a:r>
              <a:rPr lang="en-US" altLang="en-US" b="1" i="1" dirty="0" smtClean="0">
                <a:solidFill>
                  <a:srgbClr val="000066"/>
                </a:solidFill>
              </a:rPr>
              <a:t> </a:t>
            </a:r>
            <a:r>
              <a:rPr lang="en-US" altLang="en-US" b="1" i="1" dirty="0" err="1" smtClean="0">
                <a:solidFill>
                  <a:srgbClr val="000066"/>
                </a:solidFill>
              </a:rPr>
              <a:t>bir-rika</a:t>
            </a:r>
            <a:r>
              <a:rPr lang="en-US" altLang="en-US" b="1" i="1" dirty="0" smtClean="0">
                <a:solidFill>
                  <a:srgbClr val="000066"/>
                </a:solidFill>
              </a:rPr>
              <a:t> wa </a:t>
            </a:r>
            <a:r>
              <a:rPr lang="en-US" altLang="en-US" b="1" i="1" dirty="0" err="1" smtClean="0">
                <a:solidFill>
                  <a:srgbClr val="000066"/>
                </a:solidFill>
              </a:rPr>
              <a:t>iḥ-sānik</a:t>
            </a:r>
            <a:endParaRPr lang="en-US" altLang="en-US" b="1" i="1" dirty="0">
              <a:solidFill>
                <a:srgbClr val="000066"/>
              </a:solidFill>
            </a:endParaRPr>
          </a:p>
        </p:txBody>
      </p:sp>
      <p:sp>
        <p:nvSpPr>
          <p:cNvPr id="161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18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فَبِالْيَقِينِ أَقْطَعُ لَوْلا مَا حَكَمْتَ بِهِ مِن تَعْذِيبِ جَاحِدِيكَ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28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I declare with certainty that were it not for what You hast decreed concerning the chastisement of Your deniers</a:t>
            </a:r>
            <a:endParaRPr lang="en-US" altLang="en-US" sz="2800" b="1" smtClean="0"/>
          </a:p>
        </p:txBody>
      </p:sp>
      <p:sp>
        <p:nvSpPr>
          <p:cNvPr id="1628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پس میں یقین رکھتا ہوں کہ اگر تو نے اپنے دشمنوں کو آگ کا عذاب دینے کا حکم نہ دیا ہوتا </a:t>
            </a:r>
            <a:endParaRPr lang="en-US" altLang="en-US" sz="4000" b="1">
              <a:solidFill>
                <a:srgbClr val="000066"/>
              </a:solidFill>
              <a:latin typeface="Alvi Nastaleeq" pitchFamily="2" charset="0"/>
              <a:cs typeface="Alvi Nastaleeq" pitchFamily="2" charset="0"/>
            </a:endParaRPr>
          </a:p>
        </p:txBody>
      </p:sp>
      <p:sp>
        <p:nvSpPr>
          <p:cNvPr id="1628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लिए मै पुरे यकीन के साथ कहता हूँ के अगर तुने अपने मुन्कीरों  को अज़ाब देने का हुक्म ना दे दिया होता </a:t>
            </a:r>
            <a:endParaRPr lang="en-US" altLang="en-US" sz="2000" b="1">
              <a:solidFill>
                <a:srgbClr val="000066"/>
              </a:solidFill>
              <a:cs typeface="Mangal" panose="02040503050203030202" pitchFamily="18" charset="0"/>
            </a:endParaRPr>
          </a:p>
        </p:txBody>
      </p:sp>
      <p:sp>
        <p:nvSpPr>
          <p:cNvPr id="1628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bial</a:t>
            </a:r>
            <a:r>
              <a:rPr lang="en-US" altLang="en-US" b="1" i="1" dirty="0" smtClean="0">
                <a:solidFill>
                  <a:srgbClr val="000066"/>
                </a:solidFill>
              </a:rPr>
              <a:t>-</a:t>
            </a:r>
            <a:r>
              <a:rPr lang="en-US" altLang="en-US" b="1" i="1" dirty="0" err="1" smtClean="0">
                <a:solidFill>
                  <a:srgbClr val="000066"/>
                </a:solidFill>
              </a:rPr>
              <a:t>yaqīni</a:t>
            </a:r>
            <a:r>
              <a:rPr lang="en-US" altLang="en-US" b="1" i="1" dirty="0" smtClean="0">
                <a:solidFill>
                  <a:srgbClr val="000066"/>
                </a:solidFill>
              </a:rPr>
              <a:t> </a:t>
            </a:r>
            <a:r>
              <a:rPr lang="en-US" altLang="en-US" b="1" i="1" dirty="0" err="1" smtClean="0">
                <a:solidFill>
                  <a:srgbClr val="000066"/>
                </a:solidFill>
              </a:rPr>
              <a:t>aq-ṭau</a:t>
            </a:r>
            <a:r>
              <a:rPr lang="en-US" altLang="en-US" b="1" i="1" dirty="0" smtClean="0">
                <a:solidFill>
                  <a:srgbClr val="000066"/>
                </a:solidFill>
              </a:rPr>
              <a:t>' law-</a:t>
            </a:r>
            <a:r>
              <a:rPr lang="en-US" altLang="en-US" b="1" i="1" dirty="0" err="1" smtClean="0">
                <a:solidFill>
                  <a:srgbClr val="000066"/>
                </a:solidFill>
              </a:rPr>
              <a:t>lā</a:t>
            </a:r>
            <a:r>
              <a:rPr lang="en-US" altLang="en-US" b="1" i="1" dirty="0" smtClean="0">
                <a:solidFill>
                  <a:srgbClr val="000066"/>
                </a:solidFill>
              </a:rPr>
              <a:t> ma </a:t>
            </a:r>
            <a:r>
              <a:rPr lang="en-US" altLang="en-US" b="1" i="1" dirty="0" err="1" smtClean="0">
                <a:solidFill>
                  <a:srgbClr val="000066"/>
                </a:solidFill>
              </a:rPr>
              <a:t>ḥakam</a:t>
            </a:r>
            <a:r>
              <a:rPr lang="en-US" altLang="en-US" b="1" i="1" dirty="0" smtClean="0">
                <a:solidFill>
                  <a:srgbClr val="000066"/>
                </a:solidFill>
              </a:rPr>
              <a:t>-ta </a:t>
            </a:r>
            <a:r>
              <a:rPr lang="en-US" altLang="en-US" b="1" i="1" dirty="0" err="1" smtClean="0">
                <a:solidFill>
                  <a:srgbClr val="000066"/>
                </a:solidFill>
              </a:rPr>
              <a:t>bihi</a:t>
            </a:r>
            <a:r>
              <a:rPr lang="en-US" altLang="en-US" b="1" i="1" dirty="0" smtClean="0">
                <a:solidFill>
                  <a:srgbClr val="000066"/>
                </a:solidFill>
              </a:rPr>
              <a:t> min </a:t>
            </a:r>
            <a:r>
              <a:rPr lang="en-US" altLang="en-US" b="1" i="1" dirty="0" err="1" smtClean="0">
                <a:solidFill>
                  <a:srgbClr val="000066"/>
                </a:solidFill>
              </a:rPr>
              <a:t>ta`dhībi</a:t>
            </a:r>
            <a:r>
              <a:rPr lang="en-US" altLang="en-US" b="1" i="1" dirty="0" smtClean="0">
                <a:solidFill>
                  <a:srgbClr val="000066"/>
                </a:solidFill>
              </a:rPr>
              <a:t> </a:t>
            </a:r>
            <a:r>
              <a:rPr lang="en-US" altLang="en-US" b="1" i="1" dirty="0" err="1" smtClean="0">
                <a:solidFill>
                  <a:srgbClr val="000066"/>
                </a:solidFill>
              </a:rPr>
              <a:t>jāḥidīk</a:t>
            </a:r>
            <a:endParaRPr lang="en-US" altLang="en-US" b="1" i="1" dirty="0">
              <a:solidFill>
                <a:srgbClr val="000066"/>
              </a:solidFill>
            </a:endParaRPr>
          </a:p>
        </p:txBody>
      </p:sp>
      <p:sp>
        <p:nvSpPr>
          <p:cNvPr id="162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28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وَقَضَيْتَ بِهِ مِنْ إِخْلاَدِ مُعَانِدِيكَ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38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what You hast foreordained concerning the everlasting home of those who stubbornly resist,</a:t>
            </a:r>
            <a:endParaRPr lang="en-US" altLang="en-US" sz="2800" b="1" smtClean="0"/>
          </a:p>
        </p:txBody>
      </p:sp>
      <p:sp>
        <p:nvSpPr>
          <p:cNvPr id="1638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اپنے مخالفوں کوہمیشہ اس میں رکھنے کا فیصلہ نہ کیا ہوتا </a:t>
            </a:r>
            <a:endParaRPr lang="en-US" altLang="en-US" sz="4000" b="1">
              <a:solidFill>
                <a:srgbClr val="000066"/>
              </a:solidFill>
              <a:latin typeface="Alvi Nastaleeq" pitchFamily="2" charset="0"/>
              <a:cs typeface="Alvi Nastaleeq" pitchFamily="2" charset="0"/>
            </a:endParaRPr>
          </a:p>
        </p:txBody>
      </p:sp>
      <p:sp>
        <p:nvSpPr>
          <p:cNvPr id="1638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इनको हमेशा जहन्नुम में रखने का फैसला ना कर लिया होता </a:t>
            </a:r>
            <a:endParaRPr lang="en-US" altLang="en-US" sz="2000" b="1">
              <a:solidFill>
                <a:srgbClr val="000066"/>
              </a:solidFill>
              <a:cs typeface="Mangal" panose="02040503050203030202" pitchFamily="18" charset="0"/>
            </a:endParaRPr>
          </a:p>
        </p:txBody>
      </p:sp>
      <p:sp>
        <p:nvSpPr>
          <p:cNvPr id="1638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qaḍayta</a:t>
            </a:r>
            <a:r>
              <a:rPr lang="en-US" altLang="en-US" b="1" i="1" dirty="0" smtClean="0">
                <a:solidFill>
                  <a:srgbClr val="000066"/>
                </a:solidFill>
              </a:rPr>
              <a:t> </a:t>
            </a:r>
            <a:r>
              <a:rPr lang="en-US" altLang="en-US" b="1" i="1" dirty="0" err="1" smtClean="0">
                <a:solidFill>
                  <a:srgbClr val="000066"/>
                </a:solidFill>
              </a:rPr>
              <a:t>bihi</a:t>
            </a:r>
            <a:r>
              <a:rPr lang="en-US" altLang="en-US" b="1" i="1" dirty="0" smtClean="0">
                <a:solidFill>
                  <a:srgbClr val="000066"/>
                </a:solidFill>
              </a:rPr>
              <a:t> min </a:t>
            </a:r>
            <a:r>
              <a:rPr lang="en-US" altLang="en-US" b="1" i="1" dirty="0" err="1" smtClean="0">
                <a:solidFill>
                  <a:srgbClr val="000066"/>
                </a:solidFill>
              </a:rPr>
              <a:t>ikh-lāydi</a:t>
            </a:r>
            <a:r>
              <a:rPr lang="en-US" altLang="en-US" b="1" i="1" dirty="0" smtClean="0">
                <a:solidFill>
                  <a:srgbClr val="000066"/>
                </a:solidFill>
              </a:rPr>
              <a:t> </a:t>
            </a:r>
            <a:r>
              <a:rPr lang="en-US" altLang="en-US" b="1" i="1" dirty="0" err="1" smtClean="0">
                <a:solidFill>
                  <a:srgbClr val="000066"/>
                </a:solidFill>
              </a:rPr>
              <a:t>mu`ānidīk</a:t>
            </a:r>
            <a:endParaRPr lang="en-US" altLang="en-US" b="1" i="1" dirty="0">
              <a:solidFill>
                <a:srgbClr val="000066"/>
              </a:solidFill>
            </a:endParaRPr>
          </a:p>
        </p:txBody>
      </p:sp>
      <p:sp>
        <p:nvSpPr>
          <p:cNvPr id="163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38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وَبِنُورِ وَجْهِكَ الَّذِي أَضَاءَ لَهُ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4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the light of Your face, through which all things are illumined!</a:t>
            </a:r>
            <a:endParaRPr lang="en-US" altLang="en-US" sz="2800" b="1" smtClean="0"/>
          </a:p>
        </p:txBody>
      </p:sp>
      <p:sp>
        <p:nvSpPr>
          <p:cNvPr id="174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تیری ذات کے نور کے ذریعے جس سے ہر چیز روشن ہوئی ہے </a:t>
            </a:r>
            <a:endParaRPr lang="en-US" altLang="en-US" sz="4000" b="1">
              <a:solidFill>
                <a:srgbClr val="000066"/>
              </a:solidFill>
              <a:latin typeface="Alvi Nastaleeq" pitchFamily="2" charset="0"/>
              <a:cs typeface="Alvi Nastaleeq" pitchFamily="2" charset="0"/>
            </a:endParaRPr>
          </a:p>
        </p:txBody>
      </p:sp>
      <p:sp>
        <p:nvSpPr>
          <p:cNvPr id="174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ज़ात के उस नूर का  वास्ता जिस से हर चीज़ रोशन है!</a:t>
            </a:r>
            <a:endParaRPr lang="en-US" altLang="en-US" sz="2000" b="1">
              <a:solidFill>
                <a:srgbClr val="000066"/>
              </a:solidFill>
              <a:cs typeface="Mangal" panose="02040503050203030202" pitchFamily="18" charset="0"/>
            </a:endParaRPr>
          </a:p>
        </p:txBody>
      </p:sp>
      <p:sp>
        <p:nvSpPr>
          <p:cNvPr id="174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bi-</a:t>
            </a:r>
            <a:r>
              <a:rPr lang="en-US" altLang="en-US" b="1" i="1" dirty="0" err="1" smtClean="0">
                <a:solidFill>
                  <a:srgbClr val="000066"/>
                </a:solidFill>
              </a:rPr>
              <a:t>nūri</a:t>
            </a:r>
            <a:r>
              <a:rPr lang="en-US" altLang="en-US" b="1" i="1" dirty="0" smtClean="0">
                <a:solidFill>
                  <a:srgbClr val="000066"/>
                </a:solidFill>
              </a:rPr>
              <a:t> </a:t>
            </a:r>
            <a:r>
              <a:rPr lang="en-US" altLang="en-US" b="1" i="1" dirty="0" err="1" smtClean="0">
                <a:solidFill>
                  <a:srgbClr val="000066"/>
                </a:solidFill>
              </a:rPr>
              <a:t>waj-hikal-ladhī</a:t>
            </a:r>
            <a:r>
              <a:rPr lang="en-US" altLang="en-US" b="1" i="1" dirty="0" smtClean="0">
                <a:solidFill>
                  <a:srgbClr val="000066"/>
                </a:solidFill>
              </a:rPr>
              <a:t> </a:t>
            </a:r>
            <a:r>
              <a:rPr lang="en-US" altLang="en-US" b="1" i="1" dirty="0" err="1" smtClean="0">
                <a:solidFill>
                  <a:srgbClr val="000066"/>
                </a:solidFill>
              </a:rPr>
              <a:t>aḍā</a:t>
            </a:r>
            <a:r>
              <a:rPr lang="en-US" altLang="en-US" b="1" i="1" dirty="0" smtClean="0">
                <a:solidFill>
                  <a:srgbClr val="000066"/>
                </a:solidFill>
              </a:rPr>
              <a:t>-a </a:t>
            </a:r>
            <a:r>
              <a:rPr lang="en-US" altLang="en-US" b="1" i="1" dirty="0" err="1" smtClean="0">
                <a:solidFill>
                  <a:srgbClr val="000066"/>
                </a:solidFill>
              </a:rPr>
              <a:t>lahu</a:t>
            </a:r>
            <a:r>
              <a:rPr lang="en-US" altLang="en-US" b="1" i="1" dirty="0" smtClean="0">
                <a:solidFill>
                  <a:srgbClr val="000066"/>
                </a:solidFill>
              </a:rPr>
              <a:t> </a:t>
            </a:r>
            <a:r>
              <a:rPr lang="en-US" altLang="en-US" b="1" i="1" dirty="0" err="1" smtClean="0">
                <a:solidFill>
                  <a:srgbClr val="000066"/>
                </a:solidFill>
              </a:rPr>
              <a:t>kul-lu</a:t>
            </a:r>
            <a:r>
              <a:rPr lang="en-US" altLang="en-US" b="1" i="1" dirty="0" smtClean="0">
                <a:solidFill>
                  <a:srgbClr val="000066"/>
                </a:solidFill>
              </a:rPr>
              <a:t> shay</a:t>
            </a:r>
            <a:endParaRPr lang="en-US" altLang="en-US" b="1" i="1" dirty="0">
              <a:solidFill>
                <a:srgbClr val="000066"/>
              </a:solidFill>
            </a:endParaRP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4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لَجَعَلْتَ النَّارَ كُلَّهَا بَرْداً </a:t>
            </a:r>
            <a:r>
              <a:rPr lang="ar-SA" altLang="en-US" sz="6600" kern="1200" dirty="0" smtClean="0">
                <a:latin typeface="Arabic Typesetting" panose="03020402040406030203" pitchFamily="66" charset="-78"/>
                <a:ea typeface="+mn-ea"/>
                <a:cs typeface="Arabic Typesetting" panose="03020402040406030203" pitchFamily="66" charset="-78"/>
              </a:rPr>
              <a:t>وَّسَلاَماً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648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You wouldst make the Fire, all of it, coolness and safety,</a:t>
            </a:r>
            <a:endParaRPr lang="en-US" altLang="en-US" sz="2800" b="1" smtClean="0"/>
          </a:p>
        </p:txBody>
      </p:sp>
      <p:sp>
        <p:nvSpPr>
          <p:cNvPr id="1648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تو ضرور تو آگ کو ٹھنڈی اور آرام بخش بنا دیتا </a:t>
            </a:r>
            <a:endParaRPr lang="en-US" altLang="en-US" sz="4000" b="1">
              <a:solidFill>
                <a:srgbClr val="000066"/>
              </a:solidFill>
              <a:latin typeface="Alvi Nastaleeq" pitchFamily="2" charset="0"/>
              <a:cs typeface="Alvi Nastaleeq" pitchFamily="2" charset="0"/>
            </a:endParaRPr>
          </a:p>
        </p:txBody>
      </p:sp>
      <p:sp>
        <p:nvSpPr>
          <p:cNvPr id="1648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 ज़रूर आतिशे जहन्नुम को ऐसा सर्द कर देता के वो आरामदेह बन जाती </a:t>
            </a:r>
            <a:endParaRPr lang="en-US" altLang="en-US" sz="2000" b="1">
              <a:solidFill>
                <a:srgbClr val="000066"/>
              </a:solidFill>
              <a:cs typeface="Mangal" panose="02040503050203030202" pitchFamily="18" charset="0"/>
            </a:endParaRPr>
          </a:p>
        </p:txBody>
      </p:sp>
      <p:sp>
        <p:nvSpPr>
          <p:cNvPr id="1648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lajā'l</a:t>
            </a:r>
            <a:r>
              <a:rPr lang="en-US" altLang="en-US" b="1" i="1" dirty="0" smtClean="0">
                <a:solidFill>
                  <a:srgbClr val="000066"/>
                </a:solidFill>
              </a:rPr>
              <a:t>-tan-</a:t>
            </a:r>
            <a:r>
              <a:rPr lang="en-US" altLang="en-US" b="1" i="1" dirty="0" err="1" smtClean="0">
                <a:solidFill>
                  <a:srgbClr val="000066"/>
                </a:solidFill>
              </a:rPr>
              <a:t>nāra</a:t>
            </a:r>
            <a:r>
              <a:rPr lang="en-US" altLang="en-US" b="1" i="1" dirty="0" smtClean="0">
                <a:solidFill>
                  <a:srgbClr val="000066"/>
                </a:solidFill>
              </a:rPr>
              <a:t> </a:t>
            </a:r>
            <a:r>
              <a:rPr lang="en-US" altLang="en-US" b="1" i="1" dirty="0" err="1" smtClean="0">
                <a:solidFill>
                  <a:srgbClr val="000066"/>
                </a:solidFill>
              </a:rPr>
              <a:t>kul-lāhā</a:t>
            </a:r>
            <a:r>
              <a:rPr lang="en-US" altLang="en-US" b="1" i="1" dirty="0" smtClean="0">
                <a:solidFill>
                  <a:srgbClr val="000066"/>
                </a:solidFill>
              </a:rPr>
              <a:t> bar-</a:t>
            </a:r>
            <a:r>
              <a:rPr lang="en-US" altLang="en-US" b="1" i="1" dirty="0" err="1" smtClean="0">
                <a:solidFill>
                  <a:srgbClr val="000066"/>
                </a:solidFill>
              </a:rPr>
              <a:t>dāw</a:t>
            </a:r>
            <a:r>
              <a:rPr lang="en-US" altLang="en-US" b="1" i="1" dirty="0" smtClean="0">
                <a:solidFill>
                  <a:srgbClr val="000066"/>
                </a:solidFill>
              </a:rPr>
              <a:t>-wa </a:t>
            </a:r>
            <a:r>
              <a:rPr lang="en-US" altLang="en-US" b="1" i="1" dirty="0" err="1" smtClean="0">
                <a:solidFill>
                  <a:srgbClr val="000066"/>
                </a:solidFill>
              </a:rPr>
              <a:t>salāmā</a:t>
            </a:r>
            <a:endParaRPr lang="en-US" altLang="en-US" b="1" i="1" dirty="0">
              <a:solidFill>
                <a:srgbClr val="000066"/>
              </a:solidFill>
            </a:endParaRPr>
          </a:p>
        </p:txBody>
      </p:sp>
      <p:sp>
        <p:nvSpPr>
          <p:cNvPr id="164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48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وَمَا كَانَ لأَحَد فِيهَا مَقَرّاً وَّلا مُقَاماً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58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no one would have a place of rest or abode within it.</a:t>
            </a:r>
            <a:endParaRPr lang="en-US" altLang="en-US" sz="2800" b="1" smtClean="0"/>
          </a:p>
        </p:txBody>
      </p:sp>
      <p:sp>
        <p:nvSpPr>
          <p:cNvPr id="1658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کسی کو بھی آگ میں جگہ اور ٹھکانہ نہ دیا جاتا </a:t>
            </a:r>
            <a:endParaRPr lang="en-US" altLang="en-US" sz="4000" b="1">
              <a:solidFill>
                <a:srgbClr val="000066"/>
              </a:solidFill>
              <a:latin typeface="Alvi Nastaleeq" pitchFamily="2" charset="0"/>
              <a:cs typeface="Alvi Nastaleeq" pitchFamily="2" charset="0"/>
            </a:endParaRPr>
          </a:p>
        </p:txBody>
      </p:sp>
      <p:sp>
        <p:nvSpPr>
          <p:cNvPr id="1658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फिर किसी भी शख्स का ठिकाना जहन्नुम ना होता </a:t>
            </a:r>
            <a:endParaRPr lang="en-US" altLang="en-US" sz="2000" b="1">
              <a:solidFill>
                <a:srgbClr val="000066"/>
              </a:solidFill>
              <a:cs typeface="Mangal" panose="02040503050203030202" pitchFamily="18" charset="0"/>
            </a:endParaRPr>
          </a:p>
        </p:txBody>
      </p:sp>
      <p:sp>
        <p:nvSpPr>
          <p:cNvPr id="1658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mā kāna li-aḥadin fīhā maqar-rāw-wa-lā muqāmā</a:t>
            </a:r>
            <a:endParaRPr lang="en-US" altLang="en-US" b="1" i="1" dirty="0">
              <a:solidFill>
                <a:srgbClr val="000066"/>
              </a:solidFill>
            </a:endParaRPr>
          </a:p>
        </p:txBody>
      </p:sp>
      <p:sp>
        <p:nvSpPr>
          <p:cNvPr id="165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58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لَّكِنَّكَ تَقَدَّسَتْ أَسْمَاؤُكَ أَقْسَمْتَ أَنْ تَمْلأَهَا مِنَ </a:t>
            </a:r>
            <a:r>
              <a:rPr lang="ar-SA" altLang="en-US" sz="6600" kern="1200" dirty="0" smtClean="0">
                <a:latin typeface="Arabic Typesetting" panose="03020402040406030203" pitchFamily="66" charset="-78"/>
                <a:ea typeface="+mn-ea"/>
                <a:cs typeface="Arabic Typesetting" panose="03020402040406030203" pitchFamily="66" charset="-78"/>
              </a:rPr>
              <a:t>الْكَافِرِينَ</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669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But You—holy are Your Names—hast sworn that You wilt fill it with the unbelievers,</a:t>
            </a:r>
            <a:endParaRPr lang="en-US" altLang="en-US" sz="2800" b="1" smtClean="0"/>
          </a:p>
        </p:txBody>
      </p:sp>
      <p:sp>
        <p:nvSpPr>
          <p:cNvPr id="1669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لیکن تو نے</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اپنے پاکیزہ ناموں کی قسم کھائی کہ جہنم کو تمام کافروں سے بھر دے گا </a:t>
            </a:r>
            <a:endParaRPr lang="en-US" altLang="en-US" sz="4000" b="1">
              <a:solidFill>
                <a:srgbClr val="000066"/>
              </a:solidFill>
              <a:latin typeface="Alvi Nastaleeq" pitchFamily="2" charset="0"/>
              <a:cs typeface="Alvi Nastaleeq" pitchFamily="2" charset="0"/>
            </a:endParaRPr>
          </a:p>
        </p:txBody>
      </p:sp>
      <p:sp>
        <p:nvSpPr>
          <p:cNvPr id="1669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लेकिन खुद तू ने अपने पाक नामो की क़सम खाई है के तू  तमाम काफिर </a:t>
            </a:r>
            <a:endParaRPr lang="en-US" altLang="en-US" sz="2000" b="1">
              <a:solidFill>
                <a:srgbClr val="000066"/>
              </a:solidFill>
              <a:cs typeface="Mangal" panose="02040503050203030202" pitchFamily="18" charset="0"/>
            </a:endParaRPr>
          </a:p>
        </p:txBody>
      </p:sp>
      <p:sp>
        <p:nvSpPr>
          <p:cNvPr id="1669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lakin-naka </a:t>
            </a:r>
            <a:r>
              <a:rPr lang="en-US" altLang="en-US" b="1" i="1" dirty="0" err="1" smtClean="0">
                <a:solidFill>
                  <a:srgbClr val="000066"/>
                </a:solidFill>
              </a:rPr>
              <a:t>taqad-dasat</a:t>
            </a:r>
            <a:r>
              <a:rPr lang="en-US" altLang="en-US" b="1" i="1" dirty="0" smtClean="0">
                <a:solidFill>
                  <a:srgbClr val="000066"/>
                </a:solidFill>
              </a:rPr>
              <a:t> as-</a:t>
            </a:r>
            <a:r>
              <a:rPr lang="en-US" altLang="en-US" b="1" i="1" dirty="0" err="1" smtClean="0">
                <a:solidFill>
                  <a:srgbClr val="000066"/>
                </a:solidFill>
              </a:rPr>
              <a:t>mā</a:t>
            </a:r>
            <a:r>
              <a:rPr lang="en-US" altLang="en-US" b="1" i="1" dirty="0" smtClean="0">
                <a:solidFill>
                  <a:srgbClr val="000066"/>
                </a:solidFill>
              </a:rPr>
              <a:t>-</a:t>
            </a:r>
            <a:r>
              <a:rPr lang="en-US" altLang="en-US" b="1" i="1" dirty="0" err="1" smtClean="0">
                <a:solidFill>
                  <a:srgbClr val="000066"/>
                </a:solidFill>
              </a:rPr>
              <a:t>uka</a:t>
            </a:r>
            <a:r>
              <a:rPr lang="en-US" altLang="en-US" b="1" i="1" dirty="0" smtClean="0">
                <a:solidFill>
                  <a:srgbClr val="000066"/>
                </a:solidFill>
              </a:rPr>
              <a:t> </a:t>
            </a:r>
            <a:r>
              <a:rPr lang="en-US" altLang="en-US" b="1" i="1" dirty="0" err="1" smtClean="0">
                <a:solidFill>
                  <a:srgbClr val="000066"/>
                </a:solidFill>
              </a:rPr>
              <a:t>aq</a:t>
            </a:r>
            <a:r>
              <a:rPr lang="en-US" altLang="en-US" b="1" i="1" dirty="0" smtClean="0">
                <a:solidFill>
                  <a:srgbClr val="000066"/>
                </a:solidFill>
              </a:rPr>
              <a:t>-</a:t>
            </a:r>
            <a:r>
              <a:rPr lang="en-US" altLang="en-US" b="1" i="1" dirty="0" err="1" smtClean="0">
                <a:solidFill>
                  <a:srgbClr val="000066"/>
                </a:solidFill>
              </a:rPr>
              <a:t>sam</a:t>
            </a:r>
            <a:r>
              <a:rPr lang="en-US" altLang="en-US" b="1" i="1" dirty="0" smtClean="0">
                <a:solidFill>
                  <a:srgbClr val="000066"/>
                </a:solidFill>
              </a:rPr>
              <a:t>-ta an tam-</a:t>
            </a:r>
            <a:r>
              <a:rPr lang="en-US" altLang="en-US" b="1" i="1" dirty="0" err="1" smtClean="0">
                <a:solidFill>
                  <a:srgbClr val="000066"/>
                </a:solidFill>
              </a:rPr>
              <a:t>lahā</a:t>
            </a:r>
            <a:r>
              <a:rPr lang="en-US" altLang="en-US" b="1" i="1" dirty="0" smtClean="0">
                <a:solidFill>
                  <a:srgbClr val="000066"/>
                </a:solidFill>
              </a:rPr>
              <a:t> </a:t>
            </a:r>
            <a:r>
              <a:rPr lang="en-US" altLang="en-US" b="1" i="1" dirty="0" err="1" smtClean="0">
                <a:solidFill>
                  <a:srgbClr val="000066"/>
                </a:solidFill>
              </a:rPr>
              <a:t>minal-kāfirīna</a:t>
            </a:r>
            <a:r>
              <a:rPr lang="en-US" altLang="en-US" b="1" i="1" dirty="0" smtClean="0">
                <a:solidFill>
                  <a:srgbClr val="000066"/>
                </a:solidFill>
              </a:rPr>
              <a:t>;</a:t>
            </a:r>
            <a:endParaRPr lang="en-US" altLang="en-US" b="1" i="1" dirty="0">
              <a:solidFill>
                <a:srgbClr val="000066"/>
              </a:solidFill>
            </a:endParaRPr>
          </a:p>
        </p:txBody>
      </p:sp>
      <p:sp>
        <p:nvSpPr>
          <p:cNvPr id="166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69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مِنَ الْجِنَّةِ وَالنَّاسِ أَجْمَعِينَ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79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Both Jinn and men together,</a:t>
            </a:r>
            <a:endParaRPr lang="en-US" altLang="en-US" sz="2800" b="1" smtClean="0"/>
          </a:p>
        </p:txBody>
      </p:sp>
      <p:sp>
        <p:nvSpPr>
          <p:cNvPr id="1679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جنّوں اور انسانوں میں سے </a:t>
            </a:r>
            <a:endParaRPr lang="en-US" altLang="en-US" sz="4000" b="1">
              <a:solidFill>
                <a:srgbClr val="000066"/>
              </a:solidFill>
              <a:latin typeface="Alvi Nastaleeq" pitchFamily="2" charset="0"/>
              <a:cs typeface="Alvi Nastaleeq" pitchFamily="2" charset="0"/>
            </a:endParaRPr>
          </a:p>
        </p:txBody>
      </p:sp>
      <p:sp>
        <p:nvSpPr>
          <p:cNvPr id="1679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जिन्नों और इंसान से जहन्नुम भर देगा </a:t>
            </a:r>
            <a:endParaRPr lang="en-US" altLang="en-US" sz="2000" b="1">
              <a:solidFill>
                <a:srgbClr val="000066"/>
              </a:solidFill>
              <a:cs typeface="Mangal" panose="02040503050203030202" pitchFamily="18" charset="0"/>
            </a:endParaRPr>
          </a:p>
        </p:txBody>
      </p:sp>
      <p:sp>
        <p:nvSpPr>
          <p:cNvPr id="1679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minal-jin-nati wan-</a:t>
            </a:r>
            <a:r>
              <a:rPr lang="en-US" altLang="en-US" b="1" i="1" dirty="0" err="1" smtClean="0">
                <a:solidFill>
                  <a:srgbClr val="000066"/>
                </a:solidFill>
              </a:rPr>
              <a:t>nāsi</a:t>
            </a:r>
            <a:r>
              <a:rPr lang="en-US" altLang="en-US" b="1" i="1" dirty="0" smtClean="0">
                <a:solidFill>
                  <a:srgbClr val="000066"/>
                </a:solidFill>
              </a:rPr>
              <a:t> </a:t>
            </a:r>
            <a:r>
              <a:rPr lang="en-US" altLang="en-US" b="1" i="1" dirty="0" err="1" smtClean="0">
                <a:solidFill>
                  <a:srgbClr val="000066"/>
                </a:solidFill>
              </a:rPr>
              <a:t>aj-m`aīn</a:t>
            </a:r>
            <a:endParaRPr lang="en-US" altLang="en-US" b="1" i="1" dirty="0">
              <a:solidFill>
                <a:srgbClr val="000066"/>
              </a:solidFill>
            </a:endParaRPr>
          </a:p>
        </p:txBody>
      </p:sp>
      <p:sp>
        <p:nvSpPr>
          <p:cNvPr id="167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79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وَأَن تُخَلِّدَ فِيهَا الْمُعَانِدِينَ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689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that You wilt place those who stubbornly resist therein forever.</a:t>
            </a:r>
            <a:endParaRPr lang="en-US" altLang="en-US" sz="2800" b="1" smtClean="0"/>
          </a:p>
        </p:txBody>
      </p:sp>
      <p:sp>
        <p:nvSpPr>
          <p:cNvPr id="1689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یہ مخالفین ہمیشہ اس میں رہیں گے </a:t>
            </a:r>
            <a:endParaRPr lang="en-US" altLang="en-US" sz="4000" b="1">
              <a:solidFill>
                <a:srgbClr val="000066"/>
              </a:solidFill>
              <a:latin typeface="Alvi Nastaleeq" pitchFamily="2" charset="0"/>
              <a:cs typeface="Alvi Nastaleeq" pitchFamily="2" charset="0"/>
            </a:endParaRPr>
          </a:p>
        </p:txBody>
      </p:sp>
      <p:sp>
        <p:nvSpPr>
          <p:cNvPr id="1689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दुश्मनों को हमेशा के लिए इसमें रखेगा!</a:t>
            </a:r>
            <a:endParaRPr lang="en-US" altLang="en-US" sz="2000" b="1">
              <a:solidFill>
                <a:srgbClr val="000066"/>
              </a:solidFill>
              <a:cs typeface="Mangal" panose="02040503050203030202" pitchFamily="18" charset="0"/>
            </a:endParaRPr>
          </a:p>
        </p:txBody>
      </p:sp>
      <p:sp>
        <p:nvSpPr>
          <p:cNvPr id="1689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wa-an </a:t>
            </a:r>
            <a:r>
              <a:rPr lang="en-US" altLang="en-US" b="1" i="1" dirty="0" err="1" smtClean="0">
                <a:solidFill>
                  <a:srgbClr val="000066"/>
                </a:solidFill>
              </a:rPr>
              <a:t>tukhal-lida</a:t>
            </a:r>
            <a:r>
              <a:rPr lang="en-US" altLang="en-US" b="1" i="1" dirty="0" smtClean="0">
                <a:solidFill>
                  <a:srgbClr val="000066"/>
                </a:solidFill>
              </a:rPr>
              <a:t> </a:t>
            </a:r>
            <a:r>
              <a:rPr lang="en-US" altLang="en-US" b="1" i="1" dirty="0" err="1" smtClean="0">
                <a:solidFill>
                  <a:srgbClr val="000066"/>
                </a:solidFill>
              </a:rPr>
              <a:t>fīhāl-mu`ānidīn</a:t>
            </a:r>
            <a:endParaRPr lang="en-US" altLang="en-US" b="1" i="1" dirty="0">
              <a:solidFill>
                <a:srgbClr val="000066"/>
              </a:solidFill>
            </a:endParaRPr>
          </a:p>
        </p:txBody>
      </p:sp>
      <p:sp>
        <p:nvSpPr>
          <p:cNvPr id="168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89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وَأَنتَ جَلَّ ثَنَاؤُكَ قُلْتَ مُبْتَدَئاً وَّتَطَوَّلْتَ بِالإِنْعَامِ مُتَكَرِّماً: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699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You— majestic is Your eulogy— said at the beginning and wernt gracious through kindness as a favour,</a:t>
            </a:r>
            <a:endParaRPr lang="en-US" altLang="en-US" sz="2800" b="1" smtClean="0"/>
          </a:p>
        </p:txBody>
      </p:sp>
      <p:sp>
        <p:nvSpPr>
          <p:cNvPr id="1699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تو بڑی تعریف والا ہے تو نے فضل و کرم کرتے ہوئے بلا سابقہ یہ فرمایا کہ </a:t>
            </a:r>
            <a:endParaRPr lang="en-US" altLang="en-US" sz="4000" b="1">
              <a:solidFill>
                <a:srgbClr val="000066"/>
              </a:solidFill>
              <a:latin typeface="Alvi Nastaleeq" pitchFamily="2" charset="0"/>
              <a:cs typeface="Alvi Nastaleeq" pitchFamily="2" charset="0"/>
            </a:endParaRPr>
          </a:p>
        </p:txBody>
      </p:sp>
      <p:sp>
        <p:nvSpPr>
          <p:cNvPr id="1699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जो बहुत ज्यादा तारीफ के लायेक है और अपने बन्दों पर एहसान करते हुए अपनी किताब में पहले ही फरमा चुका है : </a:t>
            </a:r>
            <a:endParaRPr lang="en-US" altLang="en-US" sz="2000" b="1">
              <a:solidFill>
                <a:srgbClr val="000066"/>
              </a:solidFill>
              <a:cs typeface="Mangal" panose="02040503050203030202" pitchFamily="18" charset="0"/>
            </a:endParaRPr>
          </a:p>
        </p:txBody>
      </p:sp>
      <p:sp>
        <p:nvSpPr>
          <p:cNvPr id="1699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anta </a:t>
            </a:r>
            <a:r>
              <a:rPr lang="en-US" altLang="en-US" b="1" i="1" dirty="0" err="1" smtClean="0">
                <a:solidFill>
                  <a:srgbClr val="000066"/>
                </a:solidFill>
              </a:rPr>
              <a:t>jal-lā</a:t>
            </a:r>
            <a:r>
              <a:rPr lang="en-US" altLang="en-US" b="1" i="1" dirty="0" smtClean="0">
                <a:solidFill>
                  <a:srgbClr val="000066"/>
                </a:solidFill>
              </a:rPr>
              <a:t> </a:t>
            </a:r>
            <a:r>
              <a:rPr lang="en-US" altLang="en-US" b="1" i="1" dirty="0" err="1" smtClean="0">
                <a:solidFill>
                  <a:srgbClr val="000066"/>
                </a:solidFill>
              </a:rPr>
              <a:t>thanā-uka</a:t>
            </a:r>
            <a:r>
              <a:rPr lang="en-US" altLang="en-US" b="1" i="1" dirty="0" smtClean="0">
                <a:solidFill>
                  <a:srgbClr val="000066"/>
                </a:solidFill>
              </a:rPr>
              <a:t> </a:t>
            </a:r>
            <a:r>
              <a:rPr lang="en-US" altLang="en-US" b="1" i="1" dirty="0" err="1" smtClean="0">
                <a:solidFill>
                  <a:srgbClr val="000066"/>
                </a:solidFill>
              </a:rPr>
              <a:t>qul</a:t>
            </a:r>
            <a:r>
              <a:rPr lang="en-US" altLang="en-US" b="1" i="1" dirty="0" smtClean="0">
                <a:solidFill>
                  <a:srgbClr val="000066"/>
                </a:solidFill>
              </a:rPr>
              <a:t>-ta </a:t>
            </a:r>
            <a:r>
              <a:rPr lang="en-US" altLang="en-US" b="1" i="1" dirty="0" err="1" smtClean="0">
                <a:solidFill>
                  <a:srgbClr val="000066"/>
                </a:solidFill>
              </a:rPr>
              <a:t>mub</a:t>
            </a:r>
            <a:r>
              <a:rPr lang="en-US" altLang="en-US" b="1" i="1" dirty="0" smtClean="0">
                <a:solidFill>
                  <a:srgbClr val="000066"/>
                </a:solidFill>
              </a:rPr>
              <a:t>-</a:t>
            </a:r>
            <a:r>
              <a:rPr lang="en-US" altLang="en-US" b="1" i="1" dirty="0" err="1" smtClean="0">
                <a:solidFill>
                  <a:srgbClr val="000066"/>
                </a:solidFill>
              </a:rPr>
              <a:t>tadiwāw</a:t>
            </a:r>
            <a:r>
              <a:rPr lang="en-US" altLang="en-US" b="1" i="1" dirty="0" smtClean="0">
                <a:solidFill>
                  <a:srgbClr val="000066"/>
                </a:solidFill>
              </a:rPr>
              <a:t>-wa </a:t>
            </a:r>
            <a:r>
              <a:rPr lang="en-US" altLang="en-US" b="1" i="1" dirty="0" err="1" smtClean="0">
                <a:solidFill>
                  <a:srgbClr val="000066"/>
                </a:solidFill>
              </a:rPr>
              <a:t>taṭaw</a:t>
            </a:r>
            <a:r>
              <a:rPr lang="en-US" altLang="en-US" b="1" i="1" dirty="0" smtClean="0">
                <a:solidFill>
                  <a:srgbClr val="000066"/>
                </a:solidFill>
              </a:rPr>
              <a:t>-</a:t>
            </a:r>
            <a:r>
              <a:rPr lang="en-US" altLang="en-US" b="1" i="1" dirty="0" err="1" smtClean="0">
                <a:solidFill>
                  <a:srgbClr val="000066"/>
                </a:solidFill>
              </a:rPr>
              <a:t>wal</a:t>
            </a:r>
            <a:r>
              <a:rPr lang="en-US" altLang="en-US" b="1" i="1" dirty="0" smtClean="0">
                <a:solidFill>
                  <a:srgbClr val="000066"/>
                </a:solidFill>
              </a:rPr>
              <a:t>-ta </a:t>
            </a:r>
            <a:r>
              <a:rPr lang="en-US" altLang="en-US" b="1" i="1" dirty="0" err="1" smtClean="0">
                <a:solidFill>
                  <a:srgbClr val="000066"/>
                </a:solidFill>
              </a:rPr>
              <a:t>bil</a:t>
            </a:r>
            <a:r>
              <a:rPr lang="en-US" altLang="en-US" b="1" i="1" dirty="0" smtClean="0">
                <a:solidFill>
                  <a:srgbClr val="000066"/>
                </a:solidFill>
              </a:rPr>
              <a:t>-in-`</a:t>
            </a:r>
            <a:r>
              <a:rPr lang="en-US" altLang="en-US" b="1" i="1" dirty="0" err="1" smtClean="0">
                <a:solidFill>
                  <a:srgbClr val="000066"/>
                </a:solidFill>
              </a:rPr>
              <a:t>āmi</a:t>
            </a:r>
            <a:r>
              <a:rPr lang="en-US" altLang="en-US" b="1" i="1" dirty="0" smtClean="0">
                <a:solidFill>
                  <a:srgbClr val="000066"/>
                </a:solidFill>
              </a:rPr>
              <a:t> </a:t>
            </a:r>
            <a:r>
              <a:rPr lang="en-US" altLang="en-US" b="1" i="1" dirty="0" err="1" smtClean="0">
                <a:solidFill>
                  <a:srgbClr val="000066"/>
                </a:solidFill>
              </a:rPr>
              <a:t>mutakar-rimā</a:t>
            </a:r>
            <a:endParaRPr lang="en-US" altLang="en-US" b="1" i="1" dirty="0">
              <a:solidFill>
                <a:srgbClr val="000066"/>
              </a:solidFill>
            </a:endParaRPr>
          </a:p>
        </p:txBody>
      </p:sp>
      <p:sp>
        <p:nvSpPr>
          <p:cNvPr id="169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99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أَفَمَن كَانَ مُؤْمِنًا كَمَن كَانَ فَاسِقًا ۚ لَّا يَسْتَوُونَ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10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i="1" smtClean="0">
                <a:ea typeface="MS Mincho" panose="02020609040205080304" pitchFamily="49" charset="-128"/>
              </a:rPr>
              <a:t>What? Is he who has been believer like unto him who has been ungodly? They are not equal</a:t>
            </a:r>
          </a:p>
          <a:p>
            <a:pPr marL="342900" indent="-342900" eaLnBrk="1" hangingPunct="1"/>
            <a:r>
              <a:rPr lang="en-US" altLang="en-US" sz="2800" b="1" smtClean="0">
                <a:ea typeface="MS Mincho" panose="02020609040205080304" pitchFamily="49" charset="-128"/>
              </a:rPr>
              <a:t>Holy Quran 32:18</a:t>
            </a:r>
            <a:endParaRPr lang="en-US" altLang="en-US" sz="2800" b="1" smtClean="0"/>
          </a:p>
        </p:txBody>
      </p:sp>
      <p:sp>
        <p:nvSpPr>
          <p:cNvPr id="1710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کیا وہ شخص جو مومن ہے وہ فاسق جیسا ہو سکتا ہے؟یہ دونوں برابر نہیں </a:t>
            </a:r>
            <a:endParaRPr lang="en-US" altLang="en-US" sz="4000" b="1">
              <a:solidFill>
                <a:srgbClr val="000066"/>
              </a:solidFill>
              <a:latin typeface="Alvi Nastaleeq" pitchFamily="2" charset="0"/>
              <a:cs typeface="Alvi Nastaleeq" pitchFamily="2" charset="0"/>
            </a:endParaRPr>
          </a:p>
        </p:txBody>
      </p:sp>
      <p:sp>
        <p:nvSpPr>
          <p:cNvPr id="1710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 मोमिन, फ़ासिक़ के बराबर हो सकता है? नहीं, यह कभी बाहम बराबर नहीं हो सकते"! </a:t>
            </a:r>
            <a:endParaRPr lang="en-US" altLang="en-US" sz="2000" b="1">
              <a:solidFill>
                <a:srgbClr val="000066"/>
              </a:solidFill>
              <a:cs typeface="Mangal" panose="02040503050203030202" pitchFamily="18" charset="0"/>
            </a:endParaRPr>
          </a:p>
        </p:txBody>
      </p:sp>
      <p:sp>
        <p:nvSpPr>
          <p:cNvPr id="1710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dirty="0" smtClean="0">
                <a:solidFill>
                  <a:srgbClr val="000066"/>
                </a:solidFill>
              </a:rPr>
              <a:t>afaman kāna muminān kaman kāna fāsiqal-lā yas-tawūn</a:t>
            </a:r>
            <a:endParaRPr lang="en-US" altLang="en-US" b="1" i="1" dirty="0">
              <a:solidFill>
                <a:srgbClr val="000066"/>
              </a:solidFill>
            </a:endParaRPr>
          </a:p>
        </p:txBody>
      </p:sp>
      <p:sp>
        <p:nvSpPr>
          <p:cNvPr id="171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10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إِلَهِي وَسَيِّدِي فَأَسْألُكَ بِالْقُدْرَةِ الَّتِي قَدَّرْتَهَا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20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God and my Master! So I ask You by the power You hast apportioned</a:t>
            </a:r>
            <a:endParaRPr lang="en-US" altLang="en-US" sz="2800" b="1" smtClean="0"/>
          </a:p>
        </p:txBody>
      </p:sp>
      <p:sp>
        <p:nvSpPr>
          <p:cNvPr id="1720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میرے معبود میرے آقا</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میں تیری قدرت جسے تو نے توانا کیا </a:t>
            </a:r>
            <a:endParaRPr lang="en-US" altLang="en-US" sz="4000" b="1" dirty="0">
              <a:solidFill>
                <a:srgbClr val="000066"/>
              </a:solidFill>
              <a:latin typeface="Alvi Nastaleeq" pitchFamily="2" charset="0"/>
              <a:cs typeface="Alvi Nastaleeq" pitchFamily="2" charset="0"/>
            </a:endParaRPr>
          </a:p>
        </p:txBody>
      </p:sp>
      <p:sp>
        <p:nvSpPr>
          <p:cNvPr id="1720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ऐ मेरे मालिक, मै तेरी इस कुदरत का जिस से तुने मौजूदात की तकदीर बनाई,</a:t>
            </a:r>
            <a:endParaRPr lang="en-US" altLang="en-US" sz="2000" b="1">
              <a:solidFill>
                <a:srgbClr val="000066"/>
              </a:solidFill>
              <a:cs typeface="Mangal" panose="02040503050203030202" pitchFamily="18" charset="0"/>
            </a:endParaRPr>
          </a:p>
        </p:txBody>
      </p:sp>
      <p:sp>
        <p:nvSpPr>
          <p:cNvPr id="1720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ilahī</a:t>
            </a:r>
            <a:r>
              <a:rPr lang="en-US" altLang="en-US" b="1" i="1" dirty="0" smtClean="0">
                <a:solidFill>
                  <a:srgbClr val="000066"/>
                </a:solidFill>
              </a:rPr>
              <a:t> wa say-</a:t>
            </a:r>
            <a:r>
              <a:rPr lang="en-US" altLang="en-US" b="1" i="1" dirty="0" err="1" smtClean="0">
                <a:solidFill>
                  <a:srgbClr val="000066"/>
                </a:solidFill>
              </a:rPr>
              <a:t>yidī</a:t>
            </a:r>
            <a:r>
              <a:rPr lang="en-US" altLang="en-US" b="1" i="1" dirty="0" smtClean="0">
                <a:solidFill>
                  <a:srgbClr val="000066"/>
                </a:solidFill>
              </a:rPr>
              <a:t> fa-as-</a:t>
            </a:r>
            <a:r>
              <a:rPr lang="en-US" altLang="en-US" b="1" i="1" dirty="0" err="1" smtClean="0">
                <a:solidFill>
                  <a:srgbClr val="000066"/>
                </a:solidFill>
              </a:rPr>
              <a:t>aluka</a:t>
            </a:r>
            <a:r>
              <a:rPr lang="en-US" altLang="en-US" b="1" i="1" dirty="0" smtClean="0">
                <a:solidFill>
                  <a:srgbClr val="000066"/>
                </a:solidFill>
              </a:rPr>
              <a:t> </a:t>
            </a:r>
            <a:r>
              <a:rPr lang="en-US" altLang="en-US" b="1" i="1" dirty="0" err="1" smtClean="0">
                <a:solidFill>
                  <a:srgbClr val="000066"/>
                </a:solidFill>
              </a:rPr>
              <a:t>bial-qud-ratil-latī</a:t>
            </a:r>
            <a:r>
              <a:rPr lang="en-US" altLang="en-US" b="1" i="1" dirty="0" smtClean="0">
                <a:solidFill>
                  <a:srgbClr val="000066"/>
                </a:solidFill>
              </a:rPr>
              <a:t> </a:t>
            </a:r>
            <a:r>
              <a:rPr lang="en-US" altLang="en-US" b="1" i="1" dirty="0" err="1" smtClean="0">
                <a:solidFill>
                  <a:srgbClr val="000066"/>
                </a:solidFill>
              </a:rPr>
              <a:t>qad-dartahā</a:t>
            </a:r>
            <a:endParaRPr lang="en-US" altLang="en-US" b="1" i="1" dirty="0">
              <a:solidFill>
                <a:srgbClr val="000066"/>
              </a:solidFill>
            </a:endParaRPr>
          </a:p>
        </p:txBody>
      </p:sp>
      <p:sp>
        <p:nvSpPr>
          <p:cNvPr id="172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20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304800" y="5873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وَبِالْقَضِيَّةِ الَّتِي حَتَمْتَهَا وَحَكَمْتَهَا وَغَلَبْتَ مَنْ عَلَيْهِ أَجْرَيْتَهَا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73059"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And by the decision which You hast determined and imposed and through which You hast overcome him toward whom it has been put into effect,</a:t>
            </a:r>
            <a:endParaRPr lang="en-US" altLang="en-US" sz="2800" b="1" dirty="0" smtClean="0"/>
          </a:p>
        </p:txBody>
      </p:sp>
      <p:sp>
        <p:nvSpPr>
          <p:cNvPr id="173060" name="Rectangle 4"/>
          <p:cNvSpPr>
            <a:spLocks noChangeArrowheads="1"/>
          </p:cNvSpPr>
          <p:nvPr/>
        </p:nvSpPr>
        <p:spPr bwMode="auto">
          <a:xfrm>
            <a:off x="228600" y="3863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altLang="en-US" sz="3200" b="1" dirty="0">
                <a:solidFill>
                  <a:srgbClr val="000066"/>
                </a:solidFill>
                <a:latin typeface="Alvi Nastaleeq" pitchFamily="2" charset="0"/>
                <a:cs typeface="Alvi Nastaleeq" pitchFamily="2" charset="0"/>
              </a:rPr>
              <a:t>اور تیرا فرمان جسے تو نے یقینی و محکم بنایا اور تو غالب ہے</a:t>
            </a:r>
            <a:r>
              <a:rPr lang="en-US" altLang="en-US" sz="3200" b="1" dirty="0">
                <a:solidFill>
                  <a:srgbClr val="000066"/>
                </a:solidFill>
                <a:latin typeface="Alvi Nastaleeq" pitchFamily="2" charset="0"/>
                <a:cs typeface="Alvi Nastaleeq" pitchFamily="2" charset="0"/>
              </a:rPr>
              <a:t> </a:t>
            </a:r>
            <a:r>
              <a:rPr lang="ar-SA" altLang="en-US" sz="3200" b="1" dirty="0">
                <a:solidFill>
                  <a:srgbClr val="000066"/>
                </a:solidFill>
                <a:latin typeface="Alvi Nastaleeq" pitchFamily="2" charset="0"/>
                <a:cs typeface="Alvi Nastaleeq" pitchFamily="2" charset="0"/>
              </a:rPr>
              <a:t>اس پر جس پر اسے جاری کرے اسکے واسطے سے سوال کرتا ہوں </a:t>
            </a:r>
            <a:endParaRPr lang="en-US" altLang="en-US" sz="3200" b="1" dirty="0">
              <a:solidFill>
                <a:srgbClr val="000066"/>
              </a:solidFill>
              <a:latin typeface="Alvi Nastaleeq" pitchFamily="2" charset="0"/>
              <a:cs typeface="Alvi Nastaleeq" pitchFamily="2" charset="0"/>
            </a:endParaRPr>
          </a:p>
        </p:txBody>
      </p:sp>
      <p:sp>
        <p:nvSpPr>
          <p:cNvPr id="173061" name="Rectangle 11"/>
          <p:cNvSpPr>
            <a:spLocks noChangeArrowheads="1"/>
          </p:cNvSpPr>
          <p:nvPr/>
        </p:nvSpPr>
        <p:spPr bwMode="auto">
          <a:xfrm>
            <a:off x="228600" y="4930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इस हतमी फैसले का जो तू ने सादिर किये हैं और जिन पर तू ने इन को नाफ़िज़ किया है इन पर तुझे काबू हासिल है! वास्ता देकर तुझ से इल्तेजा करता हूँ के हर वो जुर्म जिस का मै मुर्तकिब हुआ हूँ</a:t>
            </a:r>
            <a:endParaRPr lang="en-US" altLang="en-US" sz="2000" b="1" dirty="0">
              <a:solidFill>
                <a:srgbClr val="000066"/>
              </a:solidFill>
              <a:cs typeface="Mangal" panose="02040503050203030202" pitchFamily="18" charset="0"/>
            </a:endParaRPr>
          </a:p>
        </p:txBody>
      </p:sp>
      <p:sp>
        <p:nvSpPr>
          <p:cNvPr id="1730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bil-qaḍī-yatil-latī</a:t>
            </a:r>
            <a:r>
              <a:rPr lang="en-US" altLang="en-US" b="1" i="1" dirty="0" smtClean="0">
                <a:solidFill>
                  <a:srgbClr val="000066"/>
                </a:solidFill>
              </a:rPr>
              <a:t> </a:t>
            </a:r>
            <a:r>
              <a:rPr lang="en-US" altLang="en-US" b="1" i="1" dirty="0" err="1" smtClean="0">
                <a:solidFill>
                  <a:srgbClr val="000066"/>
                </a:solidFill>
              </a:rPr>
              <a:t>ḥatam-tahā</a:t>
            </a:r>
            <a:r>
              <a:rPr lang="en-US" altLang="en-US" b="1" i="1" dirty="0" smtClean="0">
                <a:solidFill>
                  <a:srgbClr val="000066"/>
                </a:solidFill>
              </a:rPr>
              <a:t> wa </a:t>
            </a:r>
            <a:r>
              <a:rPr lang="en-US" altLang="en-US" b="1" i="1" dirty="0" err="1" smtClean="0">
                <a:solidFill>
                  <a:srgbClr val="000066"/>
                </a:solidFill>
              </a:rPr>
              <a:t>ḥakam-tahā</a:t>
            </a:r>
            <a:r>
              <a:rPr lang="en-US" altLang="en-US" b="1" i="1" dirty="0" smtClean="0">
                <a:solidFill>
                  <a:srgbClr val="000066"/>
                </a:solidFill>
              </a:rPr>
              <a:t> wa </a:t>
            </a:r>
            <a:r>
              <a:rPr lang="en-US" altLang="en-US" b="1" i="1" dirty="0" err="1" smtClean="0">
                <a:solidFill>
                  <a:srgbClr val="000066"/>
                </a:solidFill>
              </a:rPr>
              <a:t>ghalab</a:t>
            </a:r>
            <a:r>
              <a:rPr lang="en-US" altLang="en-US" b="1" i="1" dirty="0" smtClean="0">
                <a:solidFill>
                  <a:srgbClr val="000066"/>
                </a:solidFill>
              </a:rPr>
              <a:t>-ta man `</a:t>
            </a:r>
            <a:r>
              <a:rPr lang="en-US" altLang="en-US" b="1" i="1" dirty="0" err="1" smtClean="0">
                <a:solidFill>
                  <a:srgbClr val="000066"/>
                </a:solidFill>
              </a:rPr>
              <a:t>ailayhi</a:t>
            </a:r>
            <a:r>
              <a:rPr lang="en-US" altLang="en-US" b="1" i="1" dirty="0" smtClean="0">
                <a:solidFill>
                  <a:srgbClr val="000066"/>
                </a:solidFill>
              </a:rPr>
              <a:t> </a:t>
            </a:r>
            <a:r>
              <a:rPr lang="en-US" altLang="en-US" b="1" i="1" dirty="0" err="1" smtClean="0">
                <a:solidFill>
                  <a:srgbClr val="000066"/>
                </a:solidFill>
              </a:rPr>
              <a:t>aj-raytahā</a:t>
            </a:r>
            <a:endParaRPr lang="en-US" altLang="en-US" b="1" i="1" dirty="0">
              <a:solidFill>
                <a:srgbClr val="000066"/>
              </a:solidFill>
            </a:endParaRPr>
          </a:p>
        </p:txBody>
      </p:sp>
      <p:sp>
        <p:nvSpPr>
          <p:cNvPr id="173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30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أَن تَهَبَ لِي فِي هذِهِ اللَّيْلَةِ وَفِي هَذِهِ السَّاعَةِ</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740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That You forgivest me in this night and at this hour</a:t>
            </a:r>
            <a:endParaRPr lang="en-US" altLang="en-US" sz="2800" b="1" smtClean="0"/>
          </a:p>
        </p:txBody>
      </p:sp>
      <p:sp>
        <p:nvSpPr>
          <p:cNvPr id="1740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بخش دے اس شب میں اور اس ساعت میں </a:t>
            </a:r>
            <a:endParaRPr lang="en-US" altLang="en-US" sz="4000" b="1">
              <a:solidFill>
                <a:srgbClr val="000066"/>
              </a:solidFill>
              <a:latin typeface="Alvi Nastaleeq" pitchFamily="2" charset="0"/>
              <a:cs typeface="Alvi Nastaleeq" pitchFamily="2" charset="0"/>
            </a:endParaRPr>
          </a:p>
        </p:txBody>
      </p:sp>
      <p:sp>
        <p:nvSpPr>
          <p:cNvPr id="1740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रात और ख़ास कर इस साअत में बख्श दे. </a:t>
            </a:r>
            <a:endParaRPr lang="en-US" altLang="en-US" sz="2000" b="1">
              <a:solidFill>
                <a:srgbClr val="000066"/>
              </a:solidFill>
              <a:cs typeface="Mangal" panose="02040503050203030202" pitchFamily="18" charset="0"/>
            </a:endParaRPr>
          </a:p>
        </p:txBody>
      </p:sp>
      <p:sp>
        <p:nvSpPr>
          <p:cNvPr id="1740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an </a:t>
            </a:r>
            <a:r>
              <a:rPr lang="en-US" altLang="en-US" b="1" i="1" dirty="0" err="1" smtClean="0">
                <a:solidFill>
                  <a:srgbClr val="000066"/>
                </a:solidFill>
              </a:rPr>
              <a:t>tahaba</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hadhihil-laylati</a:t>
            </a:r>
            <a:r>
              <a:rPr lang="en-US" altLang="en-US" b="1" i="1" dirty="0" smtClean="0">
                <a:solidFill>
                  <a:srgbClr val="000066"/>
                </a:solidFill>
              </a:rPr>
              <a:t> wa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hadhihīs-sā'ah</a:t>
            </a:r>
            <a:endParaRPr lang="en-US" altLang="en-US" b="1" i="1" dirty="0">
              <a:solidFill>
                <a:srgbClr val="000066"/>
              </a:solidFill>
            </a:endParaRPr>
          </a:p>
        </p:txBody>
      </p:sp>
      <p:sp>
        <p:nvSpPr>
          <p:cNvPr id="174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40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نُورُ يَا قُدُّوسُ</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4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Light! O All-holy!</a:t>
            </a:r>
          </a:p>
          <a:p>
            <a:pPr marL="342900" indent="-342900" eaLnBrk="1" hangingPunct="1"/>
            <a:endParaRPr lang="en-US" altLang="en-US" sz="2800" b="1" smtClean="0"/>
          </a:p>
        </p:txBody>
      </p:sp>
      <p:sp>
        <p:nvSpPr>
          <p:cNvPr id="18436"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हकीकी नूर! ऐ पाक व पाकीज़ा!</a:t>
            </a:r>
            <a:endParaRPr lang="en-US" altLang="en-US" sz="2000" b="1">
              <a:solidFill>
                <a:srgbClr val="000066"/>
              </a:solidFill>
              <a:cs typeface="Mangal" panose="02040503050203030202" pitchFamily="18" charset="0"/>
            </a:endParaRPr>
          </a:p>
        </p:txBody>
      </p:sp>
      <p:sp>
        <p:nvSpPr>
          <p:cNvPr id="1843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nūru</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qud-dūs</a:t>
            </a:r>
            <a:endParaRPr lang="en-US" altLang="en-US" b="1" i="1" dirty="0">
              <a:solidFill>
                <a:srgbClr val="000066"/>
              </a:solidFill>
            </a:endParaRPr>
          </a:p>
        </p:txBody>
      </p:sp>
      <p:sp>
        <p:nvSpPr>
          <p:cNvPr id="184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43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18440" name="Rectangle 4"/>
          <p:cNvSpPr>
            <a:spLocks noChangeArrowheads="1"/>
          </p:cNvSpPr>
          <p:nvPr/>
        </p:nvSpPr>
        <p:spPr bwMode="auto">
          <a:xfrm>
            <a:off x="457200" y="385603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یانور یاقدوس</a:t>
            </a:r>
            <a:endParaRPr lang="en-US" altLang="en-US" sz="4000" b="1">
              <a:solidFill>
                <a:srgbClr val="000066"/>
              </a:solidFill>
              <a:latin typeface="Alvi Nastaleeq" pitchFamily="2" charset="0"/>
              <a:cs typeface="Alvi Nastaleeq" pitchFamily="2" charset="0"/>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كُلَّ جُرْم أَجْرَمْتُهُ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51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Every offence I have committed,</a:t>
            </a:r>
            <a:endParaRPr lang="en-US" altLang="en-US" sz="2800" b="1" smtClean="0"/>
          </a:p>
        </p:txBody>
      </p:sp>
      <p:sp>
        <p:nvSpPr>
          <p:cNvPr id="1751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میرے تمام وہ جرم جو میں نے کیے </a:t>
            </a:r>
            <a:endParaRPr lang="en-US" altLang="en-US" sz="4000" b="1">
              <a:solidFill>
                <a:srgbClr val="000066"/>
              </a:solidFill>
              <a:latin typeface="Alvi Nastaleeq" pitchFamily="2" charset="0"/>
              <a:cs typeface="Alvi Nastaleeq" pitchFamily="2" charset="0"/>
            </a:endParaRPr>
          </a:p>
        </p:txBody>
      </p:sp>
      <p:sp>
        <p:nvSpPr>
          <p:cNvPr id="1751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हर वो गुनाह जो मैंने किया हो, </a:t>
            </a:r>
            <a:endParaRPr lang="en-US" altLang="en-US" sz="2000" b="1">
              <a:solidFill>
                <a:srgbClr val="000066"/>
              </a:solidFill>
              <a:cs typeface="Mangal" panose="02040503050203030202" pitchFamily="18" charset="0"/>
            </a:endParaRPr>
          </a:p>
        </p:txBody>
      </p:sp>
      <p:sp>
        <p:nvSpPr>
          <p:cNvPr id="1751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kul-</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jur</a:t>
            </a:r>
            <a:r>
              <a:rPr lang="en-US" altLang="en-US" b="1" i="1" dirty="0" smtClean="0">
                <a:solidFill>
                  <a:srgbClr val="000066"/>
                </a:solidFill>
              </a:rPr>
              <a:t>-min </a:t>
            </a:r>
            <a:r>
              <a:rPr lang="en-US" altLang="en-US" b="1" i="1" dirty="0" err="1" smtClean="0">
                <a:solidFill>
                  <a:srgbClr val="000066"/>
                </a:solidFill>
              </a:rPr>
              <a:t>aj</a:t>
            </a:r>
            <a:r>
              <a:rPr lang="en-US" altLang="en-US" b="1" i="1" dirty="0" smtClean="0">
                <a:solidFill>
                  <a:srgbClr val="000066"/>
                </a:solidFill>
              </a:rPr>
              <a:t>-ram-</a:t>
            </a:r>
            <a:r>
              <a:rPr lang="en-US" altLang="en-US" b="1" i="1" dirty="0" err="1" smtClean="0">
                <a:solidFill>
                  <a:srgbClr val="000066"/>
                </a:solidFill>
              </a:rPr>
              <a:t>tuh</a:t>
            </a:r>
            <a:endParaRPr lang="en-US" altLang="en-US" b="1" i="1" dirty="0">
              <a:solidFill>
                <a:srgbClr val="000066"/>
              </a:solidFill>
            </a:endParaRPr>
          </a:p>
        </p:txBody>
      </p:sp>
      <p:sp>
        <p:nvSpPr>
          <p:cNvPr id="175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51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وَكُلَّ ذَنْب أَذْنَبْتُهُ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61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sin I have performed,</a:t>
            </a:r>
            <a:endParaRPr lang="en-US" altLang="en-US" sz="2800" b="1" smtClean="0"/>
          </a:p>
        </p:txBody>
      </p:sp>
      <p:sp>
        <p:nvSpPr>
          <p:cNvPr id="1761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تمام وہ گناہ جو مجھ سے سرزد ہوئے </a:t>
            </a:r>
            <a:endParaRPr lang="en-US" altLang="en-US" sz="4000" b="1">
              <a:solidFill>
                <a:srgbClr val="000066"/>
              </a:solidFill>
              <a:latin typeface="Alvi Nastaleeq" pitchFamily="2" charset="0"/>
              <a:cs typeface="Alvi Nastaleeq" pitchFamily="2" charset="0"/>
            </a:endParaRPr>
          </a:p>
        </p:txBody>
      </p:sp>
      <p:sp>
        <p:nvSpPr>
          <p:cNvPr id="1761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हर ऐसी बदअमली को माफ़ करदे </a:t>
            </a:r>
          </a:p>
        </p:txBody>
      </p:sp>
      <p:sp>
        <p:nvSpPr>
          <p:cNvPr id="1761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kul-</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dham</a:t>
            </a:r>
            <a:r>
              <a:rPr lang="en-US" altLang="en-US" b="1" i="1" dirty="0" smtClean="0">
                <a:solidFill>
                  <a:srgbClr val="000066"/>
                </a:solidFill>
              </a:rPr>
              <a:t>-bin </a:t>
            </a:r>
            <a:r>
              <a:rPr lang="en-US" altLang="en-US" b="1" i="1" dirty="0" err="1" smtClean="0">
                <a:solidFill>
                  <a:srgbClr val="000066"/>
                </a:solidFill>
              </a:rPr>
              <a:t>adhnab-tuh</a:t>
            </a:r>
            <a:endParaRPr lang="en-US" altLang="en-US" b="1" i="1" dirty="0">
              <a:solidFill>
                <a:srgbClr val="000066"/>
              </a:solidFill>
            </a:endParaRPr>
          </a:p>
        </p:txBody>
      </p:sp>
      <p:sp>
        <p:nvSpPr>
          <p:cNvPr id="176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61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وَكُلَّ قَبِيح أَسْرَرْتُهُ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771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ugly thing I have concealed</a:t>
            </a:r>
            <a:endParaRPr lang="en-US" altLang="en-US" sz="2800" b="1" smtClean="0"/>
          </a:p>
        </p:txBody>
      </p:sp>
      <p:sp>
        <p:nvSpPr>
          <p:cNvPr id="1771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وہ سب برائیاں جو میں نے چھپائی ہیں </a:t>
            </a:r>
            <a:endParaRPr lang="en-US" altLang="en-US" sz="4000" b="1">
              <a:solidFill>
                <a:srgbClr val="000066"/>
              </a:solidFill>
              <a:latin typeface="Alvi Nastaleeq" pitchFamily="2" charset="0"/>
              <a:cs typeface="Alvi Nastaleeq" pitchFamily="2" charset="0"/>
            </a:endParaRPr>
          </a:p>
        </p:txBody>
      </p:sp>
      <p:sp>
        <p:nvSpPr>
          <p:cNvPr id="1771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वो बुराई जो मैंने छुपा कर की हो</a:t>
            </a:r>
          </a:p>
        </p:txBody>
      </p:sp>
      <p:sp>
        <p:nvSpPr>
          <p:cNvPr id="1771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kul-</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qabīḥin</a:t>
            </a:r>
            <a:r>
              <a:rPr lang="en-US" altLang="en-US" b="1" i="1" dirty="0" smtClean="0">
                <a:solidFill>
                  <a:srgbClr val="000066"/>
                </a:solidFill>
              </a:rPr>
              <a:t> as-</a:t>
            </a:r>
            <a:r>
              <a:rPr lang="en-US" altLang="en-US" b="1" i="1" dirty="0" err="1" smtClean="0">
                <a:solidFill>
                  <a:srgbClr val="000066"/>
                </a:solidFill>
              </a:rPr>
              <a:t>rar</a:t>
            </a:r>
            <a:r>
              <a:rPr lang="en-US" altLang="en-US" b="1" i="1" dirty="0" smtClean="0">
                <a:solidFill>
                  <a:srgbClr val="000066"/>
                </a:solidFill>
              </a:rPr>
              <a:t>-</a:t>
            </a:r>
            <a:r>
              <a:rPr lang="en-US" altLang="en-US" b="1" i="1" dirty="0" err="1" smtClean="0">
                <a:solidFill>
                  <a:srgbClr val="000066"/>
                </a:solidFill>
              </a:rPr>
              <a:t>tuh</a:t>
            </a:r>
            <a:endParaRPr lang="en-US" altLang="en-US" b="1" i="1" dirty="0">
              <a:solidFill>
                <a:srgbClr val="000066"/>
              </a:solidFill>
            </a:endParaRPr>
          </a:p>
        </p:txBody>
      </p:sp>
      <p:sp>
        <p:nvSpPr>
          <p:cNvPr id="177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71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وَكُلَّ جَهْل عَمِلْتُهُ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781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folly I have enacted</a:t>
            </a:r>
            <a:endParaRPr lang="en-US" altLang="en-US" sz="2800" b="1" smtClean="0"/>
          </a:p>
        </p:txBody>
      </p:sp>
      <p:sp>
        <p:nvSpPr>
          <p:cNvPr id="1781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جو نادانیاں میں نے جہل کی وجہ سے کیں ہیں </a:t>
            </a:r>
            <a:endParaRPr lang="en-US" altLang="en-US" sz="4000" b="1">
              <a:solidFill>
                <a:srgbClr val="000066"/>
              </a:solidFill>
              <a:latin typeface="Alvi Nastaleeq" pitchFamily="2" charset="0"/>
              <a:cs typeface="Alvi Nastaleeq" pitchFamily="2" charset="0"/>
            </a:endParaRPr>
          </a:p>
        </p:txBody>
      </p:sp>
      <p:sp>
        <p:nvSpPr>
          <p:cNvPr id="1781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हर वो नादानी जो मुझ से सरज़द हुई हो, </a:t>
            </a:r>
            <a:endParaRPr lang="en-US" altLang="en-US" sz="2000" b="1">
              <a:solidFill>
                <a:srgbClr val="000066"/>
              </a:solidFill>
              <a:cs typeface="Mangal" panose="02040503050203030202" pitchFamily="18" charset="0"/>
            </a:endParaRPr>
          </a:p>
        </p:txBody>
      </p:sp>
      <p:sp>
        <p:nvSpPr>
          <p:cNvPr id="1781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kul-</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jah-lin</a:t>
            </a:r>
            <a:r>
              <a:rPr lang="en-US" altLang="en-US" b="1" i="1" dirty="0" smtClean="0">
                <a:solidFill>
                  <a:srgbClr val="000066"/>
                </a:solidFill>
              </a:rPr>
              <a:t> `</a:t>
            </a:r>
            <a:r>
              <a:rPr lang="en-US" altLang="en-US" b="1" i="1" dirty="0" err="1" smtClean="0">
                <a:solidFill>
                  <a:srgbClr val="000066"/>
                </a:solidFill>
              </a:rPr>
              <a:t>amil-tuhu</a:t>
            </a:r>
            <a:r>
              <a:rPr lang="en-US" altLang="en-US" b="1" i="1" dirty="0" smtClean="0">
                <a:solidFill>
                  <a:srgbClr val="000066"/>
                </a:solidFill>
              </a:rPr>
              <a:t>,</a:t>
            </a:r>
            <a:endParaRPr lang="en-US" altLang="en-US" b="1" i="1" dirty="0">
              <a:solidFill>
                <a:srgbClr val="000066"/>
              </a:solidFill>
            </a:endParaRPr>
          </a:p>
        </p:txBody>
      </p:sp>
      <p:sp>
        <p:nvSpPr>
          <p:cNvPr id="178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81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كَتَمْتُهُ أَوْ أَعْلَنتُهُ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792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Whether I have hidden or announced it,</a:t>
            </a:r>
            <a:endParaRPr lang="en-US" altLang="en-US" sz="2800" b="1" smtClean="0"/>
          </a:p>
        </p:txBody>
      </p:sp>
      <p:sp>
        <p:nvSpPr>
          <p:cNvPr id="1792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علی الاعلان</a:t>
            </a:r>
            <a:endParaRPr lang="en-US" altLang="en-US" sz="4000" b="1">
              <a:solidFill>
                <a:srgbClr val="000066"/>
              </a:solidFill>
              <a:latin typeface="Alvi Nastaleeq" pitchFamily="2" charset="0"/>
              <a:cs typeface="Alvi Nastaleeq" pitchFamily="2" charset="0"/>
            </a:endParaRPr>
          </a:p>
        </p:txBody>
      </p:sp>
      <p:sp>
        <p:nvSpPr>
          <p:cNvPr id="1792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चाहे मैंने उसे छुपाया हो या ज़ाहिर किया हो, </a:t>
            </a:r>
            <a:endParaRPr lang="en-US" altLang="en-US" sz="2000" b="1">
              <a:solidFill>
                <a:srgbClr val="000066"/>
              </a:solidFill>
              <a:cs typeface="Mangal" panose="02040503050203030202" pitchFamily="18" charset="0"/>
            </a:endParaRPr>
          </a:p>
        </p:txBody>
      </p:sp>
      <p:sp>
        <p:nvSpPr>
          <p:cNvPr id="1792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katam-tuhūo</a:t>
            </a:r>
            <a:r>
              <a:rPr lang="en-US" altLang="en-US" b="1" i="1" dirty="0" smtClean="0">
                <a:solidFill>
                  <a:srgbClr val="000066"/>
                </a:solidFill>
              </a:rPr>
              <a:t> aw </a:t>
            </a:r>
            <a:r>
              <a:rPr lang="en-US" altLang="en-US" b="1" i="1" dirty="0" err="1" smtClean="0">
                <a:solidFill>
                  <a:srgbClr val="000066"/>
                </a:solidFill>
              </a:rPr>
              <a:t>a`lan-tuhu</a:t>
            </a:r>
            <a:r>
              <a:rPr lang="en-US" altLang="en-US" b="1" i="1" dirty="0" smtClean="0">
                <a:solidFill>
                  <a:srgbClr val="000066"/>
                </a:solidFill>
              </a:rPr>
              <a:t>,</a:t>
            </a:r>
            <a:endParaRPr lang="en-US" altLang="en-US" b="1" i="1" dirty="0">
              <a:solidFill>
                <a:srgbClr val="000066"/>
              </a:solidFill>
            </a:endParaRPr>
          </a:p>
        </p:txBody>
      </p:sp>
      <p:sp>
        <p:nvSpPr>
          <p:cNvPr id="179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92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أَخفَيْتُهُ أَوْ أَظْهَرْتُهُ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02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I have concealed it or manifested it</a:t>
            </a:r>
            <a:endParaRPr lang="en-US" altLang="en-US" sz="2800" b="1" smtClean="0"/>
          </a:p>
        </p:txBody>
      </p:sp>
      <p:sp>
        <p:nvSpPr>
          <p:cNvPr id="1802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 </a:t>
            </a:r>
            <a:r>
              <a:rPr lang="ar-SA" altLang="en-US" sz="4000" b="1" dirty="0" smtClean="0">
                <a:solidFill>
                  <a:srgbClr val="000066"/>
                </a:solidFill>
                <a:latin typeface="Alvi Nastaleeq" pitchFamily="2" charset="0"/>
                <a:cs typeface="Alvi Nastaleeq" pitchFamily="2" charset="0"/>
              </a:rPr>
              <a:t>پوشیدہ </a:t>
            </a:r>
            <a:r>
              <a:rPr lang="ar-SA" altLang="en-US" sz="4000" b="1" dirty="0">
                <a:solidFill>
                  <a:srgbClr val="000066"/>
                </a:solidFill>
                <a:latin typeface="Alvi Nastaleeq" pitchFamily="2" charset="0"/>
                <a:cs typeface="Alvi Nastaleeq" pitchFamily="2" charset="0"/>
              </a:rPr>
              <a:t>رکھی ہوں یا ظاہر کیں ہیں</a:t>
            </a:r>
            <a:endParaRPr lang="en-US" altLang="en-US" sz="4000" b="1" dirty="0">
              <a:solidFill>
                <a:srgbClr val="000066"/>
              </a:solidFill>
              <a:latin typeface="Alvi Nastaleeq" pitchFamily="2" charset="0"/>
              <a:cs typeface="Alvi Nastaleeq" pitchFamily="2" charset="0"/>
            </a:endParaRPr>
          </a:p>
        </p:txBody>
      </p:sp>
      <p:sp>
        <p:nvSpPr>
          <p:cNvPr id="1802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पोशीदा रखा हो या अफशा किया हो </a:t>
            </a:r>
          </a:p>
        </p:txBody>
      </p:sp>
      <p:sp>
        <p:nvSpPr>
          <p:cNvPr id="1802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akhfaytuhūo</a:t>
            </a:r>
            <a:r>
              <a:rPr lang="en-US" altLang="en-US" b="1" i="1" dirty="0" smtClean="0">
                <a:solidFill>
                  <a:srgbClr val="000066"/>
                </a:solidFill>
              </a:rPr>
              <a:t> aw </a:t>
            </a:r>
            <a:r>
              <a:rPr lang="en-US" altLang="en-US" b="1" i="1" dirty="0" err="1" smtClean="0">
                <a:solidFill>
                  <a:srgbClr val="000066"/>
                </a:solidFill>
              </a:rPr>
              <a:t>aẓhar-tuh</a:t>
            </a:r>
            <a:endParaRPr lang="en-US" altLang="en-US" b="1" i="1" dirty="0">
              <a:solidFill>
                <a:srgbClr val="000066"/>
              </a:solidFill>
            </a:endParaRPr>
          </a:p>
        </p:txBody>
      </p:sp>
      <p:sp>
        <p:nvSpPr>
          <p:cNvPr id="180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02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وَكُلَّ سَيِّئَة أَمَرْتَ بِإِثْبَاتِهَا الْكِرَامَ الكَاتِبِينَ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12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evil act which You hast commanded the Noble Writers to record,</a:t>
            </a:r>
            <a:endParaRPr lang="en-US" altLang="en-US" sz="2800" b="1" smtClean="0"/>
          </a:p>
        </p:txBody>
      </p:sp>
      <p:sp>
        <p:nvSpPr>
          <p:cNvPr id="1812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میری بدیاں جن کے لکھنے کا تو نے معزز کاتبینکو حکم دیا ہے</a:t>
            </a:r>
            <a:endParaRPr lang="en-US" altLang="en-US" sz="4000" b="1">
              <a:solidFill>
                <a:srgbClr val="000066"/>
              </a:solidFill>
              <a:latin typeface="Alvi Nastaleeq" pitchFamily="2" charset="0"/>
              <a:cs typeface="Alvi Nastaleeq" pitchFamily="2" charset="0"/>
            </a:endParaRPr>
          </a:p>
        </p:txBody>
      </p:sp>
      <p:sp>
        <p:nvSpPr>
          <p:cNvPr id="1812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हर ऐसी बदअमली को माफ़ करदे जिस को लिखने का हुक्म तुने किरामन कातेबीन को दिया हो, </a:t>
            </a:r>
            <a:endParaRPr lang="en-US" altLang="en-US" sz="2000" b="1">
              <a:solidFill>
                <a:srgbClr val="000066"/>
              </a:solidFill>
              <a:cs typeface="Mangal" panose="02040503050203030202" pitchFamily="18" charset="0"/>
            </a:endParaRPr>
          </a:p>
        </p:txBody>
      </p:sp>
      <p:sp>
        <p:nvSpPr>
          <p:cNvPr id="1812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kul-</a:t>
            </a:r>
            <a:r>
              <a:rPr lang="en-US" altLang="en-US" b="1" i="1" dirty="0" err="1" smtClean="0">
                <a:solidFill>
                  <a:srgbClr val="000066"/>
                </a:solidFill>
              </a:rPr>
              <a:t>lā</a:t>
            </a:r>
            <a:r>
              <a:rPr lang="en-US" altLang="en-US" b="1" i="1" dirty="0" smtClean="0">
                <a:solidFill>
                  <a:srgbClr val="000066"/>
                </a:solidFill>
              </a:rPr>
              <a:t> say-</a:t>
            </a:r>
            <a:r>
              <a:rPr lang="en-US" altLang="en-US" b="1" i="1" dirty="0" err="1" smtClean="0">
                <a:solidFill>
                  <a:srgbClr val="000066"/>
                </a:solidFill>
              </a:rPr>
              <a:t>yi</a:t>
            </a:r>
            <a:r>
              <a:rPr lang="en-US" altLang="en-US" b="1" i="1" dirty="0" smtClean="0">
                <a:solidFill>
                  <a:srgbClr val="000066"/>
                </a:solidFill>
              </a:rPr>
              <a:t>-</a:t>
            </a:r>
            <a:r>
              <a:rPr lang="en-US" altLang="en-US" b="1" i="1" dirty="0" err="1" smtClean="0">
                <a:solidFill>
                  <a:srgbClr val="000066"/>
                </a:solidFill>
              </a:rPr>
              <a:t>atin</a:t>
            </a:r>
            <a:r>
              <a:rPr lang="en-US" altLang="en-US" b="1" i="1" dirty="0" smtClean="0">
                <a:solidFill>
                  <a:srgbClr val="000066"/>
                </a:solidFill>
              </a:rPr>
              <a:t> </a:t>
            </a:r>
            <a:r>
              <a:rPr lang="en-US" altLang="en-US" b="1" i="1" dirty="0" err="1" smtClean="0">
                <a:solidFill>
                  <a:srgbClr val="000066"/>
                </a:solidFill>
              </a:rPr>
              <a:t>amarta</a:t>
            </a:r>
            <a:r>
              <a:rPr lang="en-US" altLang="en-US" b="1" i="1" dirty="0" smtClean="0">
                <a:solidFill>
                  <a:srgbClr val="000066"/>
                </a:solidFill>
              </a:rPr>
              <a:t> bi-</a:t>
            </a:r>
            <a:r>
              <a:rPr lang="en-US" altLang="en-US" b="1" i="1" dirty="0" err="1" smtClean="0">
                <a:solidFill>
                  <a:srgbClr val="000066"/>
                </a:solidFill>
              </a:rPr>
              <a:t>ith</a:t>
            </a:r>
            <a:r>
              <a:rPr lang="en-US" altLang="en-US" b="1" i="1" dirty="0" smtClean="0">
                <a:solidFill>
                  <a:srgbClr val="000066"/>
                </a:solidFill>
              </a:rPr>
              <a:t>-</a:t>
            </a:r>
            <a:r>
              <a:rPr lang="en-US" altLang="en-US" b="1" i="1" dirty="0" err="1" smtClean="0">
                <a:solidFill>
                  <a:srgbClr val="000066"/>
                </a:solidFill>
              </a:rPr>
              <a:t>bātihayal-kirāmal-kātibīn</a:t>
            </a:r>
            <a:endParaRPr lang="en-US" altLang="en-US" b="1" i="1" dirty="0">
              <a:solidFill>
                <a:srgbClr val="000066"/>
              </a:solidFill>
            </a:endParaRPr>
          </a:p>
        </p:txBody>
      </p:sp>
      <p:sp>
        <p:nvSpPr>
          <p:cNvPr id="181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12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الَّذِينَ وَكَّلْتَهُم بِحِفْظِ مَا يَكُونُ مِنِّي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22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Those whom You hast appointed to watch over what appears from me</a:t>
            </a:r>
            <a:endParaRPr lang="en-US" altLang="en-US" sz="2800" b="1" smtClean="0"/>
          </a:p>
        </p:txBody>
      </p:sp>
      <p:sp>
        <p:nvSpPr>
          <p:cNvPr id="1822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جنہیں تو نے مقرر کیا ہے کہ جو کچھ میں کروں اسے محفوظ کریں</a:t>
            </a:r>
            <a:endParaRPr lang="en-US" altLang="en-US" sz="4000" b="1">
              <a:solidFill>
                <a:srgbClr val="000066"/>
              </a:solidFill>
              <a:latin typeface="Alvi Nastaleeq" pitchFamily="2" charset="0"/>
              <a:cs typeface="Alvi Nastaleeq" pitchFamily="2" charset="0"/>
            </a:endParaRPr>
          </a:p>
        </p:txBody>
      </p:sp>
      <p:sp>
        <p:nvSpPr>
          <p:cNvPr id="1822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जिन को तुने मेरे हर अमल की निगरानी पर मामूर किया है </a:t>
            </a:r>
            <a:endParaRPr lang="en-US" altLang="en-US" sz="2000" b="1">
              <a:solidFill>
                <a:srgbClr val="000066"/>
              </a:solidFill>
              <a:cs typeface="Mangal" panose="02040503050203030202" pitchFamily="18" charset="0"/>
            </a:endParaRPr>
          </a:p>
        </p:txBody>
      </p:sp>
      <p:sp>
        <p:nvSpPr>
          <p:cNvPr id="1822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a:t>
            </a:r>
            <a:r>
              <a:rPr lang="en-US" altLang="en-US" b="1" i="1" dirty="0" err="1" smtClean="0">
                <a:solidFill>
                  <a:srgbClr val="000066"/>
                </a:solidFill>
              </a:rPr>
              <a:t>ladhīna</a:t>
            </a:r>
            <a:r>
              <a:rPr lang="en-US" altLang="en-US" b="1" i="1" dirty="0" smtClean="0">
                <a:solidFill>
                  <a:srgbClr val="000066"/>
                </a:solidFill>
              </a:rPr>
              <a:t> </a:t>
            </a:r>
            <a:r>
              <a:rPr lang="en-US" altLang="en-US" b="1" i="1" dirty="0" err="1" smtClean="0">
                <a:solidFill>
                  <a:srgbClr val="000066"/>
                </a:solidFill>
              </a:rPr>
              <a:t>wak-kal-tahum</a:t>
            </a:r>
            <a:r>
              <a:rPr lang="en-US" altLang="en-US" b="1" i="1" dirty="0" smtClean="0">
                <a:solidFill>
                  <a:srgbClr val="000066"/>
                </a:solidFill>
              </a:rPr>
              <a:t> bi-</a:t>
            </a:r>
            <a:r>
              <a:rPr lang="en-US" altLang="en-US" b="1" i="1" dirty="0" err="1" smtClean="0">
                <a:solidFill>
                  <a:srgbClr val="000066"/>
                </a:solidFill>
              </a:rPr>
              <a:t>ḥif</a:t>
            </a:r>
            <a:r>
              <a:rPr lang="en-US" altLang="en-US" b="1" i="1" dirty="0" smtClean="0">
                <a:solidFill>
                  <a:srgbClr val="000066"/>
                </a:solidFill>
              </a:rPr>
              <a:t>-</a:t>
            </a:r>
            <a:r>
              <a:rPr lang="en-US" altLang="en-US" b="1" i="1" dirty="0" err="1" smtClean="0">
                <a:solidFill>
                  <a:srgbClr val="000066"/>
                </a:solidFill>
              </a:rPr>
              <a:t>ẓi</a:t>
            </a:r>
            <a:r>
              <a:rPr lang="en-US" altLang="en-US" b="1" i="1" dirty="0" smtClean="0">
                <a:solidFill>
                  <a:srgbClr val="000066"/>
                </a:solidFill>
              </a:rPr>
              <a:t>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yakūnu</a:t>
            </a:r>
            <a:r>
              <a:rPr lang="en-US" altLang="en-US" b="1" i="1" dirty="0" smtClean="0">
                <a:solidFill>
                  <a:srgbClr val="000066"/>
                </a:solidFill>
              </a:rPr>
              <a:t> min-</a:t>
            </a:r>
            <a:r>
              <a:rPr lang="en-US" altLang="en-US" b="1" i="1" dirty="0" err="1" smtClean="0">
                <a:solidFill>
                  <a:srgbClr val="000066"/>
                </a:solidFill>
              </a:rPr>
              <a:t>nī</a:t>
            </a:r>
            <a:endParaRPr lang="en-US" altLang="en-US" b="1" i="1" dirty="0">
              <a:solidFill>
                <a:srgbClr val="000066"/>
              </a:solidFill>
            </a:endParaRPr>
          </a:p>
        </p:txBody>
      </p:sp>
      <p:sp>
        <p:nvSpPr>
          <p:cNvPr id="182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22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وَجَعَلْتَهُمْ شُهُوداً عَلَيَّ مَعَ جَوَارِحِي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832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whom You hast made, along with my bodily members, witness against me.</a:t>
            </a:r>
            <a:endParaRPr lang="en-US" altLang="en-US" sz="2800" b="1" smtClean="0"/>
          </a:p>
        </p:txBody>
      </p:sp>
      <p:sp>
        <p:nvSpPr>
          <p:cNvPr id="1833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ان کو</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میرے اعضاء کے ساتھ مجھ پر گواہ بنایا</a:t>
            </a:r>
            <a:endParaRPr lang="en-US" altLang="en-US" sz="4000" b="1">
              <a:solidFill>
                <a:srgbClr val="000066"/>
              </a:solidFill>
              <a:latin typeface="Alvi Nastaleeq" pitchFamily="2" charset="0"/>
              <a:cs typeface="Alvi Nastaleeq" pitchFamily="2" charset="0"/>
            </a:endParaRPr>
          </a:p>
        </p:txBody>
      </p:sp>
      <p:sp>
        <p:nvSpPr>
          <p:cNvPr id="1833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 को मेरे अजा व जवारेह के साथ साथ मेरे अमाल का गवाह मुक़र्रर किया  है, </a:t>
            </a:r>
            <a:endParaRPr lang="en-US" altLang="en-US" sz="2000" b="1">
              <a:solidFill>
                <a:srgbClr val="000066"/>
              </a:solidFill>
              <a:cs typeface="Mangal" panose="02040503050203030202" pitchFamily="18" charset="0"/>
            </a:endParaRPr>
          </a:p>
        </p:txBody>
      </p:sp>
      <p:sp>
        <p:nvSpPr>
          <p:cNvPr id="1833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jā'l-tahum</a:t>
            </a:r>
            <a:r>
              <a:rPr lang="en-US" altLang="en-US" b="1" i="1" dirty="0" smtClean="0">
                <a:solidFill>
                  <a:srgbClr val="000066"/>
                </a:solidFill>
              </a:rPr>
              <a:t> </a:t>
            </a:r>
            <a:r>
              <a:rPr lang="en-US" altLang="en-US" b="1" i="1" dirty="0" err="1" smtClean="0">
                <a:solidFill>
                  <a:srgbClr val="000066"/>
                </a:solidFill>
              </a:rPr>
              <a:t>shuhūdan</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jawāriḥī</a:t>
            </a:r>
            <a:endParaRPr lang="en-US" altLang="en-US" b="1" i="1" dirty="0">
              <a:solidFill>
                <a:srgbClr val="000066"/>
              </a:solidFill>
            </a:endParaRPr>
          </a:p>
        </p:txBody>
      </p:sp>
      <p:sp>
        <p:nvSpPr>
          <p:cNvPr id="183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33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وَكُنتَ أَنتَ الرَّقِيبَ عَلَيَّ مِن وَّرَائِهِمْ</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843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You wast Yourself the Watcher over me from behind them,</a:t>
            </a:r>
            <a:endParaRPr lang="en-US" altLang="en-US" sz="2800" b="1" smtClean="0"/>
          </a:p>
        </p:txBody>
      </p:sp>
      <p:sp>
        <p:nvSpPr>
          <p:cNvPr id="1843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انکے علاوہ خود تو بھی مجھ پر ناظر </a:t>
            </a:r>
            <a:endParaRPr lang="en-US" altLang="en-US" sz="4000" b="1">
              <a:solidFill>
                <a:srgbClr val="000066"/>
              </a:solidFill>
              <a:latin typeface="Alvi Nastaleeq" pitchFamily="2" charset="0"/>
              <a:cs typeface="Alvi Nastaleeq" pitchFamily="2" charset="0"/>
            </a:endParaRPr>
          </a:p>
        </p:txBody>
      </p:sp>
      <p:sp>
        <p:nvSpPr>
          <p:cNvPr id="1843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फिर इन से बढ़ कर तू खुद मेरे अमाल के निगरान रहा है और इन बातों को भी जानता है</a:t>
            </a:r>
            <a:endParaRPr lang="en-US" altLang="en-US" sz="2000" b="1">
              <a:solidFill>
                <a:srgbClr val="000066"/>
              </a:solidFill>
              <a:cs typeface="Mangal" panose="02040503050203030202" pitchFamily="18" charset="0"/>
            </a:endParaRPr>
          </a:p>
        </p:txBody>
      </p:sp>
      <p:sp>
        <p:nvSpPr>
          <p:cNvPr id="1843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kunta</a:t>
            </a:r>
            <a:r>
              <a:rPr lang="en-US" altLang="en-US" b="1" i="1" dirty="0" smtClean="0">
                <a:solidFill>
                  <a:srgbClr val="000066"/>
                </a:solidFill>
              </a:rPr>
              <a:t> </a:t>
            </a:r>
            <a:r>
              <a:rPr lang="en-US" altLang="en-US" b="1" i="1" dirty="0" err="1" smtClean="0">
                <a:solidFill>
                  <a:srgbClr val="000066"/>
                </a:solidFill>
              </a:rPr>
              <a:t>antar-raqība</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miw-warā-ihim</a:t>
            </a:r>
            <a:endParaRPr lang="en-US" altLang="en-US" b="1" i="1" dirty="0">
              <a:solidFill>
                <a:srgbClr val="000066"/>
              </a:solidFill>
            </a:endParaRPr>
          </a:p>
        </p:txBody>
      </p:sp>
      <p:sp>
        <p:nvSpPr>
          <p:cNvPr id="184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43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أَوَّلَ الأَوَّلِينَ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4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First of those who are first</a:t>
            </a:r>
            <a:endParaRPr lang="en-US" altLang="en-US" sz="2800" b="1" smtClean="0"/>
          </a:p>
        </p:txBody>
      </p:sp>
      <p:sp>
        <p:nvSpPr>
          <p:cNvPr id="194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اولین میں سب سے اول</a:t>
            </a:r>
            <a:endParaRPr lang="en-US" altLang="en-US" sz="4000" b="1">
              <a:solidFill>
                <a:srgbClr val="000066"/>
              </a:solidFill>
              <a:latin typeface="Alvi Nastaleeq" pitchFamily="2" charset="0"/>
              <a:cs typeface="Alvi Nastaleeq" pitchFamily="2" charset="0"/>
            </a:endParaRPr>
          </a:p>
        </p:txBody>
      </p:sp>
      <p:sp>
        <p:nvSpPr>
          <p:cNvPr id="194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सब पहलों से पहले,</a:t>
            </a:r>
            <a:endParaRPr lang="en-US" altLang="en-US" sz="2000" b="1">
              <a:solidFill>
                <a:srgbClr val="000066"/>
              </a:solidFill>
              <a:cs typeface="Mangal" panose="02040503050203030202" pitchFamily="18" charset="0"/>
            </a:endParaRPr>
          </a:p>
        </p:txBody>
      </p:sp>
      <p:sp>
        <p:nvSpPr>
          <p:cNvPr id="194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aw-</a:t>
            </a:r>
            <a:r>
              <a:rPr lang="en-US" altLang="en-US" b="1" i="1" dirty="0" err="1" smtClean="0">
                <a:solidFill>
                  <a:srgbClr val="000066"/>
                </a:solidFill>
              </a:rPr>
              <a:t>walal</a:t>
            </a:r>
            <a:r>
              <a:rPr lang="en-US" altLang="en-US" b="1" i="1" dirty="0" smtClean="0">
                <a:solidFill>
                  <a:srgbClr val="000066"/>
                </a:solidFill>
              </a:rPr>
              <a:t>-aw-</a:t>
            </a:r>
            <a:r>
              <a:rPr lang="en-US" altLang="en-US" b="1" i="1" dirty="0" err="1" smtClean="0">
                <a:solidFill>
                  <a:srgbClr val="000066"/>
                </a:solidFill>
              </a:rPr>
              <a:t>walīn</a:t>
            </a:r>
            <a:endParaRPr lang="en-US" altLang="en-US" b="1" i="1" dirty="0">
              <a:solidFill>
                <a:srgbClr val="000066"/>
              </a:solidFill>
            </a:endParaRP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4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وَالشَّاهِدَ لِمَا خَفِي عَنْهُمْ</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853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Witness of what is hidden from them</a:t>
            </a:r>
            <a:endParaRPr lang="en-US" altLang="en-US" sz="2800" b="1" smtClean="0"/>
          </a:p>
        </p:txBody>
      </p:sp>
      <p:sp>
        <p:nvSpPr>
          <p:cNvPr id="1853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اس بات کا گواہ ہے جو ان سے پوشیدہ ہے</a:t>
            </a:r>
            <a:endParaRPr lang="en-US" altLang="en-US" sz="4000" b="1">
              <a:solidFill>
                <a:srgbClr val="000066"/>
              </a:solidFill>
              <a:latin typeface="Alvi Nastaleeq" pitchFamily="2" charset="0"/>
              <a:cs typeface="Alvi Nastaleeq" pitchFamily="2" charset="0"/>
            </a:endParaRPr>
          </a:p>
        </p:txBody>
      </p:sp>
      <p:sp>
        <p:nvSpPr>
          <p:cNvPr id="1853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इन की नज़र से मख्फी रह गयीं </a:t>
            </a:r>
            <a:endParaRPr lang="en-US" altLang="en-US" sz="2000" b="1">
              <a:solidFill>
                <a:srgbClr val="000066"/>
              </a:solidFill>
              <a:cs typeface="Mangal" panose="02040503050203030202" pitchFamily="18" charset="0"/>
            </a:endParaRPr>
          </a:p>
        </p:txBody>
      </p:sp>
      <p:sp>
        <p:nvSpPr>
          <p:cNvPr id="1853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wash-</a:t>
            </a:r>
            <a:r>
              <a:rPr lang="en-US" altLang="en-US" b="1" i="1" dirty="0" err="1" smtClean="0">
                <a:solidFill>
                  <a:srgbClr val="000066"/>
                </a:solidFill>
              </a:rPr>
              <a:t>shāhida</a:t>
            </a:r>
            <a:r>
              <a:rPr lang="en-US" altLang="en-US" b="1" i="1" dirty="0" smtClean="0">
                <a:solidFill>
                  <a:srgbClr val="000066"/>
                </a:solidFill>
              </a:rPr>
              <a:t> </a:t>
            </a:r>
            <a:r>
              <a:rPr lang="en-US" altLang="en-US" b="1" i="1" dirty="0" err="1" smtClean="0">
                <a:solidFill>
                  <a:srgbClr val="000066"/>
                </a:solidFill>
              </a:rPr>
              <a:t>limā</a:t>
            </a:r>
            <a:r>
              <a:rPr lang="en-US" altLang="en-US" b="1" i="1" dirty="0" smtClean="0">
                <a:solidFill>
                  <a:srgbClr val="000066"/>
                </a:solidFill>
              </a:rPr>
              <a:t> </a:t>
            </a:r>
            <a:r>
              <a:rPr lang="en-US" altLang="en-US" b="1" i="1" dirty="0" err="1" smtClean="0">
                <a:solidFill>
                  <a:srgbClr val="000066"/>
                </a:solidFill>
              </a:rPr>
              <a:t>khafiya</a:t>
            </a:r>
            <a:r>
              <a:rPr lang="en-US" altLang="en-US" b="1" i="1" dirty="0" smtClean="0">
                <a:solidFill>
                  <a:srgbClr val="000066"/>
                </a:solidFill>
              </a:rPr>
              <a:t> `an-hum</a:t>
            </a:r>
            <a:endParaRPr lang="en-US" altLang="en-US" b="1" i="1" dirty="0">
              <a:solidFill>
                <a:srgbClr val="000066"/>
              </a:solidFill>
            </a:endParaRPr>
          </a:p>
        </p:txBody>
      </p:sp>
      <p:sp>
        <p:nvSpPr>
          <p:cNvPr id="185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53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وَبِرَحْمَتِكَ أَخْفَيْتَهُ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863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But through Your mercy You concealed it</a:t>
            </a:r>
            <a:endParaRPr lang="en-US" altLang="en-US" sz="2800" b="1" smtClean="0"/>
          </a:p>
        </p:txBody>
      </p:sp>
      <p:sp>
        <p:nvSpPr>
          <p:cNvPr id="1863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حالانکہ تو نے اپنی رحمت سے اسے چھپایا</a:t>
            </a:r>
            <a:endParaRPr lang="en-US" altLang="en-US" sz="4000" b="1">
              <a:solidFill>
                <a:srgbClr val="000066"/>
              </a:solidFill>
              <a:latin typeface="Alvi Nastaleeq" pitchFamily="2" charset="0"/>
              <a:cs typeface="Alvi Nastaleeq" pitchFamily="2" charset="0"/>
            </a:endParaRPr>
          </a:p>
        </p:txBody>
      </p:sp>
      <p:sp>
        <p:nvSpPr>
          <p:cNvPr id="1863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जिन्हें तुने अपनी रहमत से छुपा लिया</a:t>
            </a:r>
            <a:endParaRPr lang="en-US" altLang="en-US" sz="2000" b="1">
              <a:solidFill>
                <a:srgbClr val="000066"/>
              </a:solidFill>
              <a:cs typeface="Mangal" panose="02040503050203030202" pitchFamily="18" charset="0"/>
            </a:endParaRPr>
          </a:p>
        </p:txBody>
      </p:sp>
      <p:sp>
        <p:nvSpPr>
          <p:cNvPr id="1863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bi-</a:t>
            </a:r>
            <a:r>
              <a:rPr lang="en-US" altLang="en-US" b="1" i="1" dirty="0" err="1" smtClean="0">
                <a:solidFill>
                  <a:srgbClr val="000066"/>
                </a:solidFill>
              </a:rPr>
              <a:t>raḥ</a:t>
            </a:r>
            <a:r>
              <a:rPr lang="en-US" altLang="en-US" b="1" i="1" dirty="0" smtClean="0">
                <a:solidFill>
                  <a:srgbClr val="000066"/>
                </a:solidFill>
              </a:rPr>
              <a:t>-</a:t>
            </a:r>
            <a:r>
              <a:rPr lang="en-US" altLang="en-US" b="1" i="1" dirty="0" err="1" smtClean="0">
                <a:solidFill>
                  <a:srgbClr val="000066"/>
                </a:solidFill>
              </a:rPr>
              <a:t>matika</a:t>
            </a:r>
            <a:r>
              <a:rPr lang="en-US" altLang="en-US" b="1" i="1" dirty="0" smtClean="0">
                <a:solidFill>
                  <a:srgbClr val="000066"/>
                </a:solidFill>
              </a:rPr>
              <a:t> </a:t>
            </a:r>
            <a:r>
              <a:rPr lang="en-US" altLang="en-US" b="1" i="1" dirty="0" err="1" smtClean="0">
                <a:solidFill>
                  <a:srgbClr val="000066"/>
                </a:solidFill>
              </a:rPr>
              <a:t>akh-faytahu</a:t>
            </a:r>
            <a:endParaRPr lang="en-US" altLang="en-US" b="1" i="1" dirty="0">
              <a:solidFill>
                <a:srgbClr val="000066"/>
              </a:solidFill>
            </a:endParaRPr>
          </a:p>
        </p:txBody>
      </p:sp>
      <p:sp>
        <p:nvSpPr>
          <p:cNvPr id="186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63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وَبفَضْلِكَ سَتَرْتَهُ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73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through Your bounty You veiled it.</a:t>
            </a:r>
            <a:endParaRPr lang="en-US" altLang="en-US" sz="2800" b="1" smtClean="0"/>
          </a:p>
        </p:txBody>
      </p:sp>
      <p:sp>
        <p:nvSpPr>
          <p:cNvPr id="1873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اپنے فضل سے اس پر پردہ ڈالا</a:t>
            </a:r>
            <a:endParaRPr lang="en-US" altLang="en-US" sz="4000" b="1">
              <a:solidFill>
                <a:srgbClr val="000066"/>
              </a:solidFill>
              <a:latin typeface="Alvi Nastaleeq" pitchFamily="2" charset="0"/>
              <a:cs typeface="Alvi Nastaleeq" pitchFamily="2" charset="0"/>
            </a:endParaRPr>
          </a:p>
        </p:txBody>
      </p:sp>
      <p:sp>
        <p:nvSpPr>
          <p:cNvPr id="1873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 पर तुने अपने करम से पर्दा डाल दिया! </a:t>
            </a:r>
          </a:p>
        </p:txBody>
      </p:sp>
      <p:sp>
        <p:nvSpPr>
          <p:cNvPr id="1873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bifaḍlika</a:t>
            </a:r>
            <a:r>
              <a:rPr lang="en-US" altLang="en-US" b="1" i="1" dirty="0" smtClean="0">
                <a:solidFill>
                  <a:srgbClr val="000066"/>
                </a:solidFill>
              </a:rPr>
              <a:t> </a:t>
            </a:r>
            <a:r>
              <a:rPr lang="en-US" altLang="en-US" b="1" i="1" dirty="0" err="1" smtClean="0">
                <a:solidFill>
                  <a:srgbClr val="000066"/>
                </a:solidFill>
              </a:rPr>
              <a:t>satar-tah</a:t>
            </a:r>
            <a:endParaRPr lang="en-US" altLang="en-US" b="1" i="1" dirty="0">
              <a:solidFill>
                <a:srgbClr val="000066"/>
              </a:solidFill>
            </a:endParaRPr>
          </a:p>
        </p:txBody>
      </p:sp>
      <p:sp>
        <p:nvSpPr>
          <p:cNvPr id="187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74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وَأَن تُوَفِّرَ حَظِّي مِن كُلِّ خَيْر تُنْزِلُهُ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884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ask You] that You bestowest upon me an abundant share of every good You sendest down,</a:t>
            </a:r>
            <a:endParaRPr lang="en-US" altLang="en-US" sz="2800" b="1" smtClean="0"/>
          </a:p>
        </p:txBody>
      </p:sp>
      <p:sp>
        <p:nvSpPr>
          <p:cNvPr id="1884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وہ معاف فرما اور میرے لیے وافر حصہ قرار دے ہر اس خیر میں جسے تو نے نازل کیا</a:t>
            </a:r>
            <a:endParaRPr lang="en-US" altLang="en-US" sz="4000" b="1">
              <a:solidFill>
                <a:srgbClr val="000066"/>
              </a:solidFill>
              <a:latin typeface="Alvi Nastaleeq" pitchFamily="2" charset="0"/>
              <a:cs typeface="Alvi Nastaleeq" pitchFamily="2" charset="0"/>
            </a:endParaRPr>
          </a:p>
        </p:txBody>
      </p:sp>
      <p:sp>
        <p:nvSpPr>
          <p:cNvPr id="1884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 तुझ से इल्तेजा करता हूँ के मुझे ज्यादा से ज्यादा हिस्सा दे हर इस भलाई से जो तेरी तरफ से नाज़िल हो</a:t>
            </a:r>
            <a:endParaRPr lang="en-US" altLang="en-US" sz="2000" b="1">
              <a:solidFill>
                <a:srgbClr val="000066"/>
              </a:solidFill>
              <a:cs typeface="Mangal" panose="02040503050203030202" pitchFamily="18" charset="0"/>
            </a:endParaRPr>
          </a:p>
        </p:txBody>
      </p:sp>
      <p:sp>
        <p:nvSpPr>
          <p:cNvPr id="1884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an </a:t>
            </a:r>
            <a:r>
              <a:rPr lang="en-US" altLang="en-US" b="1" i="1" dirty="0" err="1" smtClean="0">
                <a:solidFill>
                  <a:srgbClr val="000066"/>
                </a:solidFill>
              </a:rPr>
              <a:t>tūwf-fira</a:t>
            </a:r>
            <a:r>
              <a:rPr lang="en-US" altLang="en-US" b="1" i="1" dirty="0" smtClean="0">
                <a:solidFill>
                  <a:srgbClr val="000066"/>
                </a:solidFill>
              </a:rPr>
              <a:t> </a:t>
            </a:r>
            <a:r>
              <a:rPr lang="en-US" altLang="en-US" b="1" i="1" dirty="0" err="1" smtClean="0">
                <a:solidFill>
                  <a:srgbClr val="000066"/>
                </a:solidFill>
              </a:rPr>
              <a:t>ḥaẓ-ẓī</a:t>
            </a:r>
            <a:r>
              <a:rPr lang="en-US" altLang="en-US" b="1" i="1" dirty="0" smtClean="0">
                <a:solidFill>
                  <a:srgbClr val="000066"/>
                </a:solidFill>
              </a:rPr>
              <a:t> min kul-li </a:t>
            </a:r>
            <a:r>
              <a:rPr lang="en-US" altLang="en-US" b="1" i="1" dirty="0" err="1" smtClean="0">
                <a:solidFill>
                  <a:srgbClr val="000066"/>
                </a:solidFill>
              </a:rPr>
              <a:t>khayrin</a:t>
            </a:r>
            <a:r>
              <a:rPr lang="en-US" altLang="en-US" b="1" i="1" dirty="0" smtClean="0">
                <a:solidFill>
                  <a:srgbClr val="000066"/>
                </a:solidFill>
              </a:rPr>
              <a:t> </a:t>
            </a:r>
            <a:r>
              <a:rPr lang="en-US" altLang="en-US" b="1" i="1" dirty="0" err="1" smtClean="0">
                <a:solidFill>
                  <a:srgbClr val="000066"/>
                </a:solidFill>
              </a:rPr>
              <a:t>tunziluh</a:t>
            </a:r>
            <a:endParaRPr lang="en-US" altLang="en-US" b="1" i="1" dirty="0">
              <a:solidFill>
                <a:srgbClr val="000066"/>
              </a:solidFill>
            </a:endParaRPr>
          </a:p>
        </p:txBody>
      </p:sp>
      <p:sp>
        <p:nvSpPr>
          <p:cNvPr id="188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84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إِحْسَان تُفْضِلُهُ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894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kindness You conferrest,</a:t>
            </a:r>
            <a:endParaRPr lang="en-US" altLang="en-US" sz="2800" b="1" smtClean="0"/>
          </a:p>
        </p:txBody>
      </p:sp>
      <p:sp>
        <p:nvSpPr>
          <p:cNvPr id="1894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 ہر اس احسان میں جو تو نے کیا</a:t>
            </a:r>
            <a:endParaRPr lang="en-US" altLang="en-US" sz="4000" b="1">
              <a:solidFill>
                <a:srgbClr val="000066"/>
              </a:solidFill>
              <a:latin typeface="Alvi Nastaleeq" pitchFamily="2" charset="0"/>
              <a:cs typeface="Alvi Nastaleeq" pitchFamily="2" charset="0"/>
            </a:endParaRPr>
          </a:p>
        </p:txBody>
      </p:sp>
      <p:sp>
        <p:nvSpPr>
          <p:cNvPr id="1894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एहसान से जो तू अपने फज़ल से करे, </a:t>
            </a:r>
            <a:endParaRPr lang="en-US" altLang="en-US" sz="2000" b="1">
              <a:solidFill>
                <a:srgbClr val="000066"/>
              </a:solidFill>
              <a:cs typeface="Mangal" panose="02040503050203030202" pitchFamily="18" charset="0"/>
            </a:endParaRPr>
          </a:p>
        </p:txBody>
      </p:sp>
      <p:sp>
        <p:nvSpPr>
          <p:cNvPr id="1894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iḥ-sānin</a:t>
            </a:r>
            <a:r>
              <a:rPr lang="en-US" altLang="en-US" b="1" i="1" dirty="0" smtClean="0">
                <a:solidFill>
                  <a:srgbClr val="000066"/>
                </a:solidFill>
              </a:rPr>
              <a:t> </a:t>
            </a:r>
            <a:r>
              <a:rPr lang="en-US" altLang="en-US" b="1" i="1" dirty="0" err="1" smtClean="0">
                <a:solidFill>
                  <a:srgbClr val="000066"/>
                </a:solidFill>
              </a:rPr>
              <a:t>tuf-ḍiluh</a:t>
            </a:r>
            <a:endParaRPr lang="en-US" altLang="en-US" b="1" i="1" dirty="0">
              <a:solidFill>
                <a:srgbClr val="000066"/>
              </a:solidFill>
            </a:endParaRPr>
          </a:p>
        </p:txBody>
      </p:sp>
      <p:sp>
        <p:nvSpPr>
          <p:cNvPr id="189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94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أَوْ بِرّ تَنْشِرُهُ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1904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goodness You unfoldest,</a:t>
            </a:r>
            <a:endParaRPr lang="en-US" altLang="en-US" sz="2800" b="1" smtClean="0"/>
          </a:p>
        </p:txBody>
      </p:sp>
      <p:sp>
        <p:nvSpPr>
          <p:cNvPr id="1904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 ہر نیکی میں جسے تو نے پھیلایا</a:t>
            </a:r>
            <a:endParaRPr lang="en-US" altLang="en-US" sz="4000" b="1">
              <a:solidFill>
                <a:srgbClr val="000066"/>
              </a:solidFill>
              <a:latin typeface="Alvi Nastaleeq" pitchFamily="2" charset="0"/>
              <a:cs typeface="Alvi Nastaleeq" pitchFamily="2" charset="0"/>
            </a:endParaRPr>
          </a:p>
        </p:txBody>
      </p:sp>
      <p:sp>
        <p:nvSpPr>
          <p:cNvPr id="1904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नेकी से जिसे तू फैलाये, </a:t>
            </a:r>
            <a:endParaRPr lang="en-US" altLang="en-US" sz="2000" b="1">
              <a:solidFill>
                <a:srgbClr val="000066"/>
              </a:solidFill>
              <a:cs typeface="Mangal" panose="02040503050203030202" pitchFamily="18" charset="0"/>
            </a:endParaRPr>
          </a:p>
        </p:txBody>
      </p:sp>
      <p:sp>
        <p:nvSpPr>
          <p:cNvPr id="1904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bir-rin</a:t>
            </a:r>
            <a:r>
              <a:rPr lang="en-US" altLang="en-US" b="1" i="1" dirty="0" smtClean="0">
                <a:solidFill>
                  <a:srgbClr val="000066"/>
                </a:solidFill>
              </a:rPr>
              <a:t> tan-</a:t>
            </a:r>
            <a:r>
              <a:rPr lang="en-US" altLang="en-US" b="1" i="1" dirty="0" err="1" smtClean="0">
                <a:solidFill>
                  <a:srgbClr val="000066"/>
                </a:solidFill>
              </a:rPr>
              <a:t>shiruhu</a:t>
            </a:r>
            <a:endParaRPr lang="en-US" altLang="en-US" b="1" i="1" dirty="0">
              <a:solidFill>
                <a:srgbClr val="000066"/>
              </a:solidFill>
            </a:endParaRPr>
          </a:p>
        </p:txBody>
      </p:sp>
      <p:sp>
        <p:nvSpPr>
          <p:cNvPr id="190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04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رِزْق تَبْسُطُهُ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14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provision You spreadest out,</a:t>
            </a:r>
            <a:endParaRPr lang="en-US" altLang="en-US" sz="2800" b="1" smtClean="0"/>
          </a:p>
        </p:txBody>
      </p:sp>
      <p:sp>
        <p:nvSpPr>
          <p:cNvPr id="1914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رزق میں جسے تو نے وسیع کیا </a:t>
            </a:r>
            <a:endParaRPr lang="en-US" altLang="en-US" sz="4000" b="1">
              <a:solidFill>
                <a:srgbClr val="000066"/>
              </a:solidFill>
              <a:latin typeface="Alvi Nastaleeq" pitchFamily="2" charset="0"/>
              <a:cs typeface="Alvi Nastaleeq" pitchFamily="2" charset="0"/>
            </a:endParaRPr>
          </a:p>
        </p:txBody>
      </p:sp>
      <p:sp>
        <p:nvSpPr>
          <p:cNvPr id="1914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रिजक से जिस में तू वुसअत दे, </a:t>
            </a:r>
            <a:endParaRPr lang="en-US" altLang="en-US" sz="2000" b="1">
              <a:solidFill>
                <a:srgbClr val="000066"/>
              </a:solidFill>
              <a:cs typeface="Mangal" panose="02040503050203030202" pitchFamily="18" charset="0"/>
            </a:endParaRPr>
          </a:p>
        </p:txBody>
      </p:sp>
      <p:sp>
        <p:nvSpPr>
          <p:cNvPr id="1914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rizqin</a:t>
            </a:r>
            <a:r>
              <a:rPr lang="en-US" altLang="en-US" b="1" i="1" dirty="0" smtClean="0">
                <a:solidFill>
                  <a:srgbClr val="000066"/>
                </a:solidFill>
              </a:rPr>
              <a:t> tab-</a:t>
            </a:r>
            <a:r>
              <a:rPr lang="en-US" altLang="en-US" b="1" i="1" dirty="0" err="1" smtClean="0">
                <a:solidFill>
                  <a:srgbClr val="000066"/>
                </a:solidFill>
              </a:rPr>
              <a:t>suṭuh</a:t>
            </a:r>
            <a:endParaRPr lang="en-US" altLang="en-US" b="1" i="1" dirty="0">
              <a:solidFill>
                <a:srgbClr val="000066"/>
              </a:solidFill>
            </a:endParaRPr>
          </a:p>
        </p:txBody>
      </p:sp>
      <p:sp>
        <p:nvSpPr>
          <p:cNvPr id="191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14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ذَنْب تَغْفِرُهُ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25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sin You forgivest,</a:t>
            </a:r>
            <a:endParaRPr lang="en-US" altLang="en-US" sz="2800" b="1" smtClean="0"/>
          </a:p>
        </p:txBody>
      </p:sp>
      <p:sp>
        <p:nvSpPr>
          <p:cNvPr id="1925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 گناہ میں جسے تو معاف نے کیا </a:t>
            </a:r>
            <a:endParaRPr lang="en-US" altLang="en-US" sz="4000" b="1">
              <a:solidFill>
                <a:srgbClr val="000066"/>
              </a:solidFill>
              <a:latin typeface="Alvi Nastaleeq" pitchFamily="2" charset="0"/>
              <a:cs typeface="Alvi Nastaleeq" pitchFamily="2" charset="0"/>
            </a:endParaRPr>
          </a:p>
        </p:txBody>
      </p:sp>
      <p:sp>
        <p:nvSpPr>
          <p:cNvPr id="1925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गुनाह से जिसे तू माफ़ करदे, </a:t>
            </a:r>
            <a:endParaRPr lang="en-US" altLang="en-US" sz="2000" b="1">
              <a:solidFill>
                <a:srgbClr val="000066"/>
              </a:solidFill>
              <a:cs typeface="Mangal" panose="02040503050203030202" pitchFamily="18" charset="0"/>
            </a:endParaRPr>
          </a:p>
        </p:txBody>
      </p:sp>
      <p:sp>
        <p:nvSpPr>
          <p:cNvPr id="1925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dḥam</a:t>
            </a:r>
            <a:r>
              <a:rPr lang="en-US" altLang="en-US" b="1" i="1" dirty="0" smtClean="0">
                <a:solidFill>
                  <a:srgbClr val="000066"/>
                </a:solidFill>
              </a:rPr>
              <a:t>-bin </a:t>
            </a:r>
            <a:r>
              <a:rPr lang="en-US" altLang="en-US" b="1" i="1" dirty="0" err="1" smtClean="0">
                <a:solidFill>
                  <a:srgbClr val="000066"/>
                </a:solidFill>
              </a:rPr>
              <a:t>tagh-firuyhu</a:t>
            </a:r>
            <a:endParaRPr lang="en-US" altLang="en-US" b="1" i="1" dirty="0">
              <a:solidFill>
                <a:srgbClr val="000066"/>
              </a:solidFill>
            </a:endParaRPr>
          </a:p>
        </p:txBody>
      </p:sp>
      <p:sp>
        <p:nvSpPr>
          <p:cNvPr id="192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25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خَطَأ تَسْتُرُهُ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35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error You coverest.</a:t>
            </a:r>
            <a:endParaRPr lang="en-US" altLang="en-US" sz="2800" b="1" smtClean="0"/>
          </a:p>
        </p:txBody>
      </p:sp>
      <p:sp>
        <p:nvSpPr>
          <p:cNvPr id="1935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 غلطی میں جسے تو نے چھپایا </a:t>
            </a:r>
            <a:endParaRPr lang="en-US" altLang="en-US" sz="4000" b="1">
              <a:solidFill>
                <a:srgbClr val="000066"/>
              </a:solidFill>
              <a:latin typeface="Alvi Nastaleeq" pitchFamily="2" charset="0"/>
              <a:cs typeface="Alvi Nastaleeq" pitchFamily="2" charset="0"/>
            </a:endParaRPr>
          </a:p>
        </p:txBody>
      </p:sp>
      <p:sp>
        <p:nvSpPr>
          <p:cNvPr id="1935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ग़लती से जिसे तू छुपा ले! </a:t>
            </a:r>
            <a:endParaRPr lang="en-US" altLang="en-US" sz="2000" b="1">
              <a:solidFill>
                <a:srgbClr val="000066"/>
              </a:solidFill>
              <a:cs typeface="Mangal" panose="02040503050203030202" pitchFamily="18" charset="0"/>
            </a:endParaRPr>
          </a:p>
        </p:txBody>
      </p:sp>
      <p:sp>
        <p:nvSpPr>
          <p:cNvPr id="1935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a:t>
            </a:r>
            <a:r>
              <a:rPr lang="en-US" altLang="en-US" b="1" i="1" dirty="0" err="1" smtClean="0">
                <a:solidFill>
                  <a:srgbClr val="000066"/>
                </a:solidFill>
              </a:rPr>
              <a:t>khaṭain</a:t>
            </a:r>
            <a:r>
              <a:rPr lang="en-US" altLang="en-US" b="1" i="1" dirty="0" smtClean="0">
                <a:solidFill>
                  <a:srgbClr val="000066"/>
                </a:solidFill>
              </a:rPr>
              <a:t> </a:t>
            </a:r>
            <a:r>
              <a:rPr lang="en-US" altLang="en-US" b="1" i="1" dirty="0" err="1" smtClean="0">
                <a:solidFill>
                  <a:srgbClr val="000066"/>
                </a:solidFill>
              </a:rPr>
              <a:t>tas-turuhu</a:t>
            </a:r>
            <a:endParaRPr lang="en-US" altLang="en-US" b="1" i="1" dirty="0">
              <a:solidFill>
                <a:srgbClr val="000066"/>
              </a:solidFill>
            </a:endParaRPr>
          </a:p>
        </p:txBody>
      </p:sp>
      <p:sp>
        <p:nvSpPr>
          <p:cNvPr id="193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35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رَبِّ يَا رَبِّ يَا رَبِّ</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456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194565"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یارب یا رب یا رب </a:t>
            </a:r>
            <a:endParaRPr lang="en-US" altLang="en-US" sz="4000" b="1">
              <a:solidFill>
                <a:srgbClr val="000066"/>
              </a:solidFill>
              <a:latin typeface="Alvi Nastaleeq" pitchFamily="2" charset="0"/>
              <a:cs typeface="Alvi Nastaleeq" pitchFamily="2" charset="0"/>
            </a:endParaRPr>
          </a:p>
        </p:txBody>
      </p:sp>
      <p:sp>
        <p:nvSpPr>
          <p:cNvPr id="194566"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परवरदिगार, ऐ मेरे परवरदिगार, ऐ मेरे परवरदिगार, </a:t>
            </a:r>
            <a:endParaRPr lang="en-US" altLang="en-US" sz="2000" b="1">
              <a:solidFill>
                <a:srgbClr val="000066"/>
              </a:solidFill>
              <a:cs typeface="Mangal" panose="02040503050203030202" pitchFamily="18" charset="0"/>
            </a:endParaRPr>
          </a:p>
        </p:txBody>
      </p:sp>
      <p:sp>
        <p:nvSpPr>
          <p:cNvPr id="19456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a:t>
            </a:r>
            <a:endParaRPr lang="en-US" altLang="en-US" b="1" i="1"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وَيَا آخِرَ الآخِرِينَ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4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 Last of those who are last!</a:t>
            </a:r>
            <a:endParaRPr lang="en-US" altLang="en-US" sz="2800" b="1" smtClean="0"/>
          </a:p>
        </p:txBody>
      </p:sp>
      <p:sp>
        <p:nvSpPr>
          <p:cNvPr id="204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اے آخرین میں سب سے آخر</a:t>
            </a:r>
            <a:endParaRPr lang="en-US" altLang="en-US" sz="4000" b="1">
              <a:solidFill>
                <a:srgbClr val="000066"/>
              </a:solidFill>
              <a:latin typeface="Alvi Nastaleeq" pitchFamily="2" charset="0"/>
              <a:cs typeface="Alvi Nastaleeq" pitchFamily="2" charset="0"/>
            </a:endParaRPr>
          </a:p>
        </p:txBody>
      </p:sp>
      <p:sp>
        <p:nvSpPr>
          <p:cNvPr id="204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सब पिछलो से पिछले</a:t>
            </a:r>
            <a:endParaRPr lang="en-US" altLang="en-US" sz="2000" b="1">
              <a:solidFill>
                <a:srgbClr val="000066"/>
              </a:solidFill>
              <a:cs typeface="Mangal" panose="02040503050203030202" pitchFamily="18" charset="0"/>
            </a:endParaRPr>
          </a:p>
        </p:txBody>
      </p:sp>
      <p:sp>
        <p:nvSpPr>
          <p:cNvPr id="204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yā</a:t>
            </a:r>
            <a:r>
              <a:rPr lang="en-US" altLang="en-US" b="1" i="1" dirty="0" smtClean="0">
                <a:solidFill>
                  <a:srgbClr val="000066"/>
                </a:solidFill>
              </a:rPr>
              <a:t> ā-</a:t>
            </a:r>
            <a:r>
              <a:rPr lang="en-US" altLang="en-US" b="1" i="1" dirty="0" err="1" smtClean="0">
                <a:solidFill>
                  <a:srgbClr val="000066"/>
                </a:solidFill>
              </a:rPr>
              <a:t>khiral</a:t>
            </a:r>
            <a:r>
              <a:rPr lang="en-US" altLang="en-US" b="1" i="1" dirty="0" smtClean="0">
                <a:solidFill>
                  <a:srgbClr val="000066"/>
                </a:solidFill>
              </a:rPr>
              <a:t>-ā-</a:t>
            </a:r>
            <a:r>
              <a:rPr lang="en-US" altLang="en-US" b="1" i="1" dirty="0" err="1" smtClean="0">
                <a:solidFill>
                  <a:srgbClr val="000066"/>
                </a:solidFill>
              </a:rPr>
              <a:t>khirīn</a:t>
            </a:r>
            <a:endParaRPr lang="en-US" altLang="en-US" b="1" i="1" dirty="0">
              <a:solidFill>
                <a:srgbClr val="000066"/>
              </a:solidFill>
            </a:endParaRP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4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إِلَهِي وَسَيِّدِي وَمَوْلاي وَمَاِلكَ رِقِّي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55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God! My Master! My Protector! Owner of my bondage!</a:t>
            </a:r>
            <a:endParaRPr lang="en-US" altLang="en-US" sz="2800" b="1" smtClean="0"/>
          </a:p>
        </p:txBody>
      </p:sp>
      <p:sp>
        <p:nvSpPr>
          <p:cNvPr id="1955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میرے معبود میرے آقا اورمیرے مولا </a:t>
            </a:r>
            <a:endParaRPr lang="en-US" altLang="en-US" sz="4000" b="1">
              <a:solidFill>
                <a:srgbClr val="000066"/>
              </a:solidFill>
              <a:latin typeface="Alvi Nastaleeq" pitchFamily="2" charset="0"/>
              <a:cs typeface="Alvi Nastaleeq" pitchFamily="2" charset="0"/>
            </a:endParaRPr>
          </a:p>
        </p:txBody>
      </p:sp>
      <p:sp>
        <p:nvSpPr>
          <p:cNvPr id="1955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ऐ मेरे आका, ऐ मेरे मौला, ऐ मेरे जिस्मो जान के मालिक, </a:t>
            </a:r>
            <a:endParaRPr lang="en-US" altLang="en-US" sz="2000" b="1">
              <a:solidFill>
                <a:srgbClr val="000066"/>
              </a:solidFill>
              <a:cs typeface="Mangal" panose="02040503050203030202" pitchFamily="18" charset="0"/>
            </a:endParaRPr>
          </a:p>
        </p:txBody>
      </p:sp>
      <p:sp>
        <p:nvSpPr>
          <p:cNvPr id="1955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wa say-</a:t>
            </a:r>
            <a:r>
              <a:rPr lang="en-US" altLang="en-US" b="1" i="1" dirty="0" err="1" smtClean="0">
                <a:solidFill>
                  <a:srgbClr val="000066"/>
                </a:solidFill>
              </a:rPr>
              <a:t>yidī</a:t>
            </a:r>
            <a:r>
              <a:rPr lang="en-US" altLang="en-US" b="1" i="1" dirty="0" smtClean="0">
                <a:solidFill>
                  <a:srgbClr val="000066"/>
                </a:solidFill>
              </a:rPr>
              <a:t> wa maw-</a:t>
            </a:r>
            <a:r>
              <a:rPr lang="en-US" altLang="en-US" b="1" i="1" dirty="0" err="1" smtClean="0">
                <a:solidFill>
                  <a:srgbClr val="000066"/>
                </a:solidFill>
              </a:rPr>
              <a:t>laya</a:t>
            </a:r>
            <a:r>
              <a:rPr lang="en-US" altLang="en-US" b="1" i="1" dirty="0" smtClean="0">
                <a:solidFill>
                  <a:srgbClr val="000066"/>
                </a:solidFill>
              </a:rPr>
              <a:t> wa </a:t>
            </a:r>
            <a:r>
              <a:rPr lang="en-US" altLang="en-US" b="1" i="1" dirty="0" err="1" smtClean="0">
                <a:solidFill>
                  <a:srgbClr val="000066"/>
                </a:solidFill>
              </a:rPr>
              <a:t>mālika</a:t>
            </a:r>
            <a:r>
              <a:rPr lang="en-US" altLang="en-US" b="1" i="1" dirty="0" smtClean="0">
                <a:solidFill>
                  <a:srgbClr val="000066"/>
                </a:solidFill>
              </a:rPr>
              <a:t> </a:t>
            </a:r>
            <a:r>
              <a:rPr lang="en-US" altLang="en-US" b="1" i="1" dirty="0" err="1" smtClean="0">
                <a:solidFill>
                  <a:srgbClr val="000066"/>
                </a:solidFill>
              </a:rPr>
              <a:t>riq-qī</a:t>
            </a:r>
            <a:endParaRPr lang="en-US" altLang="en-US" b="1" i="1" dirty="0">
              <a:solidFill>
                <a:srgbClr val="000066"/>
              </a:solidFill>
            </a:endParaRPr>
          </a:p>
        </p:txBody>
      </p:sp>
      <p:sp>
        <p:nvSpPr>
          <p:cNvPr id="195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55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مَنْ بِيَدِهِ نَاصِيَتِي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66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in whose hand is my forelock!</a:t>
            </a:r>
            <a:endParaRPr lang="en-US" altLang="en-US" sz="2800" b="1" smtClean="0"/>
          </a:p>
        </p:txBody>
      </p:sp>
      <p:sp>
        <p:nvSpPr>
          <p:cNvPr id="1966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میری جان کے مالک اے وہ جسکے ہاتھ میں میری لگام ہے </a:t>
            </a:r>
            <a:endParaRPr lang="en-US" altLang="en-US" sz="4000" b="1">
              <a:solidFill>
                <a:srgbClr val="000066"/>
              </a:solidFill>
              <a:latin typeface="Alvi Nastaleeq" pitchFamily="2" charset="0"/>
              <a:cs typeface="Alvi Nastaleeq" pitchFamily="2" charset="0"/>
            </a:endParaRPr>
          </a:p>
        </p:txBody>
      </p:sp>
      <p:sp>
        <p:nvSpPr>
          <p:cNvPr id="1966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वो ज़ात जिसे मुझ पर काबू हासिल है,</a:t>
            </a:r>
            <a:endParaRPr lang="en-US" altLang="en-US" sz="2000" b="1">
              <a:solidFill>
                <a:srgbClr val="000066"/>
              </a:solidFill>
              <a:cs typeface="Mangal" panose="02040503050203030202" pitchFamily="18" charset="0"/>
            </a:endParaRPr>
          </a:p>
        </p:txBody>
      </p:sp>
      <p:sp>
        <p:nvSpPr>
          <p:cNvPr id="1966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mam bi-</a:t>
            </a:r>
            <a:r>
              <a:rPr lang="en-US" altLang="en-US" b="1" i="1" dirty="0" err="1" smtClean="0">
                <a:solidFill>
                  <a:srgbClr val="000066"/>
                </a:solidFill>
              </a:rPr>
              <a:t>yadihi</a:t>
            </a:r>
            <a:r>
              <a:rPr lang="en-US" altLang="en-US" b="1" i="1" dirty="0" smtClean="0">
                <a:solidFill>
                  <a:srgbClr val="000066"/>
                </a:solidFill>
              </a:rPr>
              <a:t> </a:t>
            </a:r>
            <a:r>
              <a:rPr lang="en-US" altLang="en-US" b="1" i="1" dirty="0" err="1" smtClean="0">
                <a:solidFill>
                  <a:srgbClr val="000066"/>
                </a:solidFill>
              </a:rPr>
              <a:t>nāṣi-yatī</a:t>
            </a:r>
            <a:endParaRPr lang="en-US" altLang="en-US" b="1" i="1" dirty="0">
              <a:solidFill>
                <a:srgbClr val="000066"/>
              </a:solidFill>
            </a:endParaRPr>
          </a:p>
        </p:txBody>
      </p:sp>
      <p:sp>
        <p:nvSpPr>
          <p:cNvPr id="196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66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عَلِيماً بِضُرِّي وَمَسْكَنَتِي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76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 knows my affliction and my misery!</a:t>
            </a:r>
            <a:endParaRPr lang="en-US" altLang="en-US" sz="2800" b="1" smtClean="0"/>
          </a:p>
        </p:txBody>
      </p:sp>
      <p:sp>
        <p:nvSpPr>
          <p:cNvPr id="1976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میری تنگی و بے چارگی سے واقف</a:t>
            </a:r>
            <a:endParaRPr lang="en-US" altLang="en-US" sz="4000" b="1">
              <a:solidFill>
                <a:srgbClr val="000066"/>
              </a:solidFill>
              <a:latin typeface="Alvi Nastaleeq" pitchFamily="2" charset="0"/>
              <a:cs typeface="Alvi Nastaleeq" pitchFamily="2" charset="0"/>
            </a:endParaRPr>
          </a:p>
        </p:txBody>
      </p:sp>
      <p:sp>
        <p:nvSpPr>
          <p:cNvPr id="1976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बदहाली और बेचारगी को जान्ने वाले, </a:t>
            </a:r>
            <a:endParaRPr lang="en-US" altLang="en-US" sz="2000" b="1">
              <a:solidFill>
                <a:srgbClr val="000066"/>
              </a:solidFill>
              <a:cs typeface="Mangal" panose="02040503050203030202" pitchFamily="18" charset="0"/>
            </a:endParaRPr>
          </a:p>
        </p:txBody>
      </p:sp>
      <p:sp>
        <p:nvSpPr>
          <p:cNvPr id="1976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alīmām</a:t>
            </a:r>
            <a:r>
              <a:rPr lang="en-US" altLang="en-US" b="1" i="1" dirty="0" smtClean="0">
                <a:solidFill>
                  <a:srgbClr val="000066"/>
                </a:solidFill>
              </a:rPr>
              <a:t> </a:t>
            </a:r>
            <a:r>
              <a:rPr lang="en-US" altLang="en-US" b="1" i="1" dirty="0" err="1" smtClean="0">
                <a:solidFill>
                  <a:srgbClr val="000066"/>
                </a:solidFill>
              </a:rPr>
              <a:t>biḍurī</a:t>
            </a:r>
            <a:r>
              <a:rPr lang="en-US" altLang="en-US" b="1" i="1" dirty="0" smtClean="0">
                <a:solidFill>
                  <a:srgbClr val="000066"/>
                </a:solidFill>
              </a:rPr>
              <a:t> wa mas-</a:t>
            </a:r>
            <a:r>
              <a:rPr lang="en-US" altLang="en-US" b="1" i="1" dirty="0" err="1" smtClean="0">
                <a:solidFill>
                  <a:srgbClr val="000066"/>
                </a:solidFill>
              </a:rPr>
              <a:t>kanatī</a:t>
            </a:r>
            <a:endParaRPr lang="en-US" altLang="en-US" b="1" i="1" dirty="0">
              <a:solidFill>
                <a:srgbClr val="000066"/>
              </a:solidFill>
            </a:endParaRPr>
          </a:p>
        </p:txBody>
      </p:sp>
      <p:sp>
        <p:nvSpPr>
          <p:cNvPr id="197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76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خَبِيراً بِفَقْرِي وَفَاقَتِي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86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 is aware of my poverty and indigence!</a:t>
            </a:r>
            <a:endParaRPr lang="en-US" altLang="en-US" sz="2800" b="1" smtClean="0"/>
          </a:p>
        </p:txBody>
      </p:sp>
      <p:sp>
        <p:nvSpPr>
          <p:cNvPr id="1986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میری ناداری و تنگدستی سے باخبر </a:t>
            </a:r>
            <a:endParaRPr lang="en-US" altLang="en-US" sz="4000" b="1">
              <a:solidFill>
                <a:srgbClr val="000066"/>
              </a:solidFill>
              <a:latin typeface="Alvi Nastaleeq" pitchFamily="2" charset="0"/>
              <a:cs typeface="Alvi Nastaleeq" pitchFamily="2" charset="0"/>
            </a:endParaRPr>
          </a:p>
        </p:txBody>
      </p:sp>
      <p:sp>
        <p:nvSpPr>
          <p:cNvPr id="1986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फिकरो फाका से आगही रखने वाले, </a:t>
            </a:r>
            <a:endParaRPr lang="en-US" altLang="en-US" sz="2000" b="1">
              <a:solidFill>
                <a:srgbClr val="000066"/>
              </a:solidFill>
              <a:cs typeface="Mangal" panose="02040503050203030202" pitchFamily="18" charset="0"/>
            </a:endParaRPr>
          </a:p>
        </p:txBody>
      </p:sp>
      <p:sp>
        <p:nvSpPr>
          <p:cNvPr id="1986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dirty="0" smtClean="0">
                <a:solidFill>
                  <a:srgbClr val="000066"/>
                </a:solidFill>
              </a:rPr>
              <a:t>yā khabīrām bi-faq-rī wa fāqatī</a:t>
            </a:r>
            <a:endParaRPr lang="en-US" altLang="en-US" b="1" i="1" dirty="0">
              <a:solidFill>
                <a:srgbClr val="000066"/>
              </a:solidFill>
            </a:endParaRPr>
          </a:p>
        </p:txBody>
      </p:sp>
      <p:sp>
        <p:nvSpPr>
          <p:cNvPr id="198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86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رَبِّ يَا رَبِّ يَا رَبِّ</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9968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199685"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یارب یارب یارب </a:t>
            </a:r>
            <a:endParaRPr lang="en-US" altLang="en-US" sz="4000" b="1">
              <a:solidFill>
                <a:srgbClr val="000066"/>
              </a:solidFill>
              <a:latin typeface="Alvi Nastaleeq" pitchFamily="2" charset="0"/>
              <a:cs typeface="Alvi Nastaleeq" pitchFamily="2" charset="0"/>
            </a:endParaRPr>
          </a:p>
        </p:txBody>
      </p:sp>
      <p:sp>
        <p:nvSpPr>
          <p:cNvPr id="199686"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परवरदिगार, ऐ मेरे परवरदिगार, ऐ मेरे परवरदिगार, </a:t>
            </a:r>
            <a:endParaRPr lang="en-US" altLang="en-US" sz="2000" b="1">
              <a:solidFill>
                <a:srgbClr val="000066"/>
              </a:solidFill>
              <a:cs typeface="Mangal" panose="02040503050203030202" pitchFamily="18" charset="0"/>
            </a:endParaRPr>
          </a:p>
        </p:txBody>
      </p:sp>
      <p:sp>
        <p:nvSpPr>
          <p:cNvPr id="19968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a:t>
            </a:r>
            <a:endParaRPr lang="en-US" altLang="en-US" b="1" i="1"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أَسْألُكَ بِحَقِّكَ وَقُدْسِكَ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07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ask You by Your Truth and Your Holiness</a:t>
            </a:r>
            <a:endParaRPr lang="en-US" altLang="en-US" sz="2800" b="1" smtClean="0"/>
          </a:p>
        </p:txBody>
      </p:sp>
      <p:sp>
        <p:nvSpPr>
          <p:cNvPr id="2007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میں تجھ سے تیرے حق </a:t>
            </a:r>
            <a:r>
              <a:rPr lang="ar-SA" altLang="en-US" sz="4000" b="1" dirty="0" smtClean="0">
                <a:solidFill>
                  <a:srgbClr val="000066"/>
                </a:solidFill>
                <a:latin typeface="Alvi Nastaleeq" pitchFamily="2" charset="0"/>
                <a:cs typeface="Alvi Nastaleeq" pitchFamily="2" charset="0"/>
              </a:rPr>
              <a:t>ہونے </a:t>
            </a:r>
            <a:r>
              <a:rPr lang="ar-SA" altLang="en-US" sz="4000" b="1" dirty="0">
                <a:solidFill>
                  <a:srgbClr val="000066"/>
                </a:solidFill>
                <a:latin typeface="Alvi Nastaleeq" pitchFamily="2" charset="0"/>
                <a:cs typeface="Alvi Nastaleeq" pitchFamily="2" charset="0"/>
              </a:rPr>
              <a:t>تیری پاکیزگی</a:t>
            </a:r>
            <a:endParaRPr lang="en-US" altLang="en-US" sz="4000" b="1" dirty="0">
              <a:solidFill>
                <a:srgbClr val="000066"/>
              </a:solidFill>
              <a:latin typeface="Alvi Nastaleeq" pitchFamily="2" charset="0"/>
              <a:cs typeface="Alvi Nastaleeq" pitchFamily="2" charset="0"/>
            </a:endParaRPr>
          </a:p>
        </p:txBody>
      </p:sp>
      <p:sp>
        <p:nvSpPr>
          <p:cNvPr id="2007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तुझे तेरी सच्चाई और तेरी पाकीजगी, </a:t>
            </a:r>
            <a:endParaRPr lang="en-US" altLang="en-US" sz="2000" b="1">
              <a:solidFill>
                <a:srgbClr val="000066"/>
              </a:solidFill>
              <a:cs typeface="Mangal" panose="02040503050203030202" pitchFamily="18" charset="0"/>
            </a:endParaRPr>
          </a:p>
        </p:txBody>
      </p:sp>
      <p:sp>
        <p:nvSpPr>
          <p:cNvPr id="2007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as-</a:t>
            </a:r>
            <a:r>
              <a:rPr lang="en-US" altLang="en-US" b="1" i="1" dirty="0" err="1" smtClean="0">
                <a:solidFill>
                  <a:srgbClr val="000066"/>
                </a:solidFill>
              </a:rPr>
              <a:t>aluka</a:t>
            </a:r>
            <a:r>
              <a:rPr lang="en-US" altLang="en-US" b="1" i="1" dirty="0" smtClean="0">
                <a:solidFill>
                  <a:srgbClr val="000066"/>
                </a:solidFill>
              </a:rPr>
              <a:t> bi-</a:t>
            </a:r>
            <a:r>
              <a:rPr lang="en-US" altLang="en-US" b="1" i="1" dirty="0" err="1" smtClean="0">
                <a:solidFill>
                  <a:srgbClr val="000066"/>
                </a:solidFill>
              </a:rPr>
              <a:t>ḥaq</a:t>
            </a:r>
            <a:r>
              <a:rPr lang="en-US" altLang="en-US" b="1" i="1" dirty="0" smtClean="0">
                <a:solidFill>
                  <a:srgbClr val="000066"/>
                </a:solidFill>
              </a:rPr>
              <a:t>-</a:t>
            </a:r>
            <a:r>
              <a:rPr lang="en-US" altLang="en-US" b="1" i="1" dirty="0" err="1" smtClean="0">
                <a:solidFill>
                  <a:srgbClr val="000066"/>
                </a:solidFill>
              </a:rPr>
              <a:t>qika</a:t>
            </a:r>
            <a:r>
              <a:rPr lang="en-US" altLang="en-US" b="1" i="1" dirty="0" smtClean="0">
                <a:solidFill>
                  <a:srgbClr val="000066"/>
                </a:solidFill>
              </a:rPr>
              <a:t> wa </a:t>
            </a:r>
            <a:r>
              <a:rPr lang="en-US" altLang="en-US" b="1" i="1" dirty="0" err="1" smtClean="0">
                <a:solidFill>
                  <a:srgbClr val="000066"/>
                </a:solidFill>
              </a:rPr>
              <a:t>qud-sik</a:t>
            </a:r>
            <a:endParaRPr lang="en-US" altLang="en-US" b="1" i="1" dirty="0">
              <a:solidFill>
                <a:srgbClr val="000066"/>
              </a:solidFill>
            </a:endParaRPr>
          </a:p>
        </p:txBody>
      </p:sp>
      <p:sp>
        <p:nvSpPr>
          <p:cNvPr id="200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07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وَأَعْظَمِ صِفَاتِكَ وَأَسْمَائِكَ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17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greatest of Your Attributes and Names,</a:t>
            </a:r>
            <a:endParaRPr lang="en-US" altLang="en-US" sz="2800" b="1" smtClean="0"/>
          </a:p>
        </p:txBody>
      </p:sp>
      <p:sp>
        <p:nvSpPr>
          <p:cNvPr id="2017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تیری عظیم صفات اور اسماء کا واسطہ دے کر سوال کرتا ہوں </a:t>
            </a:r>
            <a:endParaRPr lang="en-US" altLang="en-US" sz="4000" b="1">
              <a:solidFill>
                <a:srgbClr val="000066"/>
              </a:solidFill>
              <a:latin typeface="Alvi Nastaleeq" pitchFamily="2" charset="0"/>
              <a:cs typeface="Alvi Nastaleeq" pitchFamily="2" charset="0"/>
            </a:endParaRPr>
          </a:p>
        </p:txBody>
      </p:sp>
      <p:sp>
        <p:nvSpPr>
          <p:cNvPr id="2017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आला सेफात और तेरे मुबारक नामो का वासता देकर </a:t>
            </a:r>
            <a:endParaRPr lang="en-US" altLang="en-US" sz="2000" b="1">
              <a:solidFill>
                <a:srgbClr val="000066"/>
              </a:solidFill>
              <a:cs typeface="Mangal" panose="02040503050203030202" pitchFamily="18" charset="0"/>
            </a:endParaRPr>
          </a:p>
        </p:txBody>
      </p:sp>
      <p:sp>
        <p:nvSpPr>
          <p:cNvPr id="2017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a`ẓami ṣifātika wa as-mā-ika</a:t>
            </a:r>
            <a:endParaRPr lang="en-US" altLang="en-US" b="1" i="1" dirty="0">
              <a:solidFill>
                <a:srgbClr val="000066"/>
              </a:solidFill>
            </a:endParaRPr>
          </a:p>
        </p:txBody>
      </p:sp>
      <p:sp>
        <p:nvSpPr>
          <p:cNvPr id="201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17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أن تَجْعَلَ أَوْقَاتِي فِي اللَّيلِ وَالنَّهَارِ بِذِكْرِكَ مَعْمُورَةً</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027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That You makest my times in the night and the day inhabited by Your remembrance,</a:t>
            </a:r>
            <a:endParaRPr lang="en-US" altLang="en-US" sz="2800" b="1" smtClean="0"/>
          </a:p>
        </p:txBody>
      </p:sp>
      <p:sp>
        <p:nvSpPr>
          <p:cNvPr id="2027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کہ میرے رات دن کے اوقات اپنے ذکر سے آباد کر </a:t>
            </a:r>
            <a:endParaRPr lang="en-US" altLang="en-US" sz="4000" b="1">
              <a:solidFill>
                <a:srgbClr val="000066"/>
              </a:solidFill>
              <a:latin typeface="Alvi Nastaleeq" pitchFamily="2" charset="0"/>
              <a:cs typeface="Alvi Nastaleeq" pitchFamily="2" charset="0"/>
            </a:endParaRPr>
          </a:p>
        </p:txBody>
      </p:sp>
      <p:sp>
        <p:nvSpPr>
          <p:cNvPr id="2027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 तुझ से इल्तेजा करता हूँ के मेरे दिन रात के औकात को अपनी याद से मामूर कर दे </a:t>
            </a:r>
            <a:endParaRPr lang="en-US" altLang="en-US" sz="2000" b="1">
              <a:solidFill>
                <a:srgbClr val="000066"/>
              </a:solidFill>
              <a:cs typeface="Mangal" panose="02040503050203030202" pitchFamily="18" charset="0"/>
            </a:endParaRPr>
          </a:p>
        </p:txBody>
      </p:sp>
      <p:sp>
        <p:nvSpPr>
          <p:cNvPr id="2027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an </a:t>
            </a:r>
            <a:r>
              <a:rPr lang="en-US" altLang="en-US" b="1" i="1" dirty="0" err="1" smtClean="0">
                <a:solidFill>
                  <a:srgbClr val="000066"/>
                </a:solidFill>
              </a:rPr>
              <a:t>taj</a:t>
            </a:r>
            <a:r>
              <a:rPr lang="en-US" altLang="en-US" b="1" i="1" dirty="0" smtClean="0">
                <a:solidFill>
                  <a:srgbClr val="000066"/>
                </a:solidFill>
              </a:rPr>
              <a:t>-`ala aw-</a:t>
            </a:r>
            <a:r>
              <a:rPr lang="en-US" altLang="en-US" b="1" i="1" dirty="0" err="1" smtClean="0">
                <a:solidFill>
                  <a:srgbClr val="000066"/>
                </a:solidFill>
              </a:rPr>
              <a:t>qātī</a:t>
            </a:r>
            <a:r>
              <a:rPr lang="en-US" altLang="en-US" b="1" i="1" dirty="0" smtClean="0">
                <a:solidFill>
                  <a:srgbClr val="000066"/>
                </a:solidFill>
              </a:rPr>
              <a:t> fil-</a:t>
            </a:r>
            <a:r>
              <a:rPr lang="en-US" altLang="en-US" b="1" i="1" dirty="0" err="1" smtClean="0">
                <a:solidFill>
                  <a:srgbClr val="000066"/>
                </a:solidFill>
              </a:rPr>
              <a:t>layli</a:t>
            </a:r>
            <a:r>
              <a:rPr lang="en-US" altLang="en-US" b="1" i="1" dirty="0" smtClean="0">
                <a:solidFill>
                  <a:srgbClr val="000066"/>
                </a:solidFill>
              </a:rPr>
              <a:t> wan-</a:t>
            </a:r>
            <a:r>
              <a:rPr lang="en-US" altLang="en-US" b="1" i="1" dirty="0" err="1" smtClean="0">
                <a:solidFill>
                  <a:srgbClr val="000066"/>
                </a:solidFill>
              </a:rPr>
              <a:t>nahāri</a:t>
            </a:r>
            <a:r>
              <a:rPr lang="en-US" altLang="en-US" b="1" i="1" dirty="0" smtClean="0">
                <a:solidFill>
                  <a:srgbClr val="000066"/>
                </a:solidFill>
              </a:rPr>
              <a:t> bi-</a:t>
            </a:r>
            <a:r>
              <a:rPr lang="en-US" altLang="en-US" b="1" i="1" dirty="0" err="1" smtClean="0">
                <a:solidFill>
                  <a:srgbClr val="000066"/>
                </a:solidFill>
              </a:rPr>
              <a:t>dhik</a:t>
            </a:r>
            <a:r>
              <a:rPr lang="en-US" altLang="en-US" b="1" i="1" dirty="0" smtClean="0">
                <a:solidFill>
                  <a:srgbClr val="000066"/>
                </a:solidFill>
              </a:rPr>
              <a:t>-</a:t>
            </a:r>
            <a:r>
              <a:rPr lang="en-US" altLang="en-US" b="1" i="1" dirty="0" err="1" smtClean="0">
                <a:solidFill>
                  <a:srgbClr val="000066"/>
                </a:solidFill>
              </a:rPr>
              <a:t>rika</a:t>
            </a:r>
            <a:r>
              <a:rPr lang="en-US" altLang="en-US" b="1" i="1" dirty="0" smtClean="0">
                <a:solidFill>
                  <a:srgbClr val="000066"/>
                </a:solidFill>
              </a:rPr>
              <a:t> </a:t>
            </a:r>
            <a:r>
              <a:rPr lang="en-US" altLang="en-US" b="1" i="1" dirty="0" err="1" smtClean="0">
                <a:solidFill>
                  <a:srgbClr val="000066"/>
                </a:solidFill>
              </a:rPr>
              <a:t>ma`mūrah</a:t>
            </a:r>
            <a:endParaRPr lang="en-US" altLang="en-US" b="1" i="1" dirty="0">
              <a:solidFill>
                <a:srgbClr val="000066"/>
              </a:solidFill>
            </a:endParaRPr>
          </a:p>
        </p:txBody>
      </p:sp>
      <p:sp>
        <p:nvSpPr>
          <p:cNvPr id="202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27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وَبِخِدْمَتِكَ مَوْصُولَةً</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037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joined to Your service</a:t>
            </a:r>
            <a:endParaRPr lang="en-US" altLang="en-US" sz="2800" b="1" smtClean="0"/>
          </a:p>
        </p:txBody>
      </p:sp>
      <p:sp>
        <p:nvSpPr>
          <p:cNvPr id="2037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مسلسل اپنی حضوری میں رکھ </a:t>
            </a:r>
            <a:endParaRPr lang="en-US" altLang="en-US" sz="4000" b="1">
              <a:solidFill>
                <a:srgbClr val="000066"/>
              </a:solidFill>
              <a:latin typeface="Alvi Nastaleeq" pitchFamily="2" charset="0"/>
              <a:cs typeface="Alvi Nastaleeq" pitchFamily="2" charset="0"/>
            </a:endParaRPr>
          </a:p>
        </p:txBody>
      </p:sp>
      <p:sp>
        <p:nvSpPr>
          <p:cNvPr id="2037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 हर लम्हा तेरी फरमाबरदारी में बसर हो,</a:t>
            </a:r>
            <a:endParaRPr lang="en-US" altLang="en-US" sz="2000" b="1">
              <a:solidFill>
                <a:srgbClr val="000066"/>
              </a:solidFill>
              <a:cs typeface="Mangal" panose="02040503050203030202" pitchFamily="18" charset="0"/>
            </a:endParaRPr>
          </a:p>
        </p:txBody>
      </p:sp>
      <p:sp>
        <p:nvSpPr>
          <p:cNvPr id="2037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bikhid-matika</a:t>
            </a:r>
            <a:r>
              <a:rPr lang="en-US" altLang="en-US" b="1" i="1" dirty="0" smtClean="0">
                <a:solidFill>
                  <a:srgbClr val="000066"/>
                </a:solidFill>
              </a:rPr>
              <a:t> maw-</a:t>
            </a:r>
            <a:r>
              <a:rPr lang="en-US" altLang="en-US" b="1" i="1" dirty="0" err="1" smtClean="0">
                <a:solidFill>
                  <a:srgbClr val="000066"/>
                </a:solidFill>
              </a:rPr>
              <a:t>ṣūlah</a:t>
            </a:r>
            <a:endParaRPr lang="en-US" altLang="en-US" b="1" i="1" dirty="0">
              <a:solidFill>
                <a:srgbClr val="000066"/>
              </a:solidFill>
            </a:endParaRPr>
          </a:p>
        </p:txBody>
      </p:sp>
      <p:sp>
        <p:nvSpPr>
          <p:cNvPr id="203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37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وَّأَعْمَاِلي عِنْدَكَ مَقْبُولَةً</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048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works acceptable to You,</a:t>
            </a:r>
            <a:endParaRPr lang="en-US" altLang="en-US" sz="2800" b="1" smtClean="0"/>
          </a:p>
        </p:txBody>
      </p:sp>
      <p:sp>
        <p:nvSpPr>
          <p:cNvPr id="2048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میرے اعمال کو</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اپنی جناب میں قبولیت عطا فرما </a:t>
            </a:r>
            <a:endParaRPr lang="en-US" altLang="en-US" sz="4000" b="1">
              <a:solidFill>
                <a:srgbClr val="000066"/>
              </a:solidFill>
              <a:latin typeface="Alvi Nastaleeq" pitchFamily="2" charset="0"/>
              <a:cs typeface="Alvi Nastaleeq" pitchFamily="2" charset="0"/>
            </a:endParaRPr>
          </a:p>
        </p:txBody>
      </p:sp>
      <p:sp>
        <p:nvSpPr>
          <p:cNvPr id="2048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अमाल को कबूल फर्मा , </a:t>
            </a:r>
            <a:endParaRPr lang="en-US" altLang="en-US" sz="2000" b="1">
              <a:solidFill>
                <a:srgbClr val="000066"/>
              </a:solidFill>
              <a:cs typeface="Mangal" panose="02040503050203030202" pitchFamily="18" charset="0"/>
            </a:endParaRPr>
          </a:p>
        </p:txBody>
      </p:sp>
      <p:sp>
        <p:nvSpPr>
          <p:cNvPr id="2048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a`mālī</a:t>
            </a:r>
            <a:r>
              <a:rPr lang="en-US" altLang="en-US" b="1" i="1" dirty="0" smtClean="0">
                <a:solidFill>
                  <a:srgbClr val="000066"/>
                </a:solidFill>
              </a:rPr>
              <a:t> </a:t>
            </a:r>
            <a:r>
              <a:rPr lang="en-US" altLang="en-US" b="1" i="1" dirty="0" err="1" smtClean="0">
                <a:solidFill>
                  <a:srgbClr val="000066"/>
                </a:solidFill>
              </a:rPr>
              <a:t>i'ndaka</a:t>
            </a:r>
            <a:r>
              <a:rPr lang="en-US" altLang="en-US" b="1" i="1" dirty="0" smtClean="0">
                <a:solidFill>
                  <a:srgbClr val="000066"/>
                </a:solidFill>
              </a:rPr>
              <a:t> </a:t>
            </a:r>
            <a:r>
              <a:rPr lang="en-US" altLang="en-US" b="1" i="1" dirty="0" err="1" smtClean="0">
                <a:solidFill>
                  <a:srgbClr val="000066"/>
                </a:solidFill>
              </a:rPr>
              <a:t>maq-būlah</a:t>
            </a:r>
            <a:endParaRPr lang="en-US" altLang="en-US" b="1" i="1" dirty="0">
              <a:solidFill>
                <a:srgbClr val="000066"/>
              </a:solidFill>
            </a:endParaRPr>
          </a:p>
        </p:txBody>
      </p:sp>
      <p:sp>
        <p:nvSpPr>
          <p:cNvPr id="204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48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FFFF99"/>
                </a:solidFill>
                <a:latin typeface="Trebuchet MS" panose="020B0603020202020204" pitchFamily="34" charset="0"/>
              </a:rPr>
              <a:t>Merits</a:t>
            </a:r>
            <a:endParaRPr lang="en-US" altLang="en-US" b="1">
              <a:solidFill>
                <a:srgbClr val="FFFF99"/>
              </a:solidFill>
              <a:latin typeface="Trebuchet MS" panose="020B0603020202020204" pitchFamily="34" charset="0"/>
            </a:endParaRPr>
          </a:p>
        </p:txBody>
      </p:sp>
      <p:sp>
        <p:nvSpPr>
          <p:cNvPr id="7028743" name="Rectangle 7"/>
          <p:cNvSpPr>
            <a:spLocks noChangeArrowheads="1"/>
          </p:cNvSpPr>
          <p:nvPr/>
        </p:nvSpPr>
        <p:spPr bwMode="auto">
          <a:xfrm>
            <a:off x="304800" y="592138"/>
            <a:ext cx="8534400" cy="6092825"/>
          </a:xfrm>
          <a:prstGeom prst="rect">
            <a:avLst/>
          </a:prstGeom>
          <a:gradFill rotWithShape="1">
            <a:gsLst>
              <a:gs pos="0">
                <a:srgbClr val="003399"/>
              </a:gs>
              <a:gs pos="50000">
                <a:srgbClr val="001847"/>
              </a:gs>
              <a:gs pos="100000">
                <a:srgbClr val="003399"/>
              </a:gs>
            </a:gsLst>
            <a:lin ang="2700000" scaled="1"/>
          </a:gradFill>
          <a:ln>
            <a:noFill/>
          </a:ln>
          <a:extLst/>
        </p:spPr>
        <p:txBody>
          <a:bodyPr anchor="ctr">
            <a:spAutoFit/>
          </a:bodyPr>
          <a:lstStyle/>
          <a:p>
            <a:pPr algn="ctr">
              <a:defRPr/>
            </a:pPr>
            <a:r>
              <a:rPr lang="en-US" sz="1950" b="1" dirty="0">
                <a:solidFill>
                  <a:srgbClr val="FFFF00"/>
                </a:solidFill>
              </a:rPr>
              <a:t>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Ibn</a:t>
            </a:r>
            <a:r>
              <a:rPr lang="en-US" sz="1950" b="1" dirty="0">
                <a:solidFill>
                  <a:srgbClr val="FFFF00"/>
                </a:solidFill>
              </a:rPr>
              <a:t> </a:t>
            </a:r>
            <a:r>
              <a:rPr lang="en-US" sz="1950" b="1" dirty="0" err="1">
                <a:solidFill>
                  <a:srgbClr val="FFFF00"/>
                </a:solidFill>
              </a:rPr>
              <a:t>Ziyad</a:t>
            </a:r>
            <a:r>
              <a:rPr lang="en-US" sz="1950" b="1" dirty="0">
                <a:solidFill>
                  <a:srgbClr val="FFFF00"/>
                </a:solidFill>
              </a:rPr>
              <a:t> </a:t>
            </a:r>
            <a:r>
              <a:rPr lang="en-US" sz="1950" b="1" dirty="0" err="1">
                <a:solidFill>
                  <a:srgbClr val="FFFF00"/>
                </a:solidFill>
              </a:rPr>
              <a:t>Nakha'i</a:t>
            </a:r>
            <a:r>
              <a:rPr lang="en-US" sz="1950" b="1" dirty="0">
                <a:solidFill>
                  <a:srgbClr val="FFFF00"/>
                </a:solidFill>
              </a:rPr>
              <a:t> (</a:t>
            </a:r>
            <a:r>
              <a:rPr lang="en-US" sz="1950" b="1" dirty="0" err="1">
                <a:solidFill>
                  <a:srgbClr val="FFFF00"/>
                </a:solidFill>
              </a:rPr>
              <a:t>r.a</a:t>
            </a:r>
            <a:r>
              <a:rPr lang="en-US" sz="1950" b="1" dirty="0">
                <a:solidFill>
                  <a:srgbClr val="FFFF00"/>
                </a:solidFill>
              </a:rPr>
              <a:t>) was a confidant amongst the companions of  Imam Ali </a:t>
            </a:r>
            <a:r>
              <a:rPr lang="en-US" sz="1950" b="1" dirty="0" err="1">
                <a:solidFill>
                  <a:srgbClr val="FFFF00"/>
                </a:solidFill>
              </a:rPr>
              <a:t>Ibn</a:t>
            </a:r>
            <a:r>
              <a:rPr lang="en-US" sz="1950" b="1" dirty="0">
                <a:solidFill>
                  <a:srgbClr val="FFFF00"/>
                </a:solidFill>
              </a:rPr>
              <a:t> </a:t>
            </a:r>
            <a:r>
              <a:rPr lang="en-US" sz="1950" b="1" dirty="0" err="1">
                <a:solidFill>
                  <a:srgbClr val="FFFF00"/>
                </a:solidFill>
              </a:rPr>
              <a:t>Abi</a:t>
            </a:r>
            <a:r>
              <a:rPr lang="en-US" sz="1950" b="1" dirty="0">
                <a:solidFill>
                  <a:srgbClr val="FFFF00"/>
                </a:solidFill>
              </a:rPr>
              <a:t> </a:t>
            </a:r>
            <a:r>
              <a:rPr lang="en-US" sz="1950" b="1" dirty="0" err="1">
                <a:solidFill>
                  <a:srgbClr val="FFFF00"/>
                </a:solidFill>
              </a:rPr>
              <a:t>Talib</a:t>
            </a:r>
            <a:r>
              <a:rPr lang="en-US" sz="1950" b="1" dirty="0">
                <a:solidFill>
                  <a:srgbClr val="FFFF00"/>
                </a:solidFill>
              </a:rPr>
              <a:t> (</a:t>
            </a:r>
            <a:r>
              <a:rPr lang="en-US" sz="1950" b="1" dirty="0" err="1">
                <a:solidFill>
                  <a:srgbClr val="FFFF00"/>
                </a:solidFill>
              </a:rPr>
              <a:t>a.s</a:t>
            </a:r>
            <a:r>
              <a:rPr lang="en-US" sz="1950" b="1" dirty="0">
                <a:solidFill>
                  <a:srgbClr val="FFFF00"/>
                </a:solidFill>
              </a:rPr>
              <a:t>) and this sublime </a:t>
            </a:r>
            <a:r>
              <a:rPr lang="en-US" sz="1950" b="1" dirty="0" err="1">
                <a:solidFill>
                  <a:srgbClr val="FFFF00"/>
                </a:solidFill>
              </a:rPr>
              <a:t>Du'a</a:t>
            </a:r>
            <a:r>
              <a:rPr lang="en-US" sz="1950" b="1" dirty="0">
                <a:solidFill>
                  <a:srgbClr val="FFFF00"/>
                </a:solidFill>
              </a:rPr>
              <a:t> was first heard from the beautiful, though anguished, voice of Imam Ali (</a:t>
            </a:r>
            <a:r>
              <a:rPr lang="en-US" sz="1950" b="1" dirty="0" err="1">
                <a:solidFill>
                  <a:srgbClr val="FFFF00"/>
                </a:solidFill>
              </a:rPr>
              <a:t>a.s</a:t>
            </a:r>
            <a:r>
              <a:rPr lang="en-US" sz="1950" b="1" dirty="0">
                <a:solidFill>
                  <a:srgbClr val="FFFF00"/>
                </a:solidFill>
              </a:rPr>
              <a:t>). According to </a:t>
            </a:r>
            <a:r>
              <a:rPr lang="en-US" sz="1950" b="1" dirty="0" err="1">
                <a:solidFill>
                  <a:srgbClr val="FFFF00"/>
                </a:solidFill>
              </a:rPr>
              <a:t>Allama</a:t>
            </a:r>
            <a:r>
              <a:rPr lang="en-US" sz="1950" b="1" dirty="0">
                <a:solidFill>
                  <a:srgbClr val="FFFF00"/>
                </a:solidFill>
              </a:rPr>
              <a:t> </a:t>
            </a:r>
            <a:r>
              <a:rPr lang="en-US" sz="1950" b="1" dirty="0" err="1">
                <a:solidFill>
                  <a:srgbClr val="FFFF00"/>
                </a:solidFill>
              </a:rPr>
              <a:t>Majlisi</a:t>
            </a:r>
            <a:r>
              <a:rPr lang="en-US" sz="1950" b="1" dirty="0">
                <a:solidFill>
                  <a:srgbClr val="FFFF00"/>
                </a:solidFill>
              </a:rPr>
              <a:t> (</a:t>
            </a:r>
            <a:r>
              <a:rPr lang="en-US" sz="1950" b="1" dirty="0" err="1">
                <a:solidFill>
                  <a:srgbClr val="FFFF00"/>
                </a:solidFill>
              </a:rPr>
              <a:t>r.a</a:t>
            </a:r>
            <a:r>
              <a:rPr lang="en-US" sz="1950" b="1" dirty="0">
                <a:solidFill>
                  <a:srgbClr val="FFFF00"/>
                </a:solidFill>
              </a:rPr>
              <a:t>) </a:t>
            </a:r>
            <a:r>
              <a:rPr lang="en-US" sz="1950" b="1" dirty="0" err="1">
                <a:solidFill>
                  <a:srgbClr val="FFFF00"/>
                </a:solidFill>
              </a:rPr>
              <a:t>Kumayl</a:t>
            </a:r>
            <a:r>
              <a:rPr lang="en-US" sz="1950" b="1" dirty="0">
                <a:solidFill>
                  <a:srgbClr val="FFFF00"/>
                </a:solidFill>
              </a:rPr>
              <a:t> had attended an assembly in the Mosque at Basra which was addressed by Imam Ali (</a:t>
            </a:r>
            <a:r>
              <a:rPr lang="en-US" sz="1950" b="1" dirty="0" err="1">
                <a:solidFill>
                  <a:srgbClr val="FFFF00"/>
                </a:solidFill>
              </a:rPr>
              <a:t>a.s</a:t>
            </a:r>
            <a:r>
              <a:rPr lang="en-US" sz="1950" b="1" dirty="0">
                <a:solidFill>
                  <a:srgbClr val="FFFF00"/>
                </a:solidFill>
              </a:rPr>
              <a:t>) in the course of which the night of the 15th of </a:t>
            </a:r>
            <a:r>
              <a:rPr lang="en-US" sz="1950" b="1" dirty="0" err="1">
                <a:solidFill>
                  <a:srgbClr val="FFFF00"/>
                </a:solidFill>
              </a:rPr>
              <a:t>Shaban</a:t>
            </a:r>
            <a:r>
              <a:rPr lang="en-US" sz="1950" b="1" dirty="0">
                <a:solidFill>
                  <a:srgbClr val="FFFF00"/>
                </a:solidFill>
              </a:rPr>
              <a:t> was mentioned. Imam Ali (</a:t>
            </a:r>
            <a:r>
              <a:rPr lang="en-US" sz="1950" b="1" dirty="0" err="1">
                <a:solidFill>
                  <a:srgbClr val="FFFF00"/>
                </a:solidFill>
              </a:rPr>
              <a:t>a.s</a:t>
            </a:r>
            <a:r>
              <a:rPr lang="en-US" sz="1950" b="1" dirty="0">
                <a:solidFill>
                  <a:srgbClr val="FFFF00"/>
                </a:solidFill>
              </a:rPr>
              <a:t>) said-"Whosoever keeps awake in devoutness on this night and recites the </a:t>
            </a:r>
            <a:r>
              <a:rPr lang="en-US" sz="1950" b="1" dirty="0" err="1">
                <a:solidFill>
                  <a:srgbClr val="FFFF00"/>
                </a:solidFill>
              </a:rPr>
              <a:t>Du'a</a:t>
            </a:r>
            <a:r>
              <a:rPr lang="en-US" sz="1950" b="1" dirty="0">
                <a:solidFill>
                  <a:srgbClr val="FFFF00"/>
                </a:solidFill>
              </a:rPr>
              <a:t> of Prophet </a:t>
            </a:r>
            <a:r>
              <a:rPr lang="en-US" sz="1950" b="1" dirty="0" err="1">
                <a:solidFill>
                  <a:srgbClr val="FFFF00"/>
                </a:solidFill>
              </a:rPr>
              <a:t>Khizr</a:t>
            </a:r>
            <a:r>
              <a:rPr lang="en-US" sz="1950" b="1" dirty="0">
                <a:solidFill>
                  <a:srgbClr val="FFFF00"/>
                </a:solidFill>
              </a:rPr>
              <a:t>, undoubtedly that person's supplication will be responded to and granted. When the assembly at the Mosque had dispersed,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called at the house where Imam Ali was staying, and requested him to acquaint him with Prophet </a:t>
            </a:r>
            <a:r>
              <a:rPr lang="en-US" sz="1950" b="1" dirty="0" err="1">
                <a:solidFill>
                  <a:srgbClr val="FFFF00"/>
                </a:solidFill>
              </a:rPr>
              <a:t>Khizr's</a:t>
            </a:r>
            <a:r>
              <a:rPr lang="en-US" sz="1950" b="1" dirty="0">
                <a:solidFill>
                  <a:srgbClr val="FFFF00"/>
                </a:solidFill>
              </a:rPr>
              <a:t> "</a:t>
            </a:r>
            <a:r>
              <a:rPr lang="en-US" sz="1950" b="1" dirty="0" err="1">
                <a:solidFill>
                  <a:srgbClr val="FFFF00"/>
                </a:solidFill>
              </a:rPr>
              <a:t>Du'a</a:t>
            </a:r>
            <a:r>
              <a:rPr lang="en-US" sz="1950" b="1" dirty="0">
                <a:solidFill>
                  <a:srgbClr val="FFFF00"/>
                </a:solidFill>
              </a:rPr>
              <a:t>". Imam Ali (</a:t>
            </a:r>
            <a:r>
              <a:rPr lang="en-US" sz="1950" b="1" dirty="0" err="1">
                <a:solidFill>
                  <a:srgbClr val="FFFF00"/>
                </a:solidFill>
              </a:rPr>
              <a:t>a.s</a:t>
            </a:r>
            <a:r>
              <a:rPr lang="en-US" sz="1950" b="1" dirty="0">
                <a:solidFill>
                  <a:srgbClr val="FFFF00"/>
                </a:solidFill>
              </a:rPr>
              <a:t>) asked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to sit down, record and memorize the "</a:t>
            </a:r>
            <a:r>
              <a:rPr lang="en-US" sz="1950" b="1" dirty="0" err="1">
                <a:solidFill>
                  <a:srgbClr val="FFFF00"/>
                </a:solidFill>
              </a:rPr>
              <a:t>Du'a</a:t>
            </a:r>
            <a:r>
              <a:rPr lang="en-US" sz="1950" b="1" dirty="0">
                <a:solidFill>
                  <a:srgbClr val="FFFF00"/>
                </a:solidFill>
              </a:rPr>
              <a:t>" which Imam Ali (</a:t>
            </a:r>
            <a:r>
              <a:rPr lang="en-US" sz="1950" b="1" dirty="0" err="1">
                <a:solidFill>
                  <a:srgbClr val="FFFF00"/>
                </a:solidFill>
              </a:rPr>
              <a:t>a.s</a:t>
            </a:r>
            <a:r>
              <a:rPr lang="en-US" sz="1950" b="1" dirty="0">
                <a:solidFill>
                  <a:srgbClr val="FFFF00"/>
                </a:solidFill>
              </a:rPr>
              <a:t> )dictated to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a:t>
            </a:r>
          </a:p>
          <a:p>
            <a:pPr algn="ctr">
              <a:defRPr/>
            </a:pPr>
            <a:r>
              <a:rPr lang="en-US" sz="1950" b="1" dirty="0">
                <a:solidFill>
                  <a:srgbClr val="FFFF00"/>
                </a:solidFill>
              </a:rPr>
              <a:t>Imam Ali (</a:t>
            </a:r>
            <a:r>
              <a:rPr lang="en-US" sz="1950" b="1" dirty="0" err="1">
                <a:solidFill>
                  <a:srgbClr val="FFFF00"/>
                </a:solidFill>
              </a:rPr>
              <a:t>a.s</a:t>
            </a:r>
            <a:r>
              <a:rPr lang="en-US" sz="1950" b="1" dirty="0">
                <a:solidFill>
                  <a:srgbClr val="FFFF00"/>
                </a:solidFill>
              </a:rPr>
              <a:t>) then advised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to recite this "</a:t>
            </a:r>
            <a:r>
              <a:rPr lang="en-US" sz="1950" b="1" dirty="0" err="1">
                <a:solidFill>
                  <a:srgbClr val="FFFF00"/>
                </a:solidFill>
              </a:rPr>
              <a:t>Du'a</a:t>
            </a:r>
            <a:r>
              <a:rPr lang="en-US" sz="1950" b="1" dirty="0">
                <a:solidFill>
                  <a:srgbClr val="FFFF00"/>
                </a:solidFill>
              </a:rPr>
              <a:t>" on the eve of (i.e. evening preceding) every Friday, or once a month or at least once in every year so that, added Imam Ali (</a:t>
            </a:r>
            <a:r>
              <a:rPr lang="en-US" sz="1950" b="1" dirty="0" err="1">
                <a:solidFill>
                  <a:srgbClr val="FFFF00"/>
                </a:solidFill>
              </a:rPr>
              <a:t>a.s</a:t>
            </a:r>
            <a:r>
              <a:rPr lang="en-US" sz="1950" b="1" dirty="0">
                <a:solidFill>
                  <a:srgbClr val="FFFF00"/>
                </a:solidFill>
              </a:rPr>
              <a:t>), "Allah may protect </a:t>
            </a:r>
            <a:r>
              <a:rPr lang="en-US" sz="1950" b="1" dirty="0" err="1">
                <a:solidFill>
                  <a:srgbClr val="FFFF00"/>
                </a:solidFill>
              </a:rPr>
              <a:t>yu</a:t>
            </a:r>
            <a:r>
              <a:rPr lang="en-US" sz="1950" b="1" dirty="0">
                <a:solidFill>
                  <a:srgbClr val="FFFF00"/>
                </a:solidFill>
              </a:rPr>
              <a:t> from the evils of the enemies and the plots contrived by impostors. O' </a:t>
            </a:r>
            <a:r>
              <a:rPr lang="en-US" sz="1950" b="1" dirty="0" err="1">
                <a:solidFill>
                  <a:srgbClr val="FFFF00"/>
                </a:solidFill>
              </a:rPr>
              <a:t>Kumayl</a:t>
            </a:r>
            <a:r>
              <a:rPr lang="en-US" sz="1950" b="1" dirty="0">
                <a:solidFill>
                  <a:srgbClr val="FFFF00"/>
                </a:solidFill>
              </a:rPr>
              <a:t>! in consideration of your companionship and understanding, I grant you this </a:t>
            </a:r>
            <a:r>
              <a:rPr lang="en-US" sz="1950" b="1" dirty="0" err="1">
                <a:solidFill>
                  <a:srgbClr val="FFFF00"/>
                </a:solidFill>
              </a:rPr>
              <a:t>honour</a:t>
            </a:r>
            <a:r>
              <a:rPr lang="en-US" sz="1950" b="1" dirty="0">
                <a:solidFill>
                  <a:srgbClr val="FFFF00"/>
                </a:solidFill>
              </a:rPr>
              <a:t> of entrusting this "</a:t>
            </a:r>
            <a:r>
              <a:rPr lang="en-US" sz="1950" b="1" dirty="0" err="1">
                <a:solidFill>
                  <a:srgbClr val="FFFF00"/>
                </a:solidFill>
              </a:rPr>
              <a:t>Du'a</a:t>
            </a:r>
            <a:r>
              <a:rPr lang="en-US" sz="1950" b="1" dirty="0">
                <a:solidFill>
                  <a:srgbClr val="FFFF00"/>
                </a:solidFill>
              </a:rPr>
              <a:t>" to you.".</a:t>
            </a:r>
          </a:p>
        </p:txBody>
      </p:sp>
      <p:sp>
        <p:nvSpPr>
          <p:cNvPr id="3076" name="Text Box 13"/>
          <p:cNvSpPr txBox="1">
            <a:spLocks noChangeArrowheads="1"/>
          </p:cNvSpPr>
          <p:nvPr/>
        </p:nvSpPr>
        <p:spPr bwMode="auto">
          <a:xfrm>
            <a:off x="304800" y="228600"/>
            <a:ext cx="35052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077" name="Text Box 13"/>
          <p:cNvSpPr txBox="1">
            <a:spLocks noChangeAspect="1" noChangeArrowheads="1"/>
          </p:cNvSpPr>
          <p:nvPr/>
        </p:nvSpPr>
        <p:spPr bwMode="auto">
          <a:xfrm>
            <a:off x="6535738" y="22860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dirty="0">
                <a:solidFill>
                  <a:srgbClr val="FFFF99"/>
                </a:solidFill>
                <a:latin typeface="Arabic Typesetting" panose="03020402040406030203" pitchFamily="66" charset="-78"/>
                <a:cs typeface="Arabic Typesetting" panose="03020402040406030203" pitchFamily="66" charset="-78"/>
              </a:rPr>
              <a:t>دعاء كميل</a:t>
            </a:r>
            <a:endParaRPr lang="en-US" altLang="en-US" sz="2400" dirty="0">
              <a:solidFill>
                <a:srgbClr val="FFFF99"/>
              </a:solidFill>
              <a:latin typeface="Arabic Typesetting" panose="03020402040406030203" pitchFamily="66" charset="-78"/>
              <a:cs typeface="Arabic Typesetting" panose="03020402040406030203" pitchFamily="66" charset="-78"/>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تَهتِكُ الْعِصَمَ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5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tear apart safeguards!</a:t>
            </a:r>
            <a:endParaRPr lang="en-US" altLang="en-US" sz="2800" b="1" smtClean="0"/>
          </a:p>
        </p:txBody>
      </p:sp>
      <p:sp>
        <p:nvSpPr>
          <p:cNvPr id="215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میرے ان گناہوں کو معاف کر دے جو پردہ فاش کرتے ہیں</a:t>
            </a:r>
            <a:endParaRPr lang="en-US" altLang="en-US" sz="4000" b="1">
              <a:solidFill>
                <a:srgbClr val="000066"/>
              </a:solidFill>
              <a:latin typeface="Alvi Nastaleeq" pitchFamily="2" charset="0"/>
              <a:cs typeface="Alvi Nastaleeq" pitchFamily="2" charset="0"/>
            </a:endParaRPr>
          </a:p>
        </p:txBody>
      </p:sp>
      <p:sp>
        <p:nvSpPr>
          <p:cNvPr id="215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मेरे सब गुनाह माफ़ कर दे जो अताब का मुस्तहक बनाते हैं!</a:t>
            </a:r>
            <a:endParaRPr lang="en-US" altLang="en-US" sz="2000" b="1">
              <a:solidFill>
                <a:srgbClr val="000066"/>
              </a:solidFill>
              <a:cs typeface="Mangal" panose="02040503050203030202" pitchFamily="18" charset="0"/>
            </a:endParaRPr>
          </a:p>
        </p:txBody>
      </p:sp>
      <p:sp>
        <p:nvSpPr>
          <p:cNvPr id="215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tah-tikul`iṣam</a:t>
            </a:r>
            <a:endParaRPr lang="en-US" altLang="en-US" b="1" i="1" dirty="0">
              <a:solidFill>
                <a:srgbClr val="000066"/>
              </a:solidFill>
            </a:endParaRP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5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حَتَّى تَكُونَ أَعْمَاِلي وَأَوْرَادِي كُلُّهَا وِرْداً وَّاحِداً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058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that my works and my litanies may all be a single litany</a:t>
            </a:r>
            <a:endParaRPr lang="en-US" altLang="en-US" sz="2800" b="1" smtClean="0"/>
          </a:p>
        </p:txBody>
      </p:sp>
      <p:sp>
        <p:nvSpPr>
          <p:cNvPr id="2058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حتی کہ میرے تمام اعمال اور اذکار تیرے حضور ورد قرار پائیں </a:t>
            </a:r>
            <a:endParaRPr lang="en-US" altLang="en-US" sz="4000" b="1">
              <a:solidFill>
                <a:srgbClr val="000066"/>
              </a:solidFill>
              <a:latin typeface="Alvi Nastaleeq" pitchFamily="2" charset="0"/>
              <a:cs typeface="Alvi Nastaleeq" pitchFamily="2" charset="0"/>
            </a:endParaRPr>
          </a:p>
        </p:txBody>
      </p:sp>
      <p:sp>
        <p:nvSpPr>
          <p:cNvPr id="2058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यहाँ तक के मेरे सारे आमाल और अज्कार की एक ही लए हो जाए </a:t>
            </a:r>
            <a:endParaRPr lang="en-US" altLang="en-US" sz="2000" b="1">
              <a:solidFill>
                <a:srgbClr val="000066"/>
              </a:solidFill>
              <a:cs typeface="Mangal" panose="02040503050203030202" pitchFamily="18" charset="0"/>
            </a:endParaRPr>
          </a:p>
        </p:txBody>
      </p:sp>
      <p:sp>
        <p:nvSpPr>
          <p:cNvPr id="2058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ḥat-tā</a:t>
            </a:r>
            <a:r>
              <a:rPr lang="en-US" altLang="en-US" b="1" i="1" dirty="0" smtClean="0">
                <a:solidFill>
                  <a:srgbClr val="000066"/>
                </a:solidFill>
              </a:rPr>
              <a:t> </a:t>
            </a:r>
            <a:r>
              <a:rPr lang="en-US" altLang="en-US" b="1" i="1" dirty="0" err="1" smtClean="0">
                <a:solidFill>
                  <a:srgbClr val="000066"/>
                </a:solidFill>
              </a:rPr>
              <a:t>takūna</a:t>
            </a:r>
            <a:r>
              <a:rPr lang="en-US" altLang="en-US" b="1" i="1" dirty="0" smtClean="0">
                <a:solidFill>
                  <a:srgbClr val="000066"/>
                </a:solidFill>
              </a:rPr>
              <a:t> </a:t>
            </a:r>
            <a:r>
              <a:rPr lang="en-US" altLang="en-US" b="1" i="1" dirty="0" err="1" smtClean="0">
                <a:solidFill>
                  <a:srgbClr val="000066"/>
                </a:solidFill>
              </a:rPr>
              <a:t>a`mālī</a:t>
            </a:r>
            <a:r>
              <a:rPr lang="en-US" altLang="en-US" b="1" i="1" dirty="0" smtClean="0">
                <a:solidFill>
                  <a:srgbClr val="000066"/>
                </a:solidFill>
              </a:rPr>
              <a:t> wa aw-</a:t>
            </a:r>
            <a:r>
              <a:rPr lang="en-US" altLang="en-US" b="1" i="1" dirty="0" err="1" smtClean="0">
                <a:solidFill>
                  <a:srgbClr val="000066"/>
                </a:solidFill>
              </a:rPr>
              <a:t>rādī</a:t>
            </a:r>
            <a:r>
              <a:rPr lang="en-US" altLang="en-US" b="1" i="1" dirty="0" smtClean="0">
                <a:solidFill>
                  <a:srgbClr val="000066"/>
                </a:solidFill>
              </a:rPr>
              <a:t> kul-</a:t>
            </a:r>
            <a:r>
              <a:rPr lang="en-US" altLang="en-US" b="1" i="1" dirty="0" err="1" smtClean="0">
                <a:solidFill>
                  <a:srgbClr val="000066"/>
                </a:solidFill>
              </a:rPr>
              <a:t>luhā</a:t>
            </a:r>
            <a:r>
              <a:rPr lang="en-US" altLang="en-US" b="1" i="1" dirty="0" smtClean="0">
                <a:solidFill>
                  <a:srgbClr val="000066"/>
                </a:solidFill>
              </a:rPr>
              <a:t> </a:t>
            </a:r>
            <a:r>
              <a:rPr lang="en-US" altLang="en-US" b="1" i="1" dirty="0" err="1" smtClean="0">
                <a:solidFill>
                  <a:srgbClr val="000066"/>
                </a:solidFill>
              </a:rPr>
              <a:t>wir-dāw-wāḥidan</a:t>
            </a:r>
            <a:endParaRPr lang="en-US" altLang="en-US" b="1" i="1" dirty="0">
              <a:solidFill>
                <a:srgbClr val="000066"/>
              </a:solidFill>
            </a:endParaRPr>
          </a:p>
        </p:txBody>
      </p:sp>
      <p:sp>
        <p:nvSpPr>
          <p:cNvPr id="205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58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وَّحَاِلي فِي خِدْمَتِكَ سَرْمَداً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68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occupation with Your service everlasting.</a:t>
            </a:r>
            <a:endParaRPr lang="en-US" altLang="en-US" sz="2800" b="1" smtClean="0"/>
          </a:p>
        </p:txBody>
      </p:sp>
      <p:sp>
        <p:nvSpPr>
          <p:cNvPr id="2068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اور میرا یہ حال تیری بارگاہ میں ہمیشہ قائم رہے </a:t>
            </a:r>
            <a:endParaRPr lang="en-US" altLang="en-US" sz="4000" b="1">
              <a:solidFill>
                <a:srgbClr val="000066"/>
              </a:solidFill>
              <a:latin typeface="Alvi Nastaleeq" pitchFamily="2" charset="0"/>
              <a:cs typeface="Alvi Nastaleeq" pitchFamily="2" charset="0"/>
            </a:endParaRPr>
          </a:p>
        </p:txBody>
      </p:sp>
      <p:sp>
        <p:nvSpPr>
          <p:cNvPr id="2068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तेरी फरमाबरदारी करने में दवाम हासिल हो जाए! </a:t>
            </a:r>
            <a:endParaRPr lang="en-US" altLang="en-US" sz="2000" b="1">
              <a:solidFill>
                <a:srgbClr val="000066"/>
              </a:solidFill>
              <a:cs typeface="Mangal" panose="02040503050203030202" pitchFamily="18" charset="0"/>
            </a:endParaRPr>
          </a:p>
        </p:txBody>
      </p:sp>
      <p:sp>
        <p:nvSpPr>
          <p:cNvPr id="2068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ḥālī</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khid-matika</a:t>
            </a:r>
            <a:r>
              <a:rPr lang="en-US" altLang="en-US" b="1" i="1" dirty="0" smtClean="0">
                <a:solidFill>
                  <a:srgbClr val="000066"/>
                </a:solidFill>
              </a:rPr>
              <a:t> </a:t>
            </a:r>
            <a:r>
              <a:rPr lang="en-US" altLang="en-US" b="1" i="1" dirty="0" err="1" smtClean="0">
                <a:solidFill>
                  <a:srgbClr val="000066"/>
                </a:solidFill>
              </a:rPr>
              <a:t>sar-madā</a:t>
            </a:r>
            <a:endParaRPr lang="en-US" altLang="en-US" b="1" i="1" dirty="0">
              <a:solidFill>
                <a:srgbClr val="000066"/>
              </a:solidFill>
            </a:endParaRPr>
          </a:p>
        </p:txBody>
      </p:sp>
      <p:sp>
        <p:nvSpPr>
          <p:cNvPr id="206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68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يَا سَيِّدِي يَا مَنْ عَلَيْهِ مُعَوَّلِي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078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Master! O He upon whom I depend!</a:t>
            </a:r>
            <a:endParaRPr lang="en-US" altLang="en-US" sz="2800" b="1" smtClean="0"/>
          </a:p>
        </p:txBody>
      </p:sp>
      <p:sp>
        <p:nvSpPr>
          <p:cNvPr id="2078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میرے</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آقا اے وہ جس پر میرا تکیہ ہے </a:t>
            </a:r>
            <a:endParaRPr lang="en-US" altLang="en-US" sz="4000" b="1">
              <a:solidFill>
                <a:srgbClr val="000066"/>
              </a:solidFill>
              <a:latin typeface="Alvi Nastaleeq" pitchFamily="2" charset="0"/>
              <a:cs typeface="Alvi Nastaleeq" pitchFamily="2" charset="0"/>
            </a:endParaRPr>
          </a:p>
        </p:txBody>
      </p:sp>
      <p:sp>
        <p:nvSpPr>
          <p:cNvPr id="2078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आका, ऐ वो ज़ात जिस का मुझे आसरा है </a:t>
            </a:r>
            <a:endParaRPr lang="en-US" altLang="en-US" sz="2000" b="1">
              <a:solidFill>
                <a:srgbClr val="000066"/>
              </a:solidFill>
              <a:cs typeface="Mangal" panose="02040503050203030202" pitchFamily="18" charset="0"/>
            </a:endParaRPr>
          </a:p>
        </p:txBody>
      </p:sp>
      <p:sp>
        <p:nvSpPr>
          <p:cNvPr id="2078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say-</a:t>
            </a:r>
            <a:r>
              <a:rPr lang="en-US" altLang="en-US" b="1" i="1" dirty="0" err="1" smtClean="0">
                <a:solidFill>
                  <a:srgbClr val="000066"/>
                </a:solidFill>
              </a:rPr>
              <a:t>yidī</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man `</a:t>
            </a:r>
            <a:r>
              <a:rPr lang="en-US" altLang="en-US" b="1" i="1" dirty="0" err="1" smtClean="0">
                <a:solidFill>
                  <a:srgbClr val="000066"/>
                </a:solidFill>
              </a:rPr>
              <a:t>ailayhi</a:t>
            </a:r>
            <a:r>
              <a:rPr lang="en-US" altLang="en-US" b="1" i="1" dirty="0" smtClean="0">
                <a:solidFill>
                  <a:srgbClr val="000066"/>
                </a:solidFill>
              </a:rPr>
              <a:t> </a:t>
            </a:r>
            <a:r>
              <a:rPr lang="en-US" altLang="en-US" b="1" i="1" dirty="0" err="1" smtClean="0">
                <a:solidFill>
                  <a:srgbClr val="000066"/>
                </a:solidFill>
              </a:rPr>
              <a:t>mu`aw-walī</a:t>
            </a:r>
            <a:endParaRPr lang="en-US" altLang="en-US" b="1" i="1" dirty="0">
              <a:solidFill>
                <a:srgbClr val="000066"/>
              </a:solidFill>
            </a:endParaRPr>
          </a:p>
        </p:txBody>
      </p:sp>
      <p:sp>
        <p:nvSpPr>
          <p:cNvPr id="207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78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مَنْ إلَيْهِ شَكَوْتُ أَحْوَاِلي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88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to whom I complain about my states!</a:t>
            </a:r>
            <a:endParaRPr lang="en-US" altLang="en-US" sz="2800" b="1" smtClean="0"/>
          </a:p>
        </p:txBody>
      </p:sp>
      <p:sp>
        <p:nvSpPr>
          <p:cNvPr id="2089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جس سے میں اپنے حالات کی تنگی بیان کرتا ہوں </a:t>
            </a:r>
            <a:endParaRPr lang="en-US" altLang="en-US" sz="4000" b="1">
              <a:solidFill>
                <a:srgbClr val="000066"/>
              </a:solidFill>
              <a:latin typeface="Alvi Nastaleeq" pitchFamily="2" charset="0"/>
              <a:cs typeface="Alvi Nastaleeq" pitchFamily="2" charset="0"/>
            </a:endParaRPr>
          </a:p>
        </p:txBody>
      </p:sp>
      <p:sp>
        <p:nvSpPr>
          <p:cNvPr id="2089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जिस की सरकार में, मै अपनी हर उलझन पेश करता हूँ!</a:t>
            </a:r>
            <a:endParaRPr lang="en-US" altLang="en-US" sz="2000" b="1">
              <a:solidFill>
                <a:srgbClr val="000066"/>
              </a:solidFill>
              <a:cs typeface="Mangal" panose="02040503050203030202" pitchFamily="18" charset="0"/>
            </a:endParaRPr>
          </a:p>
        </p:txBody>
      </p:sp>
      <p:sp>
        <p:nvSpPr>
          <p:cNvPr id="2089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man </a:t>
            </a:r>
            <a:r>
              <a:rPr lang="en-US" altLang="en-US" b="1" i="1" dirty="0" err="1" smtClean="0">
                <a:solidFill>
                  <a:srgbClr val="000066"/>
                </a:solidFill>
              </a:rPr>
              <a:t>ilayhi</a:t>
            </a:r>
            <a:r>
              <a:rPr lang="en-US" altLang="en-US" b="1" i="1" dirty="0" smtClean="0">
                <a:solidFill>
                  <a:srgbClr val="000066"/>
                </a:solidFill>
              </a:rPr>
              <a:t> </a:t>
            </a:r>
            <a:r>
              <a:rPr lang="en-US" altLang="en-US" b="1" i="1" dirty="0" err="1" smtClean="0">
                <a:solidFill>
                  <a:srgbClr val="000066"/>
                </a:solidFill>
              </a:rPr>
              <a:t>shakaw-tu</a:t>
            </a:r>
            <a:r>
              <a:rPr lang="en-US" altLang="en-US" b="1" i="1" dirty="0" smtClean="0">
                <a:solidFill>
                  <a:srgbClr val="000066"/>
                </a:solidFill>
              </a:rPr>
              <a:t> </a:t>
            </a:r>
            <a:r>
              <a:rPr lang="en-US" altLang="en-US" b="1" i="1" dirty="0" err="1" smtClean="0">
                <a:solidFill>
                  <a:srgbClr val="000066"/>
                </a:solidFill>
              </a:rPr>
              <a:t>aḥ-wālī</a:t>
            </a:r>
            <a:endParaRPr lang="en-US" altLang="en-US" b="1" i="1" dirty="0">
              <a:solidFill>
                <a:srgbClr val="000066"/>
              </a:solidFill>
            </a:endParaRPr>
          </a:p>
        </p:txBody>
      </p:sp>
      <p:sp>
        <p:nvSpPr>
          <p:cNvPr id="208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89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رَبِّ يَا رَبِّ يَا رَبِّ</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0992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209925"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یارب یارب یارب </a:t>
            </a:r>
            <a:endParaRPr lang="en-US" altLang="en-US" sz="4000" b="1">
              <a:solidFill>
                <a:srgbClr val="000066"/>
              </a:solidFill>
              <a:latin typeface="Alvi Nastaleeq" pitchFamily="2" charset="0"/>
              <a:cs typeface="Alvi Nastaleeq" pitchFamily="2" charset="0"/>
            </a:endParaRPr>
          </a:p>
        </p:txBody>
      </p:sp>
      <p:sp>
        <p:nvSpPr>
          <p:cNvPr id="209926"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परवरदिगार, ऐ मेरे परवरदिगार, ऐ मेरे परवरदिगार, </a:t>
            </a:r>
            <a:endParaRPr lang="en-US" altLang="en-US" sz="2000" b="1">
              <a:solidFill>
                <a:srgbClr val="000066"/>
              </a:solidFill>
              <a:cs typeface="Mangal" panose="02040503050203030202" pitchFamily="18" charset="0"/>
            </a:endParaRPr>
          </a:p>
        </p:txBody>
      </p:sp>
      <p:sp>
        <p:nvSpPr>
          <p:cNvPr id="20992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a:t>
            </a:r>
            <a:endParaRPr lang="en-US" altLang="en-US" b="1" i="1"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قَوِّ عَلَى خِدْمَتِكَ جَوَارِحِي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09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Strengthen my bodily members in Your service,</a:t>
            </a:r>
            <a:endParaRPr lang="en-US" altLang="en-US" sz="2800" b="1" smtClean="0"/>
          </a:p>
        </p:txBody>
      </p:sp>
      <p:sp>
        <p:nvSpPr>
          <p:cNvPr id="2109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میرے ظاہری اعضاء کو اپنی حضوری میں قوی </a:t>
            </a:r>
            <a:endParaRPr lang="en-US" altLang="en-US" sz="4000" b="1">
              <a:solidFill>
                <a:srgbClr val="000066"/>
              </a:solidFill>
              <a:latin typeface="Alvi Nastaleeq" pitchFamily="2" charset="0"/>
              <a:cs typeface="Alvi Nastaleeq" pitchFamily="2" charset="0"/>
            </a:endParaRPr>
          </a:p>
        </p:txBody>
      </p:sp>
      <p:sp>
        <p:nvSpPr>
          <p:cNvPr id="2109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हाथ पाँव में अपनी इताअत के लिए कुवत दे, </a:t>
            </a:r>
            <a:endParaRPr lang="en-US" altLang="en-US" sz="2000" b="1">
              <a:solidFill>
                <a:srgbClr val="000066"/>
              </a:solidFill>
              <a:cs typeface="Mangal" panose="02040503050203030202" pitchFamily="18" charset="0"/>
            </a:endParaRPr>
          </a:p>
        </p:txBody>
      </p:sp>
      <p:sp>
        <p:nvSpPr>
          <p:cNvPr id="2109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qaw-wi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khid-matika</a:t>
            </a:r>
            <a:r>
              <a:rPr lang="en-US" altLang="en-US" b="1" i="1" dirty="0" smtClean="0">
                <a:solidFill>
                  <a:srgbClr val="000066"/>
                </a:solidFill>
              </a:rPr>
              <a:t> </a:t>
            </a:r>
            <a:r>
              <a:rPr lang="en-US" altLang="en-US" b="1" i="1" dirty="0" err="1" smtClean="0">
                <a:solidFill>
                  <a:srgbClr val="000066"/>
                </a:solidFill>
              </a:rPr>
              <a:t>jawāriḥī</a:t>
            </a:r>
            <a:endParaRPr lang="en-US" altLang="en-US" b="1" i="1" dirty="0">
              <a:solidFill>
                <a:srgbClr val="000066"/>
              </a:solidFill>
            </a:endParaRPr>
          </a:p>
        </p:txBody>
      </p:sp>
      <p:sp>
        <p:nvSpPr>
          <p:cNvPr id="210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09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وَاشْدُدْ عَلىَ الْعَزِيمَةِ جَوَانِحِي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19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fortify my ribs in determination</a:t>
            </a:r>
            <a:endParaRPr lang="en-US" altLang="en-US" sz="2800" b="1" smtClean="0"/>
          </a:p>
        </p:txBody>
      </p:sp>
      <p:sp>
        <p:nvSpPr>
          <p:cNvPr id="2119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میرے باطنی ارادوں کو محکم و مضبوط بنا دے </a:t>
            </a:r>
            <a:endParaRPr lang="en-US" altLang="en-US" sz="4000" b="1">
              <a:solidFill>
                <a:srgbClr val="000066"/>
              </a:solidFill>
              <a:latin typeface="Alvi Nastaleeq" pitchFamily="2" charset="0"/>
              <a:cs typeface="Alvi Nastaleeq" pitchFamily="2" charset="0"/>
            </a:endParaRPr>
          </a:p>
        </p:txBody>
      </p:sp>
      <p:sp>
        <p:nvSpPr>
          <p:cNvPr id="2119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को नेक इरादों पर कायेम रहने की ताक़त बख्श, </a:t>
            </a:r>
            <a:endParaRPr lang="en-US" altLang="en-US" sz="2000" b="1">
              <a:solidFill>
                <a:srgbClr val="000066"/>
              </a:solidFill>
              <a:cs typeface="Mangal" panose="02040503050203030202" pitchFamily="18" charset="0"/>
            </a:endParaRPr>
          </a:p>
        </p:txBody>
      </p:sp>
      <p:sp>
        <p:nvSpPr>
          <p:cNvPr id="2119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wash-dud `</a:t>
            </a:r>
            <a:r>
              <a:rPr lang="en-US" altLang="en-US" b="1" i="1" dirty="0" err="1" smtClean="0">
                <a:solidFill>
                  <a:srgbClr val="000066"/>
                </a:solidFill>
              </a:rPr>
              <a:t>alāl</a:t>
            </a:r>
            <a:r>
              <a:rPr lang="en-US" altLang="en-US" b="1" i="1" dirty="0" smtClean="0">
                <a:solidFill>
                  <a:srgbClr val="000066"/>
                </a:solidFill>
              </a:rPr>
              <a:t>-`</a:t>
            </a:r>
            <a:r>
              <a:rPr lang="en-US" altLang="en-US" b="1" i="1" dirty="0" err="1" smtClean="0">
                <a:solidFill>
                  <a:srgbClr val="000066"/>
                </a:solidFill>
              </a:rPr>
              <a:t>azīmati</a:t>
            </a:r>
            <a:r>
              <a:rPr lang="en-US" altLang="en-US" b="1" i="1" dirty="0" smtClean="0">
                <a:solidFill>
                  <a:srgbClr val="000066"/>
                </a:solidFill>
              </a:rPr>
              <a:t> </a:t>
            </a:r>
            <a:r>
              <a:rPr lang="en-US" altLang="en-US" b="1" i="1" dirty="0" err="1" smtClean="0">
                <a:solidFill>
                  <a:srgbClr val="000066"/>
                </a:solidFill>
              </a:rPr>
              <a:t>jawāniḥī</a:t>
            </a:r>
            <a:endParaRPr lang="en-US" altLang="en-US" b="1" i="1" dirty="0">
              <a:solidFill>
                <a:srgbClr val="000066"/>
              </a:solidFill>
            </a:endParaRPr>
          </a:p>
        </p:txBody>
      </p:sp>
      <p:sp>
        <p:nvSpPr>
          <p:cNvPr id="211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19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وَهَبْ لِي الْجِدَّ فِي خَشْيَتِكَ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29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bestow upon me earnestness in my fear of You</a:t>
            </a:r>
            <a:endParaRPr lang="en-US" altLang="en-US" sz="2800" b="1" smtClean="0"/>
          </a:p>
        </p:txBody>
      </p:sp>
      <p:sp>
        <p:nvSpPr>
          <p:cNvPr id="2129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مجھے توفیق دے کہ تجھ سے ڈرنے کی کوشش کروں </a:t>
            </a:r>
            <a:endParaRPr lang="en-US" altLang="en-US" sz="4000" b="1">
              <a:solidFill>
                <a:srgbClr val="000066"/>
              </a:solidFill>
              <a:latin typeface="Alvi Nastaleeq" pitchFamily="2" charset="0"/>
              <a:cs typeface="Alvi Nastaleeq" pitchFamily="2" charset="0"/>
            </a:endParaRPr>
          </a:p>
        </p:txBody>
      </p:sp>
      <p:sp>
        <p:nvSpPr>
          <p:cNvPr id="2129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तौफीक दे के मै तुझ से करार, </a:t>
            </a:r>
            <a:endParaRPr lang="en-US" altLang="en-US" sz="2000" b="1">
              <a:solidFill>
                <a:srgbClr val="000066"/>
              </a:solidFill>
              <a:cs typeface="Mangal" panose="02040503050203030202" pitchFamily="18" charset="0"/>
            </a:endParaRPr>
          </a:p>
        </p:txBody>
      </p:sp>
      <p:sp>
        <p:nvSpPr>
          <p:cNvPr id="2129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hab</a:t>
            </a:r>
            <a:r>
              <a:rPr lang="en-US" altLang="en-US" b="1" i="1" dirty="0" smtClean="0">
                <a:solidFill>
                  <a:srgbClr val="000066"/>
                </a:solidFill>
              </a:rPr>
              <a:t> </a:t>
            </a:r>
            <a:r>
              <a:rPr lang="en-US" altLang="en-US" b="1" i="1" dirty="0" err="1" smtClean="0">
                <a:solidFill>
                  <a:srgbClr val="000066"/>
                </a:solidFill>
              </a:rPr>
              <a:t>liyal</a:t>
            </a:r>
            <a:r>
              <a:rPr lang="en-US" altLang="en-US" b="1" i="1" dirty="0" smtClean="0">
                <a:solidFill>
                  <a:srgbClr val="000066"/>
                </a:solidFill>
              </a:rPr>
              <a:t>-</a:t>
            </a:r>
            <a:r>
              <a:rPr lang="en-US" altLang="en-US" b="1" i="1" dirty="0" err="1" smtClean="0">
                <a:solidFill>
                  <a:srgbClr val="000066"/>
                </a:solidFill>
              </a:rPr>
              <a:t>jid</a:t>
            </a:r>
            <a:r>
              <a:rPr lang="en-US" altLang="en-US" b="1" i="1" dirty="0" smtClean="0">
                <a:solidFill>
                  <a:srgbClr val="000066"/>
                </a:solidFill>
              </a:rPr>
              <a:t>-da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khash-yatik</a:t>
            </a:r>
            <a:endParaRPr lang="en-US" altLang="en-US" b="1" i="1" dirty="0">
              <a:solidFill>
                <a:srgbClr val="000066"/>
              </a:solidFill>
            </a:endParaRPr>
          </a:p>
        </p:txBody>
      </p:sp>
      <p:sp>
        <p:nvSpPr>
          <p:cNvPr id="212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30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وَالدَّوَامَ فِي الإتِّصَاِل بِخِدْمَتِكَ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40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continuity in my being joined to Your service</a:t>
            </a:r>
            <a:endParaRPr lang="en-US" altLang="en-US" sz="2800" b="1" smtClean="0"/>
          </a:p>
        </p:txBody>
      </p:sp>
      <p:sp>
        <p:nvSpPr>
          <p:cNvPr id="2140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تیری حضوری میں ہمیشگی پیدا کروں </a:t>
            </a:r>
            <a:endParaRPr lang="en-US" altLang="en-US" sz="4000" b="1">
              <a:solidFill>
                <a:srgbClr val="000066"/>
              </a:solidFill>
              <a:latin typeface="Alvi Nastaleeq" pitchFamily="2" charset="0"/>
              <a:cs typeface="Alvi Nastaleeq" pitchFamily="2" charset="0"/>
            </a:endParaRPr>
          </a:p>
        </p:txBody>
      </p:sp>
      <p:sp>
        <p:nvSpPr>
          <p:cNvPr id="2140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वाकई डरता रहूँ और हमेशा तेरी इताअत में सरगर्म रहूँ </a:t>
            </a:r>
            <a:endParaRPr lang="en-US" altLang="en-US" sz="2000" b="1">
              <a:solidFill>
                <a:srgbClr val="000066"/>
              </a:solidFill>
              <a:cs typeface="Mangal" panose="02040503050203030202" pitchFamily="18" charset="0"/>
            </a:endParaRPr>
          </a:p>
        </p:txBody>
      </p:sp>
      <p:sp>
        <p:nvSpPr>
          <p:cNvPr id="2140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wad-</a:t>
            </a:r>
            <a:r>
              <a:rPr lang="en-US" altLang="en-US" b="1" i="1" dirty="0" err="1" smtClean="0">
                <a:solidFill>
                  <a:srgbClr val="000066"/>
                </a:solidFill>
              </a:rPr>
              <a:t>dawāma</a:t>
            </a:r>
            <a:r>
              <a:rPr lang="en-US" altLang="en-US" b="1" i="1" dirty="0" smtClean="0">
                <a:solidFill>
                  <a:srgbClr val="000066"/>
                </a:solidFill>
              </a:rPr>
              <a:t> fil-at-</a:t>
            </a:r>
            <a:r>
              <a:rPr lang="en-US" altLang="en-US" b="1" i="1" dirty="0" err="1" smtClean="0">
                <a:solidFill>
                  <a:srgbClr val="000066"/>
                </a:solidFill>
              </a:rPr>
              <a:t>itiṣāli</a:t>
            </a:r>
            <a:r>
              <a:rPr lang="en-US" altLang="en-US" b="1" i="1" dirty="0" smtClean="0">
                <a:solidFill>
                  <a:srgbClr val="000066"/>
                </a:solidFill>
              </a:rPr>
              <a:t> </a:t>
            </a:r>
            <a:r>
              <a:rPr lang="en-US" altLang="en-US" b="1" i="1" dirty="0" err="1" smtClean="0">
                <a:solidFill>
                  <a:srgbClr val="000066"/>
                </a:solidFill>
              </a:rPr>
              <a:t>bikhid-matik</a:t>
            </a:r>
            <a:endParaRPr lang="en-US" altLang="en-US" b="1" i="1" dirty="0">
              <a:solidFill>
                <a:srgbClr val="000066"/>
              </a:solidFill>
            </a:endParaRPr>
          </a:p>
        </p:txBody>
      </p:sp>
      <p:sp>
        <p:nvSpPr>
          <p:cNvPr id="214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40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حَتَّى أَسْرَحَ إِلَيكَ فِي مَيَادِينِ السَّابِقِينَ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50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that I may move easily toward You in the battlefields of the foremost</a:t>
            </a:r>
            <a:endParaRPr lang="en-US" altLang="en-US" sz="2800" b="1" smtClean="0"/>
          </a:p>
        </p:txBody>
      </p:sp>
      <p:sp>
        <p:nvSpPr>
          <p:cNvPr id="2150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تاکہ تیری بارگاہ میں سابقین کی راہوں پر چل پڑ و ں </a:t>
            </a:r>
            <a:endParaRPr lang="en-US" altLang="en-US" sz="4000" b="1">
              <a:solidFill>
                <a:srgbClr val="000066"/>
              </a:solidFill>
              <a:latin typeface="Alvi Nastaleeq" pitchFamily="2" charset="0"/>
              <a:cs typeface="Alvi Nastaleeq" pitchFamily="2" charset="0"/>
            </a:endParaRPr>
          </a:p>
        </p:txBody>
      </p:sp>
      <p:sp>
        <p:nvSpPr>
          <p:cNvPr id="2150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ताकि मै तेरी तरफ सबक़त करने वालों के साथ चलता रहूँ, </a:t>
            </a:r>
            <a:endParaRPr lang="en-US" altLang="en-US" sz="2000" b="1">
              <a:solidFill>
                <a:srgbClr val="000066"/>
              </a:solidFill>
              <a:cs typeface="Mangal" panose="02040503050203030202" pitchFamily="18" charset="0"/>
            </a:endParaRPr>
          </a:p>
        </p:txBody>
      </p:sp>
      <p:sp>
        <p:nvSpPr>
          <p:cNvPr id="2150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ḥat-tā</a:t>
            </a:r>
            <a:r>
              <a:rPr lang="en-US" altLang="en-US" b="1" i="1" dirty="0" smtClean="0">
                <a:solidFill>
                  <a:srgbClr val="000066"/>
                </a:solidFill>
              </a:rPr>
              <a:t> as-</a:t>
            </a:r>
            <a:r>
              <a:rPr lang="en-US" altLang="en-US" b="1" i="1" dirty="0" err="1" smtClean="0">
                <a:solidFill>
                  <a:srgbClr val="000066"/>
                </a:solidFill>
              </a:rPr>
              <a:t>raḥa</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mayā-dīnis-sābiqīn</a:t>
            </a:r>
            <a:endParaRPr lang="en-US" altLang="en-US" b="1" i="1" dirty="0">
              <a:solidFill>
                <a:srgbClr val="000066"/>
              </a:solidFill>
            </a:endParaRPr>
          </a:p>
        </p:txBody>
      </p:sp>
      <p:sp>
        <p:nvSpPr>
          <p:cNvPr id="215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50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تُنْزِلُ النِّقَمَ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5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draw down adversities!</a:t>
            </a:r>
            <a:endParaRPr lang="en-US" altLang="en-US" sz="2800" b="1" smtClean="0"/>
          </a:p>
        </p:txBody>
      </p:sp>
      <p:sp>
        <p:nvSpPr>
          <p:cNvPr id="225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خدایا! میرے وہ گناہ معاف کر دے جن سے عذاب نازل ہوتا ہے</a:t>
            </a:r>
            <a:endParaRPr lang="en-US" altLang="en-US" sz="4000" b="1">
              <a:solidFill>
                <a:srgbClr val="000066"/>
              </a:solidFill>
              <a:latin typeface="Alvi Nastaleeq" pitchFamily="2" charset="0"/>
              <a:cs typeface="Alvi Nastaleeq" pitchFamily="2" charset="0"/>
            </a:endParaRPr>
          </a:p>
        </p:txBody>
      </p:sp>
      <p:sp>
        <p:nvSpPr>
          <p:cNvPr id="225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माफ़ कर दे जिन की वजह से बालाएं आती हैं!</a:t>
            </a:r>
            <a:endParaRPr lang="en-US" altLang="en-US" sz="2000" b="1">
              <a:solidFill>
                <a:srgbClr val="000066"/>
              </a:solidFill>
              <a:cs typeface="Mangal" panose="02040503050203030202" pitchFamily="18" charset="0"/>
            </a:endParaRPr>
          </a:p>
        </p:txBody>
      </p:sp>
      <p:sp>
        <p:nvSpPr>
          <p:cNvPr id="225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tunzilun-niqam</a:t>
            </a:r>
            <a:endParaRPr lang="en-US" altLang="en-US" b="1" i="1" dirty="0">
              <a:solidFill>
                <a:srgbClr val="000066"/>
              </a:solidFill>
            </a:endParaRP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5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وَأُسْرِعَ إلَيْكَ فِي الْمبُادِرِينَ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60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hurry to You among the prominent</a:t>
            </a:r>
            <a:endParaRPr lang="en-US" altLang="en-US" sz="2800" b="1" smtClean="0"/>
          </a:p>
        </p:txBody>
      </p:sp>
      <p:sp>
        <p:nvSpPr>
          <p:cNvPr id="2160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تیری طر ف جا نے والوں سے آگے نکل جا ؤں </a:t>
            </a:r>
            <a:endParaRPr lang="en-US" altLang="en-US" sz="4000" b="1">
              <a:solidFill>
                <a:srgbClr val="000066"/>
              </a:solidFill>
              <a:latin typeface="Alvi Nastaleeq" pitchFamily="2" charset="0"/>
              <a:cs typeface="Alvi Nastaleeq" pitchFamily="2" charset="0"/>
            </a:endParaRPr>
          </a:p>
        </p:txBody>
      </p:sp>
      <p:sp>
        <p:nvSpPr>
          <p:cNvPr id="2160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सिम्त बढ़ने वालों के हमराह तेज़ी से क़दम बढाऊँ, </a:t>
            </a:r>
            <a:endParaRPr lang="en-US" altLang="en-US" sz="2000" b="1">
              <a:solidFill>
                <a:srgbClr val="000066"/>
              </a:solidFill>
              <a:cs typeface="Mangal" panose="02040503050203030202" pitchFamily="18" charset="0"/>
            </a:endParaRPr>
          </a:p>
        </p:txBody>
      </p:sp>
      <p:sp>
        <p:nvSpPr>
          <p:cNvPr id="2160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us-</a:t>
            </a:r>
            <a:r>
              <a:rPr lang="en-US" altLang="en-US" b="1" i="1" dirty="0" err="1" smtClean="0">
                <a:solidFill>
                  <a:srgbClr val="000066"/>
                </a:solidFill>
              </a:rPr>
              <a:t>ri`a</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fil-</a:t>
            </a:r>
            <a:r>
              <a:rPr lang="en-US" altLang="en-US" b="1" i="1" dirty="0" err="1" smtClean="0">
                <a:solidFill>
                  <a:srgbClr val="000066"/>
                </a:solidFill>
              </a:rPr>
              <a:t>mubādirīn</a:t>
            </a:r>
            <a:endParaRPr lang="en-US" altLang="en-US" b="1" i="1" dirty="0">
              <a:solidFill>
                <a:srgbClr val="000066"/>
              </a:solidFill>
            </a:endParaRPr>
          </a:p>
        </p:txBody>
      </p:sp>
      <p:sp>
        <p:nvSpPr>
          <p:cNvPr id="216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60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وَأَشْتَاقَ إلىَ قُرْبِكَ فِي الْمُشْتَاقِينَ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70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desire fervently Your proximity among the fervently desirous</a:t>
            </a:r>
            <a:endParaRPr lang="en-US" altLang="en-US" sz="2800" b="1" smtClean="0"/>
          </a:p>
        </p:txBody>
      </p:sp>
      <p:sp>
        <p:nvSpPr>
          <p:cNvPr id="2170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4000" b="1">
              <a:solidFill>
                <a:srgbClr val="000066"/>
              </a:solidFill>
              <a:latin typeface="Alvi Nastaleeq" pitchFamily="2" charset="0"/>
              <a:cs typeface="Alvi Nastaleeq" pitchFamily="2" charset="0"/>
            </a:endParaRPr>
          </a:p>
        </p:txBody>
      </p:sp>
      <p:sp>
        <p:nvSpPr>
          <p:cNvPr id="2170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मुलाक़ात का शौक़ रखने वालो की तरह तेरा मुश्ताक रहूँ, </a:t>
            </a:r>
            <a:endParaRPr lang="en-US" altLang="en-US" sz="2000" b="1">
              <a:solidFill>
                <a:srgbClr val="000066"/>
              </a:solidFill>
              <a:cs typeface="Mangal" panose="02040503050203030202" pitchFamily="18" charset="0"/>
            </a:endParaRPr>
          </a:p>
        </p:txBody>
      </p:sp>
      <p:sp>
        <p:nvSpPr>
          <p:cNvPr id="2170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ash-</a:t>
            </a:r>
            <a:r>
              <a:rPr lang="en-US" altLang="en-US" b="1" i="1" dirty="0" err="1" smtClean="0">
                <a:solidFill>
                  <a:srgbClr val="000066"/>
                </a:solidFill>
              </a:rPr>
              <a:t>tāqa</a:t>
            </a:r>
            <a:r>
              <a:rPr lang="en-US" altLang="en-US" b="1" i="1" dirty="0" smtClean="0">
                <a:solidFill>
                  <a:srgbClr val="000066"/>
                </a:solidFill>
              </a:rPr>
              <a:t> </a:t>
            </a:r>
            <a:r>
              <a:rPr lang="en-US" altLang="en-US" b="1" i="1" dirty="0" err="1" smtClean="0">
                <a:solidFill>
                  <a:srgbClr val="000066"/>
                </a:solidFill>
              </a:rPr>
              <a:t>ilā</a:t>
            </a:r>
            <a:r>
              <a:rPr lang="en-US" altLang="en-US" b="1" i="1" dirty="0" smtClean="0">
                <a:solidFill>
                  <a:srgbClr val="000066"/>
                </a:solidFill>
              </a:rPr>
              <a:t> </a:t>
            </a:r>
            <a:r>
              <a:rPr lang="en-US" altLang="en-US" b="1" i="1" dirty="0" err="1" smtClean="0">
                <a:solidFill>
                  <a:srgbClr val="000066"/>
                </a:solidFill>
              </a:rPr>
              <a:t>qur-bika</a:t>
            </a:r>
            <a:r>
              <a:rPr lang="en-US" altLang="en-US" b="1" i="1" dirty="0" smtClean="0">
                <a:solidFill>
                  <a:srgbClr val="000066"/>
                </a:solidFill>
              </a:rPr>
              <a:t> fil-mush-</a:t>
            </a:r>
            <a:r>
              <a:rPr lang="en-US" altLang="en-US" b="1" i="1" dirty="0" err="1" smtClean="0">
                <a:solidFill>
                  <a:srgbClr val="000066"/>
                </a:solidFill>
              </a:rPr>
              <a:t>tāqīn</a:t>
            </a:r>
            <a:endParaRPr lang="en-US" altLang="en-US" b="1" i="1" dirty="0">
              <a:solidFill>
                <a:srgbClr val="000066"/>
              </a:solidFill>
            </a:endParaRPr>
          </a:p>
        </p:txBody>
      </p:sp>
      <p:sp>
        <p:nvSpPr>
          <p:cNvPr id="217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70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17097" name="Rectangle 4"/>
          <p:cNvSpPr>
            <a:spLocks noChangeArrowheads="1"/>
          </p:cNvSpPr>
          <p:nvPr/>
        </p:nvSpPr>
        <p:spPr bwMode="auto">
          <a:xfrm>
            <a:off x="381000" y="3962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تیرے قرب کا شوق رکھنے والوںمیں زیادہ شوق والا بن جاؤں </a:t>
            </a:r>
            <a:endParaRPr lang="en-US" altLang="en-US" sz="4000" b="1">
              <a:solidFill>
                <a:srgbClr val="000066"/>
              </a:solidFill>
              <a:latin typeface="Alvi Nastaleeq" pitchFamily="2" charset="0"/>
              <a:cs typeface="Alvi Nastaleeq" pitchFamily="2" charset="0"/>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وَأَدْنُوَ مِنْكَ دُنُوَّ الْمُخْلِصِينَ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81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move nearer to You with the nearness of the sincere</a:t>
            </a:r>
            <a:endParaRPr lang="en-US" altLang="en-US" sz="2800" b="1" smtClean="0"/>
          </a:p>
        </p:txBody>
      </p:sp>
      <p:sp>
        <p:nvSpPr>
          <p:cNvPr id="218116"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 तेरे मुखलिस बन्दों की तरह तुझ से नज़दीक हो जाऊं, </a:t>
            </a:r>
            <a:endParaRPr lang="en-US" altLang="en-US" sz="2000" b="1">
              <a:solidFill>
                <a:srgbClr val="000066"/>
              </a:solidFill>
              <a:cs typeface="Mangal" panose="02040503050203030202" pitchFamily="18" charset="0"/>
            </a:endParaRPr>
          </a:p>
        </p:txBody>
      </p:sp>
      <p:sp>
        <p:nvSpPr>
          <p:cNvPr id="21811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ad-</a:t>
            </a:r>
            <a:r>
              <a:rPr lang="en-US" altLang="en-US" b="1" i="1" dirty="0" err="1" smtClean="0">
                <a:solidFill>
                  <a:srgbClr val="000066"/>
                </a:solidFill>
              </a:rPr>
              <a:t>nūa</a:t>
            </a:r>
            <a:r>
              <a:rPr lang="en-US" altLang="en-US" b="1" i="1" dirty="0" smtClean="0">
                <a:solidFill>
                  <a:srgbClr val="000066"/>
                </a:solidFill>
              </a:rPr>
              <a:t> </a:t>
            </a:r>
            <a:r>
              <a:rPr lang="en-US" altLang="en-US" b="1" i="1" dirty="0" err="1" smtClean="0">
                <a:solidFill>
                  <a:srgbClr val="000066"/>
                </a:solidFill>
              </a:rPr>
              <a:t>minka</a:t>
            </a:r>
            <a:r>
              <a:rPr lang="en-US" altLang="en-US" b="1" i="1" dirty="0" smtClean="0">
                <a:solidFill>
                  <a:srgbClr val="000066"/>
                </a:solidFill>
              </a:rPr>
              <a:t> </a:t>
            </a:r>
            <a:r>
              <a:rPr lang="en-US" altLang="en-US" b="1" i="1" dirty="0" err="1" smtClean="0">
                <a:solidFill>
                  <a:srgbClr val="000066"/>
                </a:solidFill>
              </a:rPr>
              <a:t>dunū-wal-mukh-liṣīn</a:t>
            </a:r>
            <a:endParaRPr lang="en-US" altLang="en-US" b="1" i="1" dirty="0">
              <a:solidFill>
                <a:srgbClr val="000066"/>
              </a:solidFill>
            </a:endParaRPr>
          </a:p>
        </p:txBody>
      </p:sp>
      <p:sp>
        <p:nvSpPr>
          <p:cNvPr id="2181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811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181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 تیرے خالص بندوں کی طرح تیرے قریب ہو جاؤں </a:t>
            </a:r>
            <a:endParaRPr lang="en-US" altLang="en-US" sz="4000" b="1">
              <a:solidFill>
                <a:srgbClr val="000066"/>
              </a:solidFill>
              <a:latin typeface="Alvi Nastaleeq" pitchFamily="2" charset="0"/>
              <a:cs typeface="Alvi Nastaleeq" pitchFamily="2" charset="0"/>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وَأَخَافَكَ مَخَافَةَ الْمُوقِنِينَ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191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fear You with the fear of those who have certitude</a:t>
            </a:r>
            <a:endParaRPr lang="en-US" altLang="en-US" sz="2800" b="1" smtClean="0"/>
          </a:p>
        </p:txBody>
      </p:sp>
      <p:sp>
        <p:nvSpPr>
          <p:cNvPr id="219140"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तुझ पर यकीन रखने वालों की तरह तुझ से डरता रहूँ, </a:t>
            </a:r>
            <a:endParaRPr lang="en-US" altLang="en-US" sz="2000" b="1">
              <a:solidFill>
                <a:srgbClr val="000066"/>
              </a:solidFill>
              <a:cs typeface="Mangal" panose="02040503050203030202" pitchFamily="18" charset="0"/>
            </a:endParaRPr>
          </a:p>
        </p:txBody>
      </p:sp>
      <p:sp>
        <p:nvSpPr>
          <p:cNvPr id="219141"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akhāfaka</a:t>
            </a:r>
            <a:r>
              <a:rPr lang="en-US" altLang="en-US" b="1" i="1" dirty="0" smtClean="0">
                <a:solidFill>
                  <a:srgbClr val="000066"/>
                </a:solidFill>
              </a:rPr>
              <a:t> </a:t>
            </a:r>
            <a:r>
              <a:rPr lang="en-US" altLang="en-US" b="1" i="1" dirty="0" err="1" smtClean="0">
                <a:solidFill>
                  <a:srgbClr val="000066"/>
                </a:solidFill>
              </a:rPr>
              <a:t>makhāfatal-mūqinīn</a:t>
            </a:r>
            <a:endParaRPr lang="en-US" altLang="en-US" b="1" i="1" dirty="0">
              <a:solidFill>
                <a:srgbClr val="000066"/>
              </a:solidFill>
            </a:endParaRPr>
          </a:p>
        </p:txBody>
      </p:sp>
      <p:sp>
        <p:nvSpPr>
          <p:cNvPr id="21914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9143"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191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اہل یقین کی مانند تجھ سے ڈروں</a:t>
            </a:r>
            <a:endParaRPr lang="en-US" altLang="en-US" sz="4000" b="1">
              <a:solidFill>
                <a:srgbClr val="000066"/>
              </a:solidFill>
              <a:latin typeface="Alvi Nastaleeq" pitchFamily="2" charset="0"/>
              <a:cs typeface="Alvi Nastaleeq" pitchFamily="2" charset="0"/>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وَأَجْتَمِعَ فِي جِوَارِكَ مَعَ الْمُؤْمنِينَ</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01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gather with the believers in Your vicinity.</a:t>
            </a:r>
            <a:endParaRPr lang="en-US" altLang="en-US" sz="2800" b="1" smtClean="0"/>
          </a:p>
        </p:txBody>
      </p:sp>
      <p:sp>
        <p:nvSpPr>
          <p:cNvPr id="2201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تیرے آستانہ پر مومنوں کے ساتھ حاضر رہوں </a:t>
            </a:r>
            <a:endParaRPr lang="en-US" altLang="en-US" sz="4000" b="1">
              <a:solidFill>
                <a:srgbClr val="000066"/>
              </a:solidFill>
              <a:latin typeface="Alvi Nastaleeq" pitchFamily="2" charset="0"/>
              <a:cs typeface="Alvi Nastaleeq" pitchFamily="2" charset="0"/>
            </a:endParaRPr>
          </a:p>
        </p:txBody>
      </p:sp>
      <p:sp>
        <p:nvSpPr>
          <p:cNvPr id="2201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हुज़ूर में जब मोमिन जमा हों मै उन के साथ रहूँ! </a:t>
            </a:r>
            <a:endParaRPr lang="en-US" altLang="en-US" sz="2000" b="1">
              <a:solidFill>
                <a:srgbClr val="000066"/>
              </a:solidFill>
              <a:cs typeface="Mangal" panose="02040503050203030202" pitchFamily="18" charset="0"/>
            </a:endParaRPr>
          </a:p>
        </p:txBody>
      </p:sp>
      <p:sp>
        <p:nvSpPr>
          <p:cNvPr id="2201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aj-tami`a fī jiwārika mā'l-mu-mnīn</a:t>
            </a:r>
            <a:endParaRPr lang="en-US" altLang="en-US" b="1" i="1" dirty="0">
              <a:solidFill>
                <a:srgbClr val="000066"/>
              </a:solidFill>
            </a:endParaRPr>
          </a:p>
        </p:txBody>
      </p:sp>
      <p:sp>
        <p:nvSpPr>
          <p:cNvPr id="220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01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وَمَنْ أَرَادَنِي بِسُوء فَأَرِدْهُ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11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whoever desires evil for me, desire [it] for him!</a:t>
            </a:r>
            <a:endParaRPr lang="en-US" altLang="en-US" sz="2800" b="1" smtClean="0"/>
          </a:p>
        </p:txBody>
      </p:sp>
      <p:sp>
        <p:nvSpPr>
          <p:cNvPr id="2211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معبود جو میرے لئے برائی کا ارادہ کرے تو اسکے لئے ایسا ہی کر</a:t>
            </a:r>
            <a:endParaRPr lang="en-US" altLang="en-US" sz="4000" b="1">
              <a:solidFill>
                <a:srgbClr val="000066"/>
              </a:solidFill>
              <a:latin typeface="Alvi Nastaleeq" pitchFamily="2" charset="0"/>
              <a:cs typeface="Alvi Nastaleeq" pitchFamily="2" charset="0"/>
            </a:endParaRPr>
          </a:p>
        </p:txBody>
      </p:sp>
      <p:sp>
        <p:nvSpPr>
          <p:cNvPr id="2211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जो शख्स मुझ से कोई बदी करने का इरादा करे,</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तू उसे वैसी ही सज़ा दे </a:t>
            </a:r>
            <a:endParaRPr lang="en-US" altLang="en-US" sz="2000" b="1">
              <a:solidFill>
                <a:srgbClr val="000066"/>
              </a:solidFill>
              <a:cs typeface="Mangal" panose="02040503050203030202" pitchFamily="18" charset="0"/>
            </a:endParaRPr>
          </a:p>
        </p:txBody>
      </p:sp>
      <p:sp>
        <p:nvSpPr>
          <p:cNvPr id="2211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dirty="0" smtClean="0">
                <a:solidFill>
                  <a:srgbClr val="000066"/>
                </a:solidFill>
              </a:rPr>
              <a:t>allahumma wa man arādanī bisūo-in fārid-hu</a:t>
            </a:r>
            <a:endParaRPr lang="en-US" altLang="en-US" b="1" i="1" dirty="0">
              <a:solidFill>
                <a:srgbClr val="000066"/>
              </a:solidFill>
            </a:endParaRPr>
          </a:p>
        </p:txBody>
      </p:sp>
      <p:sp>
        <p:nvSpPr>
          <p:cNvPr id="221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11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وَمَن كَادَنِي فَكِدْهُ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22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whoever deceives me-deceive him!</a:t>
            </a:r>
            <a:endParaRPr lang="en-US" altLang="en-US" sz="2800" b="1" smtClean="0"/>
          </a:p>
        </p:txBody>
      </p:sp>
      <p:sp>
        <p:nvSpPr>
          <p:cNvPr id="2222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جو میرے ساتھ مکر کر ے تو اسکے ساتھ بھی ایسا ہی کر</a:t>
            </a:r>
            <a:endParaRPr lang="en-US" altLang="en-US" sz="4000" b="1">
              <a:solidFill>
                <a:srgbClr val="000066"/>
              </a:solidFill>
              <a:latin typeface="Alvi Nastaleeq" pitchFamily="2" charset="0"/>
              <a:cs typeface="Alvi Nastaleeq" pitchFamily="2" charset="0"/>
            </a:endParaRPr>
          </a:p>
        </p:txBody>
      </p:sp>
      <p:sp>
        <p:nvSpPr>
          <p:cNvPr id="2222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मुझ से फरेब करे तू उस को वैसी ही पादाश दे! </a:t>
            </a:r>
            <a:endParaRPr lang="en-US" altLang="en-US" sz="2000" b="1">
              <a:solidFill>
                <a:srgbClr val="000066"/>
              </a:solidFill>
              <a:cs typeface="Mangal" panose="02040503050203030202" pitchFamily="18" charset="0"/>
            </a:endParaRPr>
          </a:p>
        </p:txBody>
      </p:sp>
      <p:sp>
        <p:nvSpPr>
          <p:cNvPr id="2222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man </a:t>
            </a:r>
            <a:r>
              <a:rPr lang="en-US" altLang="en-US" b="1" i="1" dirty="0" err="1" smtClean="0">
                <a:solidFill>
                  <a:srgbClr val="000066"/>
                </a:solidFill>
              </a:rPr>
              <a:t>kādanī</a:t>
            </a:r>
            <a:r>
              <a:rPr lang="en-US" altLang="en-US" b="1" i="1" dirty="0" smtClean="0">
                <a:solidFill>
                  <a:srgbClr val="000066"/>
                </a:solidFill>
              </a:rPr>
              <a:t> </a:t>
            </a:r>
            <a:r>
              <a:rPr lang="en-US" altLang="en-US" b="1" i="1" dirty="0" err="1" smtClean="0">
                <a:solidFill>
                  <a:srgbClr val="000066"/>
                </a:solidFill>
              </a:rPr>
              <a:t>fakid-hu</a:t>
            </a:r>
            <a:endParaRPr lang="en-US" altLang="en-US" b="1" i="1" dirty="0">
              <a:solidFill>
                <a:srgbClr val="000066"/>
              </a:solidFill>
            </a:endParaRPr>
          </a:p>
        </p:txBody>
      </p:sp>
      <p:sp>
        <p:nvSpPr>
          <p:cNvPr id="222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22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وَاجْعَلْنِي مِنْ أَحَسَنِ عَبِيدِكَ نَصِيباً عِنْدَكَ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32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make me one of the most excellent of Your slaves in Portion from You,</a:t>
            </a:r>
            <a:endParaRPr lang="en-US" altLang="en-US" sz="2800" b="1" smtClean="0"/>
          </a:p>
        </p:txBody>
      </p:sp>
      <p:sp>
        <p:nvSpPr>
          <p:cNvPr id="2232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مجھے اپنے بند و ں میں قر ار دے جو نصیب میں بہتر ہیں </a:t>
            </a:r>
            <a:endParaRPr lang="en-US" altLang="en-US" sz="4000" b="1">
              <a:solidFill>
                <a:srgbClr val="000066"/>
              </a:solidFill>
              <a:latin typeface="Alvi Nastaleeq" pitchFamily="2" charset="0"/>
              <a:cs typeface="Alvi Nastaleeq" pitchFamily="2" charset="0"/>
            </a:endParaRPr>
          </a:p>
        </p:txBody>
      </p:sp>
      <p:sp>
        <p:nvSpPr>
          <p:cNvPr id="2232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अपने उन बन्दों में करार दे जो तेरे यहाँ से सबसे अच्छा हिस्सा पाते हैं </a:t>
            </a:r>
            <a:endParaRPr lang="en-US" altLang="en-US" sz="2000" b="1">
              <a:solidFill>
                <a:srgbClr val="000066"/>
              </a:solidFill>
              <a:cs typeface="Mangal" panose="02040503050203030202" pitchFamily="18" charset="0"/>
            </a:endParaRPr>
          </a:p>
        </p:txBody>
      </p:sp>
      <p:sp>
        <p:nvSpPr>
          <p:cNvPr id="2232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waj-`</a:t>
            </a:r>
            <a:r>
              <a:rPr lang="en-US" altLang="en-US" b="1" i="1" dirty="0" err="1" smtClean="0">
                <a:solidFill>
                  <a:srgbClr val="000066"/>
                </a:solidFill>
              </a:rPr>
              <a:t>alnī</a:t>
            </a:r>
            <a:r>
              <a:rPr lang="en-US" altLang="en-US" b="1" i="1" dirty="0" smtClean="0">
                <a:solidFill>
                  <a:srgbClr val="000066"/>
                </a:solidFill>
              </a:rPr>
              <a:t> min </a:t>
            </a:r>
            <a:r>
              <a:rPr lang="en-US" altLang="en-US" b="1" i="1" dirty="0" err="1" smtClean="0">
                <a:solidFill>
                  <a:srgbClr val="000066"/>
                </a:solidFill>
              </a:rPr>
              <a:t>aḥasani</a:t>
            </a:r>
            <a:r>
              <a:rPr lang="en-US" altLang="en-US" b="1" i="1" dirty="0" smtClean="0">
                <a:solidFill>
                  <a:srgbClr val="000066"/>
                </a:solidFill>
              </a:rPr>
              <a:t> `</a:t>
            </a:r>
            <a:r>
              <a:rPr lang="en-US" altLang="en-US" b="1" i="1" dirty="0" err="1" smtClean="0">
                <a:solidFill>
                  <a:srgbClr val="000066"/>
                </a:solidFill>
              </a:rPr>
              <a:t>abīdika</a:t>
            </a:r>
            <a:r>
              <a:rPr lang="en-US" altLang="en-US" b="1" i="1" dirty="0" smtClean="0">
                <a:solidFill>
                  <a:srgbClr val="000066"/>
                </a:solidFill>
              </a:rPr>
              <a:t> </a:t>
            </a:r>
            <a:r>
              <a:rPr lang="en-US" altLang="en-US" b="1" i="1" dirty="0" err="1" smtClean="0">
                <a:solidFill>
                  <a:srgbClr val="000066"/>
                </a:solidFill>
              </a:rPr>
              <a:t>naṣīban</a:t>
            </a:r>
            <a:r>
              <a:rPr lang="en-US" altLang="en-US" b="1" i="1" dirty="0" smtClean="0">
                <a:solidFill>
                  <a:srgbClr val="000066"/>
                </a:solidFill>
              </a:rPr>
              <a:t> </a:t>
            </a:r>
            <a:r>
              <a:rPr lang="en-US" altLang="en-US" b="1" i="1" dirty="0" err="1" smtClean="0">
                <a:solidFill>
                  <a:srgbClr val="000066"/>
                </a:solidFill>
              </a:rPr>
              <a:t>i'ndaka</a:t>
            </a:r>
            <a:endParaRPr lang="en-US" altLang="en-US" b="1" i="1" dirty="0">
              <a:solidFill>
                <a:srgbClr val="000066"/>
              </a:solidFill>
            </a:endParaRPr>
          </a:p>
        </p:txBody>
      </p:sp>
      <p:sp>
        <p:nvSpPr>
          <p:cNvPr id="223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32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وَأَقْرَبِهِم مَّنْزِلَةً مِّنْكَ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42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nearest of them in station to You</a:t>
            </a:r>
            <a:endParaRPr lang="en-US" altLang="en-US" sz="2800" b="1" smtClean="0"/>
          </a:p>
        </p:txBody>
      </p:sp>
      <p:sp>
        <p:nvSpPr>
          <p:cNvPr id="2242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جومنزلت میں تیرے قریب ہیں</a:t>
            </a:r>
            <a:endParaRPr lang="en-US" altLang="en-US" sz="4000" b="1">
              <a:solidFill>
                <a:srgbClr val="000066"/>
              </a:solidFill>
              <a:latin typeface="Alvi Nastaleeq" pitchFamily="2" charset="0"/>
              <a:cs typeface="Alvi Nastaleeq" pitchFamily="2" charset="0"/>
            </a:endParaRPr>
          </a:p>
        </p:txBody>
      </p:sp>
      <p:sp>
        <p:nvSpPr>
          <p:cNvPr id="2242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जिन्हें तेरी जनाब में सबसे ज्यादा तक़र्रुब हासिल है</a:t>
            </a:r>
            <a:endParaRPr lang="en-US" altLang="en-US" sz="2000" b="1">
              <a:solidFill>
                <a:srgbClr val="000066"/>
              </a:solidFill>
              <a:cs typeface="Mangal" panose="02040503050203030202" pitchFamily="18" charset="0"/>
            </a:endParaRPr>
          </a:p>
        </p:txBody>
      </p:sp>
      <p:sp>
        <p:nvSpPr>
          <p:cNvPr id="2242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aq</a:t>
            </a:r>
            <a:r>
              <a:rPr lang="en-US" altLang="en-US" b="1" i="1" dirty="0" smtClean="0">
                <a:solidFill>
                  <a:srgbClr val="000066"/>
                </a:solidFill>
              </a:rPr>
              <a:t>-</a:t>
            </a:r>
            <a:r>
              <a:rPr lang="en-US" altLang="en-US" b="1" i="1" dirty="0" err="1" smtClean="0">
                <a:solidFill>
                  <a:srgbClr val="000066"/>
                </a:solidFill>
              </a:rPr>
              <a:t>rabihim</a:t>
            </a:r>
            <a:r>
              <a:rPr lang="en-US" altLang="en-US" b="1" i="1" dirty="0" smtClean="0">
                <a:solidFill>
                  <a:srgbClr val="000066"/>
                </a:solidFill>
              </a:rPr>
              <a:t>-</a:t>
            </a:r>
            <a:r>
              <a:rPr lang="en-US" altLang="en-US" b="1" i="1" dirty="0" err="1" smtClean="0">
                <a:solidFill>
                  <a:srgbClr val="000066"/>
                </a:solidFill>
              </a:rPr>
              <a:t>manzilatam</a:t>
            </a:r>
            <a:r>
              <a:rPr lang="en-US" altLang="en-US" b="1" i="1" dirty="0" smtClean="0">
                <a:solidFill>
                  <a:srgbClr val="000066"/>
                </a:solidFill>
              </a:rPr>
              <a:t>-mink</a:t>
            </a:r>
            <a:endParaRPr lang="en-US" altLang="en-US" b="1" i="1" dirty="0">
              <a:solidFill>
                <a:srgbClr val="000066"/>
              </a:solidFill>
            </a:endParaRPr>
          </a:p>
        </p:txBody>
      </p:sp>
      <p:sp>
        <p:nvSpPr>
          <p:cNvPr id="224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42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وَأَخَصِّهِمْ زُلْفَةً لَّديْكَ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52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most elected of them in proximity to You.</a:t>
            </a:r>
            <a:endParaRPr lang="en-US" altLang="en-US" sz="2800" b="1" smtClean="0"/>
          </a:p>
        </p:txBody>
      </p:sp>
      <p:sp>
        <p:nvSpPr>
          <p:cNvPr id="2252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جو تیرے حضور تقرب میں مخصوص ہیں</a:t>
            </a:r>
            <a:endParaRPr lang="en-US" altLang="en-US" sz="4000" b="1">
              <a:solidFill>
                <a:srgbClr val="000066"/>
              </a:solidFill>
              <a:latin typeface="Alvi Nastaleeq" pitchFamily="2" charset="0"/>
              <a:cs typeface="Alvi Nastaleeq" pitchFamily="2" charset="0"/>
            </a:endParaRPr>
          </a:p>
        </p:txBody>
      </p:sp>
      <p:sp>
        <p:nvSpPr>
          <p:cNvPr id="2252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ख़ास तौर से तुझ से ज्यादा नज़दीक हैं </a:t>
            </a:r>
            <a:endParaRPr lang="en-US" altLang="en-US" sz="2000" b="1">
              <a:solidFill>
                <a:srgbClr val="000066"/>
              </a:solidFill>
              <a:cs typeface="Mangal" panose="02040503050203030202" pitchFamily="18" charset="0"/>
            </a:endParaRPr>
          </a:p>
        </p:txBody>
      </p:sp>
      <p:sp>
        <p:nvSpPr>
          <p:cNvPr id="2252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akhaṣ-ṣihim</a:t>
            </a:r>
            <a:r>
              <a:rPr lang="en-US" altLang="en-US" b="1" i="1" dirty="0" smtClean="0">
                <a:solidFill>
                  <a:srgbClr val="000066"/>
                </a:solidFill>
              </a:rPr>
              <a:t> </a:t>
            </a:r>
            <a:r>
              <a:rPr lang="en-US" altLang="en-US" b="1" i="1" dirty="0" err="1" smtClean="0">
                <a:solidFill>
                  <a:srgbClr val="000066"/>
                </a:solidFill>
              </a:rPr>
              <a:t>zul</a:t>
            </a:r>
            <a:r>
              <a:rPr lang="en-US" altLang="en-US" b="1" i="1" dirty="0" smtClean="0">
                <a:solidFill>
                  <a:srgbClr val="000066"/>
                </a:solidFill>
              </a:rPr>
              <a:t>-fatal-</a:t>
            </a:r>
            <a:r>
              <a:rPr lang="en-US" altLang="en-US" b="1" i="1" dirty="0" err="1" smtClean="0">
                <a:solidFill>
                  <a:srgbClr val="000066"/>
                </a:solidFill>
              </a:rPr>
              <a:t>ladayk</a:t>
            </a:r>
            <a:endParaRPr lang="en-US" altLang="en-US" b="1" i="1" dirty="0">
              <a:solidFill>
                <a:srgbClr val="000066"/>
              </a:solidFill>
            </a:endParaRPr>
          </a:p>
        </p:txBody>
      </p:sp>
      <p:sp>
        <p:nvSpPr>
          <p:cNvPr id="225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52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تُغيِّرُ النِّعَمَ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5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alter blessings!</a:t>
            </a:r>
            <a:endParaRPr lang="en-US" altLang="en-US" sz="2800" b="1" smtClean="0"/>
          </a:p>
        </p:txBody>
      </p:sp>
      <p:sp>
        <p:nvSpPr>
          <p:cNvPr id="235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خدایا میرے وہ گناہ بخش دے جن سے نعمتیں زائل ہوتی ہیں </a:t>
            </a:r>
            <a:endParaRPr lang="en-US" altLang="en-US" sz="4000" b="1">
              <a:solidFill>
                <a:srgbClr val="000066"/>
              </a:solidFill>
              <a:latin typeface="Alvi Nastaleeq" pitchFamily="2" charset="0"/>
              <a:cs typeface="Alvi Nastaleeq" pitchFamily="2" charset="0"/>
            </a:endParaRPr>
          </a:p>
        </p:txBody>
      </p:sp>
      <p:sp>
        <p:nvSpPr>
          <p:cNvPr id="235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माफ़ कर दे जो तेरी नेमतों से महरूमी का सबब बनते हैं!</a:t>
            </a:r>
            <a:endParaRPr lang="en-US" altLang="en-US" sz="2000" b="1">
              <a:solidFill>
                <a:srgbClr val="000066"/>
              </a:solidFill>
              <a:cs typeface="Mangal" panose="02040503050203030202" pitchFamily="18" charset="0"/>
            </a:endParaRPr>
          </a:p>
        </p:txBody>
      </p:sp>
      <p:sp>
        <p:nvSpPr>
          <p:cNvPr id="235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tughy-yirun-ni`am</a:t>
            </a:r>
            <a:endParaRPr lang="en-US" altLang="en-US" b="1" i="1" dirty="0">
              <a:solidFill>
                <a:srgbClr val="000066"/>
              </a:solidFill>
            </a:endParaRP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5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فَإِنَّهُ لا يُنَالُ ذَلِكَ إِلاَّ بِفَضْلِكَ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63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that cannot be attained except by Your bounty.</a:t>
            </a:r>
            <a:endParaRPr lang="en-US" altLang="en-US" sz="2800" b="1" smtClean="0"/>
          </a:p>
        </p:txBody>
      </p:sp>
      <p:sp>
        <p:nvSpPr>
          <p:cNvPr id="2263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کیونکہ تیرے فضل کے بغیر یہ درجات نہیں مل سکتے</a:t>
            </a:r>
            <a:endParaRPr lang="en-US" altLang="en-US" sz="4000" b="1">
              <a:solidFill>
                <a:srgbClr val="000066"/>
              </a:solidFill>
              <a:latin typeface="Alvi Nastaleeq" pitchFamily="2" charset="0"/>
              <a:cs typeface="Alvi Nastaleeq" pitchFamily="2" charset="0"/>
            </a:endParaRPr>
          </a:p>
        </p:txBody>
      </p:sp>
      <p:sp>
        <p:nvSpPr>
          <p:cNvPr id="2263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क्योंकि यह रूतबा तेरे फज़ल के बग़ैर नहीं मिल सकता! </a:t>
            </a:r>
            <a:endParaRPr lang="en-US" altLang="en-US" sz="2000" b="1">
              <a:solidFill>
                <a:srgbClr val="000066"/>
              </a:solidFill>
              <a:cs typeface="Mangal" panose="02040503050203030202" pitchFamily="18" charset="0"/>
            </a:endParaRPr>
          </a:p>
        </p:txBody>
      </p:sp>
      <p:sp>
        <p:nvSpPr>
          <p:cNvPr id="2263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fa-in-nahu lā yunālu dhā-lika il-lā bi-faḍlik</a:t>
            </a:r>
            <a:endParaRPr lang="en-US" altLang="en-US" b="1" i="1" dirty="0">
              <a:solidFill>
                <a:srgbClr val="000066"/>
              </a:solidFill>
            </a:endParaRPr>
          </a:p>
        </p:txBody>
      </p:sp>
      <p:sp>
        <p:nvSpPr>
          <p:cNvPr id="226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63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وَجُدْ لِي بِجُودِكَ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73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grant generously to me through Your munificence,</a:t>
            </a:r>
            <a:endParaRPr lang="en-US" altLang="en-US" sz="2800" b="1" smtClean="0"/>
          </a:p>
        </p:txBody>
      </p:sp>
      <p:sp>
        <p:nvSpPr>
          <p:cNvPr id="2273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بواسطہ اپنے کرم کے مجھ پر کرم کر</a:t>
            </a:r>
            <a:endParaRPr lang="en-US" altLang="en-US" sz="4000" b="1">
              <a:solidFill>
                <a:srgbClr val="000066"/>
              </a:solidFill>
              <a:latin typeface="Alvi Nastaleeq" pitchFamily="2" charset="0"/>
              <a:cs typeface="Alvi Nastaleeq" pitchFamily="2" charset="0"/>
            </a:endParaRPr>
          </a:p>
        </p:txBody>
      </p:sp>
      <p:sp>
        <p:nvSpPr>
          <p:cNvPr id="2273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पर अपना ख़ास करम कर और </a:t>
            </a:r>
            <a:endParaRPr lang="en-US" altLang="en-US" sz="2000" b="1">
              <a:solidFill>
                <a:srgbClr val="000066"/>
              </a:solidFill>
              <a:cs typeface="Mangal" panose="02040503050203030202" pitchFamily="18" charset="0"/>
            </a:endParaRPr>
          </a:p>
        </p:txBody>
      </p:sp>
      <p:sp>
        <p:nvSpPr>
          <p:cNvPr id="2273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jud</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bijūdik</a:t>
            </a:r>
            <a:endParaRPr lang="en-US" altLang="en-US" b="1" i="1" dirty="0">
              <a:solidFill>
                <a:srgbClr val="000066"/>
              </a:solidFill>
            </a:endParaRPr>
          </a:p>
        </p:txBody>
      </p:sp>
      <p:sp>
        <p:nvSpPr>
          <p:cNvPr id="227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73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وَاعْطِفْ عَلَيَّ بِمَجْدِكَ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83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incline toward me with Your splendour</a:t>
            </a:r>
            <a:endParaRPr lang="en-US" altLang="en-US" sz="2800" b="1" smtClean="0"/>
          </a:p>
        </p:txBody>
      </p:sp>
      <p:sp>
        <p:nvSpPr>
          <p:cNvPr id="2283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بذریعہ اپنی بزرگی کے مجھ پر توجہ فرما</a:t>
            </a:r>
            <a:endParaRPr lang="en-US" altLang="en-US" sz="4000" b="1">
              <a:solidFill>
                <a:srgbClr val="000066"/>
              </a:solidFill>
              <a:latin typeface="Alvi Nastaleeq" pitchFamily="2" charset="0"/>
              <a:cs typeface="Alvi Nastaleeq" pitchFamily="2" charset="0"/>
            </a:endParaRPr>
          </a:p>
        </p:txBody>
      </p:sp>
      <p:sp>
        <p:nvSpPr>
          <p:cNvPr id="2283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अपनी शान के मुताबिक मेहरबानी फर्मा ! </a:t>
            </a:r>
            <a:endParaRPr lang="en-US" altLang="en-US" sz="2000" b="1">
              <a:solidFill>
                <a:srgbClr val="000066"/>
              </a:solidFill>
              <a:cs typeface="Mangal" panose="02040503050203030202" pitchFamily="18" charset="0"/>
            </a:endParaRPr>
          </a:p>
        </p:txBody>
      </p:sp>
      <p:sp>
        <p:nvSpPr>
          <p:cNvPr id="2283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w`a-ṭif</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bi-</a:t>
            </a:r>
            <a:r>
              <a:rPr lang="en-US" altLang="en-US" b="1" i="1" dirty="0" err="1" smtClean="0">
                <a:solidFill>
                  <a:srgbClr val="000066"/>
                </a:solidFill>
              </a:rPr>
              <a:t>maj</a:t>
            </a:r>
            <a:r>
              <a:rPr lang="en-US" altLang="en-US" b="1" i="1" dirty="0" smtClean="0">
                <a:solidFill>
                  <a:srgbClr val="000066"/>
                </a:solidFill>
              </a:rPr>
              <a:t>-</a:t>
            </a:r>
            <a:r>
              <a:rPr lang="en-US" altLang="en-US" b="1" i="1" dirty="0" err="1" smtClean="0">
                <a:solidFill>
                  <a:srgbClr val="000066"/>
                </a:solidFill>
              </a:rPr>
              <a:t>dik</a:t>
            </a:r>
            <a:endParaRPr lang="en-US" altLang="en-US" b="1" i="1" dirty="0">
              <a:solidFill>
                <a:srgbClr val="000066"/>
              </a:solidFill>
            </a:endParaRPr>
          </a:p>
        </p:txBody>
      </p:sp>
      <p:sp>
        <p:nvSpPr>
          <p:cNvPr id="228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83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وَاحْفَظْنِي بِرَحْمَتِكَ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293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protect me with Your mercy!</a:t>
            </a:r>
            <a:endParaRPr lang="en-US" altLang="en-US" sz="2800" b="1" smtClean="0"/>
          </a:p>
        </p:txBody>
      </p:sp>
      <p:sp>
        <p:nvSpPr>
          <p:cNvPr id="2293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بوجہ اپنی رحمت کے میری حفاظت کر</a:t>
            </a:r>
            <a:endParaRPr lang="en-US" altLang="en-US" sz="4000" b="1">
              <a:solidFill>
                <a:srgbClr val="000066"/>
              </a:solidFill>
              <a:latin typeface="Alvi Nastaleeq" pitchFamily="2" charset="0"/>
              <a:cs typeface="Alvi Nastaleeq" pitchFamily="2" charset="0"/>
            </a:endParaRPr>
          </a:p>
        </p:txBody>
      </p:sp>
      <p:sp>
        <p:nvSpPr>
          <p:cNvPr id="2293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अपनी रहमत से मेरी हिफाज़त कर, </a:t>
            </a:r>
            <a:endParaRPr lang="en-US" altLang="en-US" sz="2000" b="1">
              <a:solidFill>
                <a:srgbClr val="000066"/>
              </a:solidFill>
              <a:cs typeface="Mangal" panose="02040503050203030202" pitchFamily="18" charset="0"/>
            </a:endParaRPr>
          </a:p>
        </p:txBody>
      </p:sp>
      <p:sp>
        <p:nvSpPr>
          <p:cNvPr id="2293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waḥ-faẓnī</a:t>
            </a:r>
            <a:r>
              <a:rPr lang="en-US" altLang="en-US" b="1" i="1" dirty="0" smtClean="0">
                <a:solidFill>
                  <a:srgbClr val="000066"/>
                </a:solidFill>
              </a:rPr>
              <a:t> </a:t>
            </a:r>
            <a:r>
              <a:rPr lang="en-US" altLang="en-US" b="1" i="1" dirty="0" err="1" smtClean="0">
                <a:solidFill>
                  <a:srgbClr val="000066"/>
                </a:solidFill>
              </a:rPr>
              <a:t>biraḥ-matik</a:t>
            </a:r>
            <a:endParaRPr lang="en-US" altLang="en-US" b="1" i="1" dirty="0">
              <a:solidFill>
                <a:srgbClr val="000066"/>
              </a:solidFill>
            </a:endParaRPr>
          </a:p>
        </p:txBody>
      </p:sp>
      <p:sp>
        <p:nvSpPr>
          <p:cNvPr id="229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93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وَاجْعَل لِّسَانِي بِذِكْرِكَ لَهِجاً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04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make my tongue remember You without ceasing</a:t>
            </a:r>
            <a:endParaRPr lang="en-US" altLang="en-US" sz="2800" b="1" smtClean="0"/>
          </a:p>
        </p:txBody>
      </p:sp>
      <p:sp>
        <p:nvSpPr>
          <p:cNvPr id="2304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میری زبان کو اپنے ذکر میں گویا فرما</a:t>
            </a:r>
            <a:endParaRPr lang="en-US" altLang="en-US" sz="4000" b="1">
              <a:solidFill>
                <a:srgbClr val="000066"/>
              </a:solidFill>
              <a:latin typeface="Alvi Nastaleeq" pitchFamily="2" charset="0"/>
              <a:cs typeface="Alvi Nastaleeq" pitchFamily="2" charset="0"/>
            </a:endParaRPr>
          </a:p>
        </p:txBody>
      </p:sp>
      <p:sp>
        <p:nvSpPr>
          <p:cNvPr id="2304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ज़बान को अपने ज़िक्र में मशगूल  रख,</a:t>
            </a:r>
            <a:endParaRPr lang="en-US" altLang="en-US" sz="2000" b="1">
              <a:solidFill>
                <a:srgbClr val="000066"/>
              </a:solidFill>
              <a:cs typeface="Mangal" panose="02040503050203030202" pitchFamily="18" charset="0"/>
            </a:endParaRPr>
          </a:p>
        </p:txBody>
      </p:sp>
      <p:sp>
        <p:nvSpPr>
          <p:cNvPr id="2304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waj-`al-</a:t>
            </a:r>
            <a:r>
              <a:rPr lang="en-US" altLang="en-US" b="1" i="1" dirty="0" err="1" smtClean="0">
                <a:solidFill>
                  <a:srgbClr val="000066"/>
                </a:solidFill>
              </a:rPr>
              <a:t>lisānī</a:t>
            </a:r>
            <a:r>
              <a:rPr lang="en-US" altLang="en-US" b="1" i="1" dirty="0" smtClean="0">
                <a:solidFill>
                  <a:srgbClr val="000066"/>
                </a:solidFill>
              </a:rPr>
              <a:t> </a:t>
            </a:r>
            <a:r>
              <a:rPr lang="en-US" altLang="en-US" b="1" i="1" dirty="0" err="1" smtClean="0">
                <a:solidFill>
                  <a:srgbClr val="000066"/>
                </a:solidFill>
              </a:rPr>
              <a:t>bidhik-rika</a:t>
            </a:r>
            <a:r>
              <a:rPr lang="en-US" altLang="en-US" b="1" i="1" dirty="0" smtClean="0">
                <a:solidFill>
                  <a:srgbClr val="000066"/>
                </a:solidFill>
              </a:rPr>
              <a:t> </a:t>
            </a:r>
            <a:r>
              <a:rPr lang="en-US" altLang="en-US" b="1" i="1" dirty="0" err="1" smtClean="0">
                <a:solidFill>
                  <a:srgbClr val="000066"/>
                </a:solidFill>
              </a:rPr>
              <a:t>lahijā</a:t>
            </a:r>
            <a:endParaRPr lang="en-US" altLang="en-US" b="1" i="1" dirty="0">
              <a:solidFill>
                <a:srgbClr val="000066"/>
              </a:solidFill>
            </a:endParaRPr>
          </a:p>
        </p:txBody>
      </p:sp>
      <p:sp>
        <p:nvSpPr>
          <p:cNvPr id="230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04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وَّقَلْبِي بِحُبِّكَ مُتَيَّماً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14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heart enthralled by Your love!</a:t>
            </a:r>
            <a:endParaRPr lang="en-US" altLang="en-US" sz="2800" b="1" smtClean="0"/>
          </a:p>
        </p:txBody>
      </p:sp>
      <p:sp>
        <p:nvSpPr>
          <p:cNvPr id="2314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میرے دل کو اپنا اسیر محبت بنا دے</a:t>
            </a:r>
            <a:endParaRPr lang="en-US" altLang="en-US" sz="4000" b="1">
              <a:solidFill>
                <a:srgbClr val="000066"/>
              </a:solidFill>
              <a:latin typeface="Alvi Nastaleeq" pitchFamily="2" charset="0"/>
              <a:cs typeface="Alvi Nastaleeq" pitchFamily="2" charset="0"/>
            </a:endParaRPr>
          </a:p>
        </p:txBody>
      </p:sp>
      <p:sp>
        <p:nvSpPr>
          <p:cNvPr id="2314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को अपनी मुहब्बत की चाशनी अता कर, </a:t>
            </a:r>
            <a:endParaRPr lang="en-US" altLang="en-US" sz="2000" b="1">
              <a:solidFill>
                <a:srgbClr val="000066"/>
              </a:solidFill>
              <a:cs typeface="Mangal" panose="02040503050203030202" pitchFamily="18" charset="0"/>
            </a:endParaRPr>
          </a:p>
        </p:txBody>
      </p:sp>
      <p:sp>
        <p:nvSpPr>
          <p:cNvPr id="2314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qal-bī</a:t>
            </a:r>
            <a:r>
              <a:rPr lang="en-US" altLang="en-US" b="1" i="1" dirty="0" smtClean="0">
                <a:solidFill>
                  <a:srgbClr val="000066"/>
                </a:solidFill>
              </a:rPr>
              <a:t> bi-</a:t>
            </a:r>
            <a:r>
              <a:rPr lang="en-US" altLang="en-US" b="1" i="1" dirty="0" err="1" smtClean="0">
                <a:solidFill>
                  <a:srgbClr val="000066"/>
                </a:solidFill>
              </a:rPr>
              <a:t>ḥub</a:t>
            </a:r>
            <a:r>
              <a:rPr lang="en-US" altLang="en-US" b="1" i="1" dirty="0" smtClean="0">
                <a:solidFill>
                  <a:srgbClr val="000066"/>
                </a:solidFill>
              </a:rPr>
              <a:t>-</a:t>
            </a:r>
            <a:r>
              <a:rPr lang="en-US" altLang="en-US" b="1" i="1" dirty="0" err="1" smtClean="0">
                <a:solidFill>
                  <a:srgbClr val="000066"/>
                </a:solidFill>
              </a:rPr>
              <a:t>bika</a:t>
            </a:r>
            <a:r>
              <a:rPr lang="en-US" altLang="en-US" b="1" i="1" dirty="0" smtClean="0">
                <a:solidFill>
                  <a:srgbClr val="000066"/>
                </a:solidFill>
              </a:rPr>
              <a:t> </a:t>
            </a:r>
            <a:r>
              <a:rPr lang="en-US" altLang="en-US" b="1" i="1" dirty="0" err="1" smtClean="0">
                <a:solidFill>
                  <a:srgbClr val="000066"/>
                </a:solidFill>
              </a:rPr>
              <a:t>mutay-yamā</a:t>
            </a:r>
            <a:endParaRPr lang="en-US" altLang="en-US" b="1" i="1" dirty="0">
              <a:solidFill>
                <a:srgbClr val="000066"/>
              </a:solidFill>
            </a:endParaRPr>
          </a:p>
        </p:txBody>
      </p:sp>
      <p:sp>
        <p:nvSpPr>
          <p:cNvPr id="231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14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وَّمُنَّ عَلَيَّ بِحُسْنِ إِجَابَتِكَ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24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 gracious to me by answering me favourably,</a:t>
            </a:r>
            <a:endParaRPr lang="en-US" altLang="en-US" sz="2800" b="1" smtClean="0"/>
          </a:p>
        </p:txBody>
      </p:sp>
      <p:sp>
        <p:nvSpPr>
          <p:cNvPr id="2324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میری دعا بخوبی قبول فرما</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مجھ پر احسان فرما  </a:t>
            </a:r>
            <a:endParaRPr lang="en-US" altLang="en-US" sz="4000" b="1">
              <a:solidFill>
                <a:srgbClr val="000066"/>
              </a:solidFill>
              <a:latin typeface="Alvi Nastaleeq" pitchFamily="2" charset="0"/>
              <a:cs typeface="Alvi Nastaleeq" pitchFamily="2" charset="0"/>
            </a:endParaRPr>
          </a:p>
        </p:txBody>
      </p:sp>
      <p:sp>
        <p:nvSpPr>
          <p:cNvPr id="2324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दुआएं कबूल करके मुझ पर एहसान कर,</a:t>
            </a:r>
            <a:endParaRPr lang="en-US" altLang="en-US" sz="2000" b="1">
              <a:solidFill>
                <a:srgbClr val="000066"/>
              </a:solidFill>
              <a:cs typeface="Mangal" panose="02040503050203030202" pitchFamily="18" charset="0"/>
            </a:endParaRPr>
          </a:p>
        </p:txBody>
      </p:sp>
      <p:sp>
        <p:nvSpPr>
          <p:cNvPr id="2324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dirty="0" smtClean="0">
                <a:solidFill>
                  <a:srgbClr val="000066"/>
                </a:solidFill>
              </a:rPr>
              <a:t>wa </a:t>
            </a:r>
            <a:r>
              <a:rPr lang="es-ES" altLang="en-US" b="1" i="1" dirty="0" err="1" smtClean="0">
                <a:solidFill>
                  <a:srgbClr val="000066"/>
                </a:solidFill>
              </a:rPr>
              <a:t>mun</a:t>
            </a:r>
            <a:r>
              <a:rPr lang="es-ES" altLang="en-US" b="1" i="1" dirty="0" smtClean="0">
                <a:solidFill>
                  <a:srgbClr val="000066"/>
                </a:solidFill>
              </a:rPr>
              <a:t>-na `</a:t>
            </a:r>
            <a:r>
              <a:rPr lang="es-ES" altLang="en-US" b="1" i="1" dirty="0" err="1" smtClean="0">
                <a:solidFill>
                  <a:srgbClr val="000066"/>
                </a:solidFill>
              </a:rPr>
              <a:t>alay</a:t>
            </a:r>
            <a:r>
              <a:rPr lang="es-ES" altLang="en-US" b="1" i="1" dirty="0" smtClean="0">
                <a:solidFill>
                  <a:srgbClr val="000066"/>
                </a:solidFill>
              </a:rPr>
              <a:t>-ya </a:t>
            </a:r>
            <a:r>
              <a:rPr lang="es-ES" altLang="en-US" b="1" i="1" dirty="0" err="1" smtClean="0">
                <a:solidFill>
                  <a:srgbClr val="000066"/>
                </a:solidFill>
              </a:rPr>
              <a:t>biḥus</a:t>
            </a:r>
            <a:r>
              <a:rPr lang="es-ES" altLang="en-US" b="1" i="1" dirty="0" smtClean="0">
                <a:solidFill>
                  <a:srgbClr val="000066"/>
                </a:solidFill>
              </a:rPr>
              <a:t>-ni </a:t>
            </a:r>
            <a:r>
              <a:rPr lang="es-ES" altLang="en-US" b="1" i="1" dirty="0" err="1" smtClean="0">
                <a:solidFill>
                  <a:srgbClr val="000066"/>
                </a:solidFill>
              </a:rPr>
              <a:t>ijābatik</a:t>
            </a:r>
            <a:endParaRPr lang="en-US" altLang="en-US" b="1" i="1" dirty="0">
              <a:solidFill>
                <a:srgbClr val="000066"/>
              </a:solidFill>
            </a:endParaRPr>
          </a:p>
        </p:txBody>
      </p:sp>
      <p:sp>
        <p:nvSpPr>
          <p:cNvPr id="232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24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وَأَقِلْنِي عَثْرَتِي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34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nullify my slips</a:t>
            </a:r>
            <a:endParaRPr lang="en-US" altLang="en-US" sz="2800" b="1" smtClean="0"/>
          </a:p>
        </p:txBody>
      </p:sp>
      <p:sp>
        <p:nvSpPr>
          <p:cNvPr id="2334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endParaRPr lang="en-US" altLang="en-US" sz="4000" b="1">
              <a:solidFill>
                <a:srgbClr val="000066"/>
              </a:solidFill>
              <a:latin typeface="Alvi Nastaleeq" pitchFamily="2" charset="0"/>
              <a:cs typeface="Alvi Nastaleeq" pitchFamily="2" charset="0"/>
            </a:endParaRPr>
          </a:p>
        </p:txBody>
      </p:sp>
      <p:sp>
        <p:nvSpPr>
          <p:cNvPr id="2334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खताएं माफ़ करदे </a:t>
            </a:r>
            <a:endParaRPr lang="en-US" altLang="en-US" sz="2000" b="1">
              <a:solidFill>
                <a:srgbClr val="000066"/>
              </a:solidFill>
              <a:cs typeface="Mangal" panose="02040503050203030202" pitchFamily="18" charset="0"/>
            </a:endParaRPr>
          </a:p>
        </p:txBody>
      </p:sp>
      <p:sp>
        <p:nvSpPr>
          <p:cNvPr id="2334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aqil-nī</a:t>
            </a:r>
            <a:r>
              <a:rPr lang="en-US" altLang="en-US" b="1" i="1" dirty="0" smtClean="0">
                <a:solidFill>
                  <a:srgbClr val="000066"/>
                </a:solidFill>
              </a:rPr>
              <a:t> `</a:t>
            </a:r>
            <a:r>
              <a:rPr lang="en-US" altLang="en-US" b="1" i="1" dirty="0" err="1" smtClean="0">
                <a:solidFill>
                  <a:srgbClr val="000066"/>
                </a:solidFill>
              </a:rPr>
              <a:t>ath-ratī</a:t>
            </a:r>
            <a:endParaRPr lang="en-US" altLang="en-US" b="1" i="1" dirty="0">
              <a:solidFill>
                <a:srgbClr val="000066"/>
              </a:solidFill>
            </a:endParaRPr>
          </a:p>
        </p:txBody>
      </p:sp>
      <p:sp>
        <p:nvSpPr>
          <p:cNvPr id="233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34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33481" name="Rectangle 4"/>
          <p:cNvSpPr>
            <a:spLocks noChangeArrowheads="1"/>
          </p:cNvSpPr>
          <p:nvPr/>
        </p:nvSpPr>
        <p:spPr bwMode="auto">
          <a:xfrm>
            <a:off x="381000" y="3962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میرے گناہ معاف کر دے</a:t>
            </a:r>
            <a:endParaRPr lang="en-US" altLang="en-US" sz="4000" b="1">
              <a:solidFill>
                <a:srgbClr val="000066"/>
              </a:solidFill>
              <a:latin typeface="Alvi Nastaleeq" pitchFamily="2" charset="0"/>
              <a:cs typeface="Alvi Nastaleeq" pitchFamily="2" charset="0"/>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وَاغْفِرْ زَلَّتِي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44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forgive my lapses!</a:t>
            </a:r>
            <a:endParaRPr lang="en-US" altLang="en-US" sz="2800" b="1" smtClean="0"/>
          </a:p>
        </p:txBody>
      </p:sp>
      <p:sp>
        <p:nvSpPr>
          <p:cNvPr id="2345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میری خطا بخش دے </a:t>
            </a:r>
            <a:endParaRPr lang="en-US" altLang="en-US" sz="4000" b="1">
              <a:solidFill>
                <a:srgbClr val="000066"/>
              </a:solidFill>
              <a:latin typeface="Alvi Nastaleeq" pitchFamily="2" charset="0"/>
              <a:cs typeface="Alvi Nastaleeq" pitchFamily="2" charset="0"/>
            </a:endParaRPr>
          </a:p>
        </p:txBody>
      </p:sp>
      <p:sp>
        <p:nvSpPr>
          <p:cNvPr id="2345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नाज़िशें बख्श दे! </a:t>
            </a:r>
            <a:endParaRPr lang="en-US" altLang="en-US" sz="2000" b="1">
              <a:solidFill>
                <a:srgbClr val="000066"/>
              </a:solidFill>
              <a:cs typeface="Mangal" panose="02040503050203030202" pitchFamily="18" charset="0"/>
            </a:endParaRPr>
          </a:p>
        </p:txBody>
      </p:sp>
      <p:sp>
        <p:nvSpPr>
          <p:cNvPr id="2345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wagh-fir </a:t>
            </a:r>
            <a:r>
              <a:rPr lang="en-US" altLang="en-US" b="1" i="1" dirty="0" err="1" smtClean="0">
                <a:solidFill>
                  <a:srgbClr val="000066"/>
                </a:solidFill>
              </a:rPr>
              <a:t>zal-latī</a:t>
            </a:r>
            <a:endParaRPr lang="en-US" altLang="en-US" b="1" i="1" dirty="0">
              <a:solidFill>
                <a:srgbClr val="000066"/>
              </a:solidFill>
            </a:endParaRPr>
          </a:p>
        </p:txBody>
      </p:sp>
      <p:sp>
        <p:nvSpPr>
          <p:cNvPr id="234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45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فَإِنَّكَ قَضَيْتَ عَلَى عِبَادِكَ بِعِبَادَتِكَ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55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You hast decreed Your worship for Your servants</a:t>
            </a:r>
            <a:endParaRPr lang="en-US" altLang="en-US" sz="2800" b="1" smtClean="0"/>
          </a:p>
        </p:txBody>
      </p:sp>
      <p:sp>
        <p:nvSpPr>
          <p:cNvPr id="2355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کیونکہ تو نے بندوں پر عبادت فرض کی ہے </a:t>
            </a:r>
            <a:endParaRPr lang="en-US" altLang="en-US" sz="4000" b="1">
              <a:solidFill>
                <a:srgbClr val="000066"/>
              </a:solidFill>
              <a:latin typeface="Alvi Nastaleeq" pitchFamily="2" charset="0"/>
              <a:cs typeface="Alvi Nastaleeq" pitchFamily="2" charset="0"/>
            </a:endParaRPr>
          </a:p>
        </p:txBody>
      </p:sp>
      <p:sp>
        <p:nvSpPr>
          <p:cNvPr id="2355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चूंके तुने अपने बन्दों पर अपनी इबादत वाजिब की है, </a:t>
            </a:r>
            <a:endParaRPr lang="en-US" altLang="en-US" sz="2000" b="1">
              <a:solidFill>
                <a:srgbClr val="000066"/>
              </a:solidFill>
              <a:cs typeface="Mangal" panose="02040503050203030202" pitchFamily="18" charset="0"/>
            </a:endParaRPr>
          </a:p>
        </p:txBody>
      </p:sp>
      <p:sp>
        <p:nvSpPr>
          <p:cNvPr id="2355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dirty="0" smtClean="0">
                <a:solidFill>
                  <a:srgbClr val="000066"/>
                </a:solidFill>
              </a:rPr>
              <a:t>fa-in-naka qaḍayta `alā i'bādika bi-i'bādatik</a:t>
            </a:r>
            <a:endParaRPr lang="en-US" altLang="en-US" b="1" i="1" dirty="0">
              <a:solidFill>
                <a:srgbClr val="000066"/>
              </a:solidFill>
            </a:endParaRPr>
          </a:p>
        </p:txBody>
      </p:sp>
      <p:sp>
        <p:nvSpPr>
          <p:cNvPr id="235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55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تَحْبِسُ الدُّعَاءَ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5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hold back supplication!</a:t>
            </a:r>
            <a:endParaRPr lang="en-US" altLang="en-US" sz="2800" b="1" smtClean="0"/>
          </a:p>
        </p:txBody>
      </p:sp>
      <p:sp>
        <p:nvSpPr>
          <p:cNvPr id="245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میرے وہ گناہ معاف فرما جو دعا کو روک لیتے ہیں</a:t>
            </a:r>
            <a:endParaRPr lang="en-US" altLang="en-US" sz="4000" b="1">
              <a:solidFill>
                <a:srgbClr val="000066"/>
              </a:solidFill>
              <a:latin typeface="Alvi Nastaleeq" pitchFamily="2" charset="0"/>
              <a:cs typeface="Alvi Nastaleeq" pitchFamily="2" charset="0"/>
            </a:endParaRPr>
          </a:p>
        </p:txBody>
      </p:sp>
      <p:sp>
        <p:nvSpPr>
          <p:cNvPr id="245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बख्श दे जो दुआएं कबूल नहीं होने देते!</a:t>
            </a:r>
            <a:endParaRPr lang="en-US" altLang="en-US" sz="2000" b="1">
              <a:solidFill>
                <a:srgbClr val="000066"/>
              </a:solidFill>
              <a:cs typeface="Mangal" panose="02040503050203030202" pitchFamily="18" charset="0"/>
            </a:endParaRPr>
          </a:p>
        </p:txBody>
      </p:sp>
      <p:sp>
        <p:nvSpPr>
          <p:cNvPr id="245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taḥ-bisud-du’ā</a:t>
            </a:r>
            <a:endParaRPr lang="en-US" altLang="en-US" b="1" i="1" dirty="0">
              <a:solidFill>
                <a:srgbClr val="000066"/>
              </a:solidFill>
            </a:endParaRP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5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وَأَمَرْتَهُم بِدُعَائِكَ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65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commanded them to supplicate You</a:t>
            </a:r>
            <a:endParaRPr lang="en-US" altLang="en-US" sz="2800" b="1" smtClean="0"/>
          </a:p>
        </p:txBody>
      </p:sp>
      <p:sp>
        <p:nvSpPr>
          <p:cNvPr id="2365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انہیں دعا مانگنے کا حکم دیا </a:t>
            </a:r>
            <a:endParaRPr lang="en-US" altLang="en-US" sz="4000" b="1">
              <a:solidFill>
                <a:srgbClr val="000066"/>
              </a:solidFill>
              <a:latin typeface="Alvi Nastaleeq" pitchFamily="2" charset="0"/>
              <a:cs typeface="Alvi Nastaleeq" pitchFamily="2" charset="0"/>
            </a:endParaRPr>
          </a:p>
        </p:txBody>
      </p:sp>
      <p:sp>
        <p:nvSpPr>
          <p:cNvPr id="2365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इन्हें दुआ मांगने का हुक्म दिया है</a:t>
            </a:r>
          </a:p>
        </p:txBody>
      </p:sp>
      <p:sp>
        <p:nvSpPr>
          <p:cNvPr id="2365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amar-tahum</a:t>
            </a:r>
            <a:r>
              <a:rPr lang="en-US" altLang="en-US" b="1" i="1" dirty="0" smtClean="0">
                <a:solidFill>
                  <a:srgbClr val="000066"/>
                </a:solidFill>
              </a:rPr>
              <a:t> </a:t>
            </a:r>
            <a:r>
              <a:rPr lang="en-US" altLang="en-US" b="1" i="1" dirty="0" err="1" smtClean="0">
                <a:solidFill>
                  <a:srgbClr val="000066"/>
                </a:solidFill>
              </a:rPr>
              <a:t>bidu`aā-ika</a:t>
            </a:r>
            <a:endParaRPr lang="en-US" altLang="en-US" b="1" i="1" dirty="0">
              <a:solidFill>
                <a:srgbClr val="000066"/>
              </a:solidFill>
            </a:endParaRPr>
          </a:p>
        </p:txBody>
      </p:sp>
      <p:sp>
        <p:nvSpPr>
          <p:cNvPr id="236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65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وَضَمِنتَ لَهُمُ الإِجَابَةَ</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75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assured them that they would be answered.</a:t>
            </a:r>
            <a:endParaRPr lang="en-US" altLang="en-US" sz="2800" b="1" smtClean="0"/>
          </a:p>
        </p:txBody>
      </p:sp>
      <p:sp>
        <p:nvSpPr>
          <p:cNvPr id="2375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قبولیت کی ضمانت دی </a:t>
            </a:r>
            <a:endParaRPr lang="en-US" altLang="en-US" sz="4000" b="1">
              <a:solidFill>
                <a:srgbClr val="000066"/>
              </a:solidFill>
              <a:latin typeface="Alvi Nastaleeq" pitchFamily="2" charset="0"/>
              <a:cs typeface="Alvi Nastaleeq" pitchFamily="2" charset="0"/>
            </a:endParaRPr>
          </a:p>
        </p:txBody>
      </p:sp>
      <p:sp>
        <p:nvSpPr>
          <p:cNvPr id="2375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इनकी दुआएं कबूल करने की ज़िम्मेदारी ली है,</a:t>
            </a:r>
            <a:endParaRPr lang="en-US" altLang="en-US" sz="2000" b="1">
              <a:solidFill>
                <a:srgbClr val="000066"/>
              </a:solidFill>
              <a:cs typeface="Mangal" panose="02040503050203030202" pitchFamily="18" charset="0"/>
            </a:endParaRPr>
          </a:p>
        </p:txBody>
      </p:sp>
      <p:sp>
        <p:nvSpPr>
          <p:cNvPr id="2375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ḍaminta</a:t>
            </a:r>
            <a:r>
              <a:rPr lang="en-US" altLang="en-US" b="1" i="1" dirty="0" smtClean="0">
                <a:solidFill>
                  <a:srgbClr val="000066"/>
                </a:solidFill>
              </a:rPr>
              <a:t> </a:t>
            </a:r>
            <a:r>
              <a:rPr lang="en-US" altLang="en-US" b="1" i="1" dirty="0" err="1" smtClean="0">
                <a:solidFill>
                  <a:srgbClr val="000066"/>
                </a:solidFill>
              </a:rPr>
              <a:t>lahumul-ijābah</a:t>
            </a:r>
            <a:endParaRPr lang="en-US" altLang="en-US" b="1" i="1" dirty="0">
              <a:solidFill>
                <a:srgbClr val="000066"/>
              </a:solidFill>
            </a:endParaRPr>
          </a:p>
        </p:txBody>
      </p:sp>
      <p:sp>
        <p:nvSpPr>
          <p:cNvPr id="237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75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فَإِلَيْكَ يَا رَبِّ نَصَبْتُ وَجْهِي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85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toward You, my Lord, I have turned my face</a:t>
            </a:r>
            <a:endParaRPr lang="en-US" altLang="en-US" sz="2800" b="1" smtClean="0"/>
          </a:p>
        </p:txBody>
      </p:sp>
      <p:sp>
        <p:nvSpPr>
          <p:cNvPr id="2385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پس اے پروردگار میں</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اپنا رخ تیری طرف کر رہا ہوں</a:t>
            </a:r>
            <a:endParaRPr lang="en-US" altLang="en-US" sz="4000" b="1" dirty="0">
              <a:solidFill>
                <a:srgbClr val="000066"/>
              </a:solidFill>
              <a:latin typeface="Alvi Nastaleeq" pitchFamily="2" charset="0"/>
              <a:cs typeface="Alvi Nastaleeq" pitchFamily="2" charset="0"/>
            </a:endParaRPr>
          </a:p>
        </p:txBody>
      </p:sp>
      <p:sp>
        <p:nvSpPr>
          <p:cNvPr id="2385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इसलिए ऐ परवरदिगार, मै ने तेरी ही तरफ रुख किया है </a:t>
            </a:r>
            <a:endParaRPr lang="en-US" altLang="en-US" sz="2000" b="1">
              <a:solidFill>
                <a:srgbClr val="000066"/>
              </a:solidFill>
              <a:cs typeface="Mangal" panose="02040503050203030202" pitchFamily="18" charset="0"/>
            </a:endParaRPr>
          </a:p>
        </p:txBody>
      </p:sp>
      <p:sp>
        <p:nvSpPr>
          <p:cNvPr id="2385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ilayka</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rab</a:t>
            </a:r>
            <a:r>
              <a:rPr lang="en-US" altLang="en-US" b="1" i="1" dirty="0" smtClean="0">
                <a:solidFill>
                  <a:srgbClr val="000066"/>
                </a:solidFill>
              </a:rPr>
              <a:t>-bi </a:t>
            </a:r>
            <a:r>
              <a:rPr lang="en-US" altLang="en-US" b="1" i="1" dirty="0" err="1" smtClean="0">
                <a:solidFill>
                  <a:srgbClr val="000066"/>
                </a:solidFill>
              </a:rPr>
              <a:t>naṣab-tu</a:t>
            </a:r>
            <a:r>
              <a:rPr lang="en-US" altLang="en-US" b="1" i="1" dirty="0" smtClean="0">
                <a:solidFill>
                  <a:srgbClr val="000066"/>
                </a:solidFill>
              </a:rPr>
              <a:t> waj-</a:t>
            </a:r>
            <a:r>
              <a:rPr lang="en-US" altLang="en-US" b="1" i="1" dirty="0" err="1" smtClean="0">
                <a:solidFill>
                  <a:srgbClr val="000066"/>
                </a:solidFill>
              </a:rPr>
              <a:t>hī</a:t>
            </a:r>
            <a:endParaRPr lang="en-US" altLang="en-US" b="1" i="1" dirty="0">
              <a:solidFill>
                <a:srgbClr val="000066"/>
              </a:solidFill>
            </a:endParaRPr>
          </a:p>
        </p:txBody>
      </p:sp>
      <p:sp>
        <p:nvSpPr>
          <p:cNvPr id="238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86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وَإلَيْكَ يَا رَبِّ مَدَدتُّ يَدِي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396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toward You, my Lord, I have extended my hand.</a:t>
            </a:r>
            <a:endParaRPr lang="en-US" altLang="en-US" sz="2800" b="1" smtClean="0"/>
          </a:p>
        </p:txBody>
      </p:sp>
      <p:sp>
        <p:nvSpPr>
          <p:cNvPr id="2396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sz="4000" b="1" dirty="0">
                <a:solidFill>
                  <a:srgbClr val="000066"/>
                </a:solidFill>
                <a:latin typeface="Alvi Nastaleeq" pitchFamily="2" charset="0"/>
                <a:cs typeface="Alvi Nastaleeq" pitchFamily="2" charset="0"/>
              </a:rPr>
              <a:t>اور تیرے آگے ہاتھ پھیلا رہا ہوں</a:t>
            </a:r>
            <a:endParaRPr lang="en-US" sz="4000" b="1" dirty="0">
              <a:solidFill>
                <a:srgbClr val="000066"/>
              </a:solidFill>
              <a:latin typeface="Alvi Nastaleeq" pitchFamily="2" charset="0"/>
              <a:cs typeface="Alvi Nastaleeq" pitchFamily="2" charset="0"/>
            </a:endParaRPr>
          </a:p>
        </p:txBody>
      </p:sp>
      <p:sp>
        <p:nvSpPr>
          <p:cNvPr id="2396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ही सामने अपना हाथ फैलाया है!</a:t>
            </a:r>
            <a:endParaRPr lang="en-US" altLang="en-US" sz="2000" b="1">
              <a:solidFill>
                <a:srgbClr val="000066"/>
              </a:solidFill>
              <a:cs typeface="Mangal" panose="02040503050203030202" pitchFamily="18" charset="0"/>
            </a:endParaRPr>
          </a:p>
        </p:txBody>
      </p:sp>
      <p:sp>
        <p:nvSpPr>
          <p:cNvPr id="2396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dirty="0" smtClean="0">
                <a:solidFill>
                  <a:srgbClr val="000066"/>
                </a:solidFill>
              </a:rPr>
              <a:t>wa </a:t>
            </a:r>
            <a:r>
              <a:rPr lang="es-ES" altLang="en-US" b="1" i="1" dirty="0" err="1" smtClean="0">
                <a:solidFill>
                  <a:srgbClr val="000066"/>
                </a:solidFill>
              </a:rPr>
              <a:t>ilayka</a:t>
            </a:r>
            <a:r>
              <a:rPr lang="es-ES" altLang="en-US" b="1" i="1" dirty="0" smtClean="0">
                <a:solidFill>
                  <a:srgbClr val="000066"/>
                </a:solidFill>
              </a:rPr>
              <a:t> </a:t>
            </a:r>
            <a:r>
              <a:rPr lang="es-ES" altLang="en-US" b="1" i="1" dirty="0" err="1" smtClean="0">
                <a:solidFill>
                  <a:srgbClr val="000066"/>
                </a:solidFill>
              </a:rPr>
              <a:t>yā</a:t>
            </a:r>
            <a:r>
              <a:rPr lang="es-ES" altLang="en-US" b="1" i="1" dirty="0" smtClean="0">
                <a:solidFill>
                  <a:srgbClr val="000066"/>
                </a:solidFill>
              </a:rPr>
              <a:t> </a:t>
            </a:r>
            <a:r>
              <a:rPr lang="es-ES" altLang="en-US" b="1" i="1" dirty="0" err="1" smtClean="0">
                <a:solidFill>
                  <a:srgbClr val="000066"/>
                </a:solidFill>
              </a:rPr>
              <a:t>rab-bi</a:t>
            </a:r>
            <a:r>
              <a:rPr lang="es-ES" altLang="en-US" b="1" i="1" dirty="0" smtClean="0">
                <a:solidFill>
                  <a:srgbClr val="000066"/>
                </a:solidFill>
              </a:rPr>
              <a:t> </a:t>
            </a:r>
            <a:r>
              <a:rPr lang="es-ES" altLang="en-US" b="1" i="1" dirty="0" err="1" smtClean="0">
                <a:solidFill>
                  <a:srgbClr val="000066"/>
                </a:solidFill>
              </a:rPr>
              <a:t>madad</a:t>
            </a:r>
            <a:r>
              <a:rPr lang="es-ES" altLang="en-US" b="1" i="1" dirty="0" smtClean="0">
                <a:solidFill>
                  <a:srgbClr val="000066"/>
                </a:solidFill>
              </a:rPr>
              <a:t>-tu </a:t>
            </a:r>
            <a:r>
              <a:rPr lang="es-ES" altLang="en-US" b="1" i="1" dirty="0" err="1" smtClean="0">
                <a:solidFill>
                  <a:srgbClr val="000066"/>
                </a:solidFill>
              </a:rPr>
              <a:t>yadī</a:t>
            </a:r>
            <a:endParaRPr lang="en-US" altLang="en-US" b="1" i="1" dirty="0">
              <a:solidFill>
                <a:srgbClr val="000066"/>
              </a:solidFill>
            </a:endParaRPr>
          </a:p>
        </p:txBody>
      </p:sp>
      <p:sp>
        <p:nvSpPr>
          <p:cNvPr id="239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96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فَبِعِزَّتِكَ اسْتَجِبْ لِي دُعَائِي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06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by Your might, comply with my supplication</a:t>
            </a:r>
            <a:endParaRPr lang="en-US" altLang="en-US" sz="2800" b="1" smtClean="0"/>
          </a:p>
        </p:txBody>
      </p:sp>
      <p:sp>
        <p:nvSpPr>
          <p:cNvPr id="2406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altLang="en-US" sz="4000" b="1" dirty="0">
                <a:solidFill>
                  <a:srgbClr val="000066"/>
                </a:solidFill>
                <a:latin typeface="Alvi Nastaleeq" pitchFamily="2" charset="0"/>
                <a:cs typeface="Alvi Nastaleeq" pitchFamily="2" charset="0"/>
              </a:rPr>
              <a:t>تو اپنی عزت کے طفیل میری د عا قبول فرما</a:t>
            </a:r>
            <a:endParaRPr lang="en-US" altLang="en-US" sz="4000" b="1" dirty="0">
              <a:solidFill>
                <a:srgbClr val="000066"/>
              </a:solidFill>
              <a:latin typeface="Alvi Nastaleeq" pitchFamily="2" charset="0"/>
              <a:cs typeface="Alvi Nastaleeq" pitchFamily="2" charset="0"/>
            </a:endParaRPr>
          </a:p>
        </p:txBody>
      </p:sp>
      <p:sp>
        <p:nvSpPr>
          <p:cNvPr id="2406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अपनी इज्ज़त के सदके में मेरी दुआ कबूल फरमा </a:t>
            </a:r>
            <a:endParaRPr lang="en-US" altLang="en-US" sz="2000" b="1">
              <a:solidFill>
                <a:srgbClr val="000066"/>
              </a:solidFill>
              <a:cs typeface="Mangal" panose="02040503050203030202" pitchFamily="18" charset="0"/>
            </a:endParaRPr>
          </a:p>
        </p:txBody>
      </p:sp>
      <p:sp>
        <p:nvSpPr>
          <p:cNvPr id="2406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fa-bi-</a:t>
            </a:r>
            <a:r>
              <a:rPr lang="en-US" altLang="en-US" b="1" i="1" dirty="0" err="1" smtClean="0">
                <a:solidFill>
                  <a:srgbClr val="000066"/>
                </a:solidFill>
              </a:rPr>
              <a:t>i'z</a:t>
            </a:r>
            <a:r>
              <a:rPr lang="en-US" altLang="en-US" b="1" i="1" dirty="0" smtClean="0">
                <a:solidFill>
                  <a:srgbClr val="000066"/>
                </a:solidFill>
              </a:rPr>
              <a:t>-</a:t>
            </a:r>
            <a:r>
              <a:rPr lang="en-US" altLang="en-US" b="1" i="1" dirty="0" err="1" smtClean="0">
                <a:solidFill>
                  <a:srgbClr val="000066"/>
                </a:solidFill>
              </a:rPr>
              <a:t>zatikas-tajib</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du`aā</a:t>
            </a:r>
            <a:r>
              <a:rPr lang="en-US" altLang="en-US" b="1" i="1" dirty="0" smtClean="0">
                <a:solidFill>
                  <a:srgbClr val="000066"/>
                </a:solidFill>
              </a:rPr>
              <a:t>-ī</a:t>
            </a:r>
            <a:endParaRPr lang="en-US" altLang="en-US" b="1" i="1" dirty="0">
              <a:solidFill>
                <a:srgbClr val="000066"/>
              </a:solidFill>
            </a:endParaRPr>
          </a:p>
        </p:txBody>
      </p:sp>
      <p:sp>
        <p:nvSpPr>
          <p:cNvPr id="240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06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وَبَلِّغْنِي مُنَاي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16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make me attain my desires!</a:t>
            </a:r>
            <a:endParaRPr lang="en-US" altLang="en-US" sz="2800" b="1" smtClean="0"/>
          </a:p>
        </p:txBody>
      </p:sp>
      <p:sp>
        <p:nvSpPr>
          <p:cNvPr id="2416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altLang="en-US" sz="4000" b="1" dirty="0">
                <a:solidFill>
                  <a:srgbClr val="000066"/>
                </a:solidFill>
                <a:latin typeface="Alvi Nastaleeq" pitchFamily="2" charset="0"/>
                <a:cs typeface="Alvi Nastaleeq" pitchFamily="2" charset="0"/>
              </a:rPr>
              <a:t>میری تمنائیں برلا</a:t>
            </a:r>
            <a:endParaRPr lang="en-US" altLang="en-US" sz="4000" b="1" dirty="0">
              <a:solidFill>
                <a:srgbClr val="000066"/>
              </a:solidFill>
              <a:latin typeface="Alvi Nastaleeq" pitchFamily="2" charset="0"/>
              <a:cs typeface="Alvi Nastaleeq" pitchFamily="2" charset="0"/>
            </a:endParaRPr>
          </a:p>
        </p:txBody>
      </p:sp>
      <p:sp>
        <p:nvSpPr>
          <p:cNvPr id="2416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मेरी मुराद को पहुंचा!</a:t>
            </a:r>
            <a:endParaRPr lang="en-US" altLang="en-US" sz="2000" b="1">
              <a:solidFill>
                <a:srgbClr val="000066"/>
              </a:solidFill>
              <a:cs typeface="Mangal" panose="02040503050203030202" pitchFamily="18" charset="0"/>
            </a:endParaRPr>
          </a:p>
        </p:txBody>
      </p:sp>
      <p:sp>
        <p:nvSpPr>
          <p:cNvPr id="2416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bal-ligh-nī</a:t>
            </a:r>
            <a:r>
              <a:rPr lang="en-US" altLang="en-US" b="1" i="1" dirty="0" smtClean="0">
                <a:solidFill>
                  <a:srgbClr val="000066"/>
                </a:solidFill>
              </a:rPr>
              <a:t> </a:t>
            </a:r>
            <a:r>
              <a:rPr lang="en-US" altLang="en-US" b="1" i="1" dirty="0" err="1" smtClean="0">
                <a:solidFill>
                  <a:srgbClr val="000066"/>
                </a:solidFill>
              </a:rPr>
              <a:t>munāy</a:t>
            </a:r>
            <a:endParaRPr lang="en-US" altLang="en-US" b="1" i="1" dirty="0">
              <a:solidFill>
                <a:srgbClr val="000066"/>
              </a:solidFill>
            </a:endParaRPr>
          </a:p>
        </p:txBody>
      </p:sp>
      <p:sp>
        <p:nvSpPr>
          <p:cNvPr id="241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16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تَقْطَعْ مِن فَضْلِكَ رَجَائِي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26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Do not severe my hoping for Your Favours</a:t>
            </a:r>
            <a:endParaRPr lang="en-US" altLang="en-US" sz="2800" b="1" smtClean="0"/>
          </a:p>
        </p:txBody>
      </p:sp>
      <p:sp>
        <p:nvSpPr>
          <p:cNvPr id="2426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altLang="en-US" sz="4000" b="1" dirty="0">
                <a:solidFill>
                  <a:srgbClr val="000066"/>
                </a:solidFill>
                <a:latin typeface="Alvi Nastaleeq" pitchFamily="2" charset="0"/>
                <a:cs typeface="Alvi Nastaleeq" pitchFamily="2" charset="0"/>
              </a:rPr>
              <a:t>اور اپنے فضل سے لگی میری امید نہ توڑ</a:t>
            </a:r>
            <a:endParaRPr lang="en-US" altLang="en-US" sz="4000" b="1" dirty="0">
              <a:solidFill>
                <a:srgbClr val="000066"/>
              </a:solidFill>
              <a:latin typeface="Alvi Nastaleeq" pitchFamily="2" charset="0"/>
              <a:cs typeface="Alvi Nastaleeq" pitchFamily="2" charset="0"/>
            </a:endParaRPr>
          </a:p>
        </p:txBody>
      </p:sp>
      <p:sp>
        <p:nvSpPr>
          <p:cNvPr id="2426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अपने फजल ओ करम से मायूस ना कर, </a:t>
            </a:r>
            <a:endParaRPr lang="en-US" altLang="en-US" sz="2000" b="1">
              <a:solidFill>
                <a:srgbClr val="000066"/>
              </a:solidFill>
              <a:cs typeface="Mangal" panose="02040503050203030202" pitchFamily="18" charset="0"/>
            </a:endParaRPr>
          </a:p>
        </p:txBody>
      </p:sp>
      <p:sp>
        <p:nvSpPr>
          <p:cNvPr id="2426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dirty="0" smtClean="0">
                <a:solidFill>
                  <a:srgbClr val="000066"/>
                </a:solidFill>
              </a:rPr>
              <a:t>wa-lā taq-ṭā' min faḍlika rajā-ī</a:t>
            </a:r>
            <a:endParaRPr lang="en-US" altLang="en-US" b="1" i="1" dirty="0">
              <a:solidFill>
                <a:srgbClr val="000066"/>
              </a:solidFill>
            </a:endParaRPr>
          </a:p>
        </p:txBody>
      </p:sp>
      <p:sp>
        <p:nvSpPr>
          <p:cNvPr id="242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26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وَاكْفِنِي شَرَّ الْجِنِّ وَالإِنْسِ مِنْ أَعْدَائِي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37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spare me the evil of my enemies from among the jinn and men!</a:t>
            </a:r>
            <a:endParaRPr lang="en-US" altLang="en-US" sz="2800" b="1" smtClean="0"/>
          </a:p>
        </p:txBody>
      </p:sp>
      <p:sp>
        <p:nvSpPr>
          <p:cNvPr id="2437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a:r>
              <a:rPr lang="ar-SA" altLang="en-US" sz="4000" b="1" dirty="0">
                <a:solidFill>
                  <a:srgbClr val="000066"/>
                </a:solidFill>
                <a:latin typeface="Alvi Nastaleeq" pitchFamily="2" charset="0"/>
                <a:cs typeface="Alvi Nastaleeq" pitchFamily="2" charset="0"/>
              </a:rPr>
              <a:t>میرے دشمن جو جنّوں اور انسانوں سے ہیں ان کے شر سے میری کفایت کر</a:t>
            </a:r>
            <a:endParaRPr lang="en-US" altLang="en-US" sz="4000" b="1" dirty="0">
              <a:solidFill>
                <a:srgbClr val="000066"/>
              </a:solidFill>
              <a:latin typeface="Alvi Nastaleeq" pitchFamily="2" charset="0"/>
              <a:cs typeface="Alvi Nastaleeq" pitchFamily="2" charset="0"/>
            </a:endParaRPr>
          </a:p>
        </p:txBody>
      </p:sp>
      <p:sp>
        <p:nvSpPr>
          <p:cNvPr id="2437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जिन्नों और इंसानों  में से जो भी मेरे दुश्मन हों मुझ को इन के शर से बचा! </a:t>
            </a:r>
            <a:endParaRPr lang="en-US" altLang="en-US" sz="2000" b="1">
              <a:solidFill>
                <a:srgbClr val="000066"/>
              </a:solidFill>
              <a:cs typeface="Mangal" panose="02040503050203030202" pitchFamily="18" charset="0"/>
            </a:endParaRPr>
          </a:p>
        </p:txBody>
      </p:sp>
      <p:sp>
        <p:nvSpPr>
          <p:cNvPr id="2437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wak-finī shar-ral-jin-ni wal-in-si min a`dā-ī</a:t>
            </a:r>
            <a:endParaRPr lang="en-US" altLang="en-US" b="1" i="1" dirty="0">
              <a:solidFill>
                <a:srgbClr val="000066"/>
              </a:solidFill>
            </a:endParaRPr>
          </a:p>
        </p:txBody>
      </p:sp>
      <p:sp>
        <p:nvSpPr>
          <p:cNvPr id="243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37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سَرِيعَ الرِّضَا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47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whose pleasure is quickly achieved!</a:t>
            </a:r>
            <a:endParaRPr lang="en-US" altLang="en-US" sz="2800" b="1" smtClean="0"/>
          </a:p>
        </p:txBody>
      </p:sp>
      <p:sp>
        <p:nvSpPr>
          <p:cNvPr id="2447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جلدرا ضی ہونے والے</a:t>
            </a:r>
            <a:endParaRPr lang="en-US" altLang="en-US" sz="4000" b="1">
              <a:solidFill>
                <a:srgbClr val="000066"/>
              </a:solidFill>
              <a:latin typeface="Alvi Nastaleeq" pitchFamily="2" charset="0"/>
              <a:cs typeface="Alvi Nastaleeq" pitchFamily="2" charset="0"/>
            </a:endParaRPr>
          </a:p>
        </p:txBody>
      </p:sp>
      <p:sp>
        <p:nvSpPr>
          <p:cNvPr id="2447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अपने बन्दों से जल्दी राज़ी हो जाने वाले,</a:t>
            </a:r>
            <a:endParaRPr lang="en-US" altLang="en-US" sz="2000" b="1">
              <a:solidFill>
                <a:srgbClr val="000066"/>
              </a:solidFill>
              <a:cs typeface="Mangal" panose="02040503050203030202" pitchFamily="18" charset="0"/>
            </a:endParaRPr>
          </a:p>
        </p:txBody>
      </p:sp>
      <p:sp>
        <p:nvSpPr>
          <p:cNvPr id="2447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sari-</a:t>
            </a:r>
            <a:r>
              <a:rPr lang="en-US" altLang="en-US" b="1" i="1" dirty="0" err="1" smtClean="0">
                <a:solidFill>
                  <a:srgbClr val="000066"/>
                </a:solidFill>
              </a:rPr>
              <a:t>y`ar</a:t>
            </a:r>
            <a:r>
              <a:rPr lang="en-US" altLang="en-US" b="1" i="1" dirty="0" smtClean="0">
                <a:solidFill>
                  <a:srgbClr val="000066"/>
                </a:solidFill>
              </a:rPr>
              <a:t>-</a:t>
            </a:r>
            <a:r>
              <a:rPr lang="en-US" altLang="en-US" b="1" i="1" dirty="0" err="1" smtClean="0">
                <a:solidFill>
                  <a:srgbClr val="000066"/>
                </a:solidFill>
              </a:rPr>
              <a:t>riḍā</a:t>
            </a:r>
            <a:endParaRPr lang="en-US" altLang="en-US" b="1" i="1" dirty="0">
              <a:solidFill>
                <a:srgbClr val="000066"/>
              </a:solidFill>
            </a:endParaRPr>
          </a:p>
        </p:txBody>
      </p:sp>
      <p:sp>
        <p:nvSpPr>
          <p:cNvPr id="244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47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اغْفِرْ لِمَن لا يَمْلِكُ إِلاَّ الدُّعَاءَ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57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Forgive him who owns nothing but supplication</a:t>
            </a:r>
            <a:endParaRPr lang="en-US" altLang="en-US" sz="2800" b="1" smtClean="0"/>
          </a:p>
        </p:txBody>
      </p:sp>
      <p:sp>
        <p:nvSpPr>
          <p:cNvPr id="2457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مجھے بخش دے جو دعا کے سوا کچھ نہیں ر کھتا</a:t>
            </a:r>
            <a:endParaRPr lang="en-US" altLang="en-US" sz="4000" b="1">
              <a:solidFill>
                <a:srgbClr val="000066"/>
              </a:solidFill>
              <a:latin typeface="Alvi Nastaleeq" pitchFamily="2" charset="0"/>
              <a:cs typeface="Alvi Nastaleeq" pitchFamily="2" charset="0"/>
            </a:endParaRPr>
          </a:p>
        </p:txBody>
      </p:sp>
      <p:sp>
        <p:nvSpPr>
          <p:cNvPr id="2457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बन्दे को बख्श दे जिस के पास दुआ के सिवा कुछ नहीं,</a:t>
            </a:r>
            <a:endParaRPr lang="en-US" altLang="en-US" sz="2000" b="1">
              <a:solidFill>
                <a:srgbClr val="000066"/>
              </a:solidFill>
              <a:cs typeface="Mangal" panose="02040503050203030202" pitchFamily="18" charset="0"/>
            </a:endParaRPr>
          </a:p>
        </p:txBody>
      </p:sp>
      <p:sp>
        <p:nvSpPr>
          <p:cNvPr id="2457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igh-fir </a:t>
            </a:r>
            <a:r>
              <a:rPr lang="en-US" altLang="en-US" b="1" i="1" dirty="0" err="1" smtClean="0">
                <a:solidFill>
                  <a:srgbClr val="000066"/>
                </a:solidFill>
              </a:rPr>
              <a:t>liman-lā</a:t>
            </a:r>
            <a:r>
              <a:rPr lang="en-US" altLang="en-US" b="1" i="1" dirty="0" smtClean="0">
                <a:solidFill>
                  <a:srgbClr val="000066"/>
                </a:solidFill>
              </a:rPr>
              <a:t> yam-</a:t>
            </a:r>
            <a:r>
              <a:rPr lang="en-US" altLang="en-US" b="1" i="1" dirty="0" err="1" smtClean="0">
                <a:solidFill>
                  <a:srgbClr val="000066"/>
                </a:solidFill>
              </a:rPr>
              <a:t>liku</a:t>
            </a:r>
            <a:r>
              <a:rPr lang="en-US" altLang="en-US" b="1" i="1" dirty="0" smtClean="0">
                <a:solidFill>
                  <a:srgbClr val="000066"/>
                </a:solidFill>
              </a:rPr>
              <a:t> </a:t>
            </a:r>
            <a:r>
              <a:rPr lang="en-US" altLang="en-US" b="1" i="1" dirty="0" err="1" smtClean="0">
                <a:solidFill>
                  <a:srgbClr val="000066"/>
                </a:solidFill>
              </a:rPr>
              <a:t>il-lād-du`aā</a:t>
            </a:r>
            <a:endParaRPr lang="en-US" altLang="en-US" b="1" i="1" dirty="0">
              <a:solidFill>
                <a:srgbClr val="000066"/>
              </a:solidFill>
            </a:endParaRPr>
          </a:p>
        </p:txBody>
      </p:sp>
      <p:sp>
        <p:nvSpPr>
          <p:cNvPr id="245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57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تَقْطَعُ الرَّجَاءَ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6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cut down the hopes!</a:t>
            </a:r>
            <a:endParaRPr lang="en-US" altLang="en-US" sz="2800" b="1" smtClean="0"/>
          </a:p>
        </p:txBody>
      </p:sp>
      <p:sp>
        <p:nvSpPr>
          <p:cNvPr id="256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میرے وہ گناہ بخش دے جن سے بلائیں نازل ہوتی ہے</a:t>
            </a:r>
            <a:endParaRPr lang="en-US" altLang="en-US" sz="4000" b="1">
              <a:solidFill>
                <a:srgbClr val="000066"/>
              </a:solidFill>
              <a:latin typeface="Alvi Nastaleeq" pitchFamily="2" charset="0"/>
              <a:cs typeface="Alvi Nastaleeq" pitchFamily="2" charset="0"/>
            </a:endParaRPr>
          </a:p>
        </p:txBody>
      </p:sp>
      <p:sp>
        <p:nvSpPr>
          <p:cNvPr id="256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मेरे वोह सब गुनाह माफ़ कर दे जो </a:t>
            </a:r>
            <a:endParaRPr lang="en-US" altLang="en-US" sz="2000" b="1">
              <a:solidFill>
                <a:srgbClr val="000066"/>
              </a:solidFill>
              <a:cs typeface="Mangal" panose="02040503050203030202" pitchFamily="18" charset="0"/>
            </a:endParaRPr>
          </a:p>
        </p:txBody>
      </p:sp>
      <p:sp>
        <p:nvSpPr>
          <p:cNvPr id="256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taq-ṭau'r-rajā</a:t>
            </a:r>
            <a:endParaRPr lang="en-US" altLang="en-US" b="1" i="1" dirty="0">
              <a:solidFill>
                <a:srgbClr val="000066"/>
              </a:solidFill>
            </a:endParaRP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6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فَإِنَّكَ فَعَّالٌ لِّمَا تَشَاءُ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67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You dost what You wilt.</a:t>
            </a:r>
            <a:endParaRPr lang="en-US" altLang="en-US" sz="2800" b="1" smtClean="0"/>
          </a:p>
        </p:txBody>
      </p:sp>
      <p:sp>
        <p:nvSpPr>
          <p:cNvPr id="2467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بے شک تو جو چا ہے کرنے والاہے</a:t>
            </a:r>
            <a:endParaRPr lang="en-US" altLang="en-US" sz="4000" b="1">
              <a:solidFill>
                <a:srgbClr val="000066"/>
              </a:solidFill>
              <a:latin typeface="Alvi Nastaleeq" pitchFamily="2" charset="0"/>
              <a:cs typeface="Alvi Nastaleeq" pitchFamily="2" charset="0"/>
            </a:endParaRPr>
          </a:p>
        </p:txBody>
      </p:sp>
      <p:sp>
        <p:nvSpPr>
          <p:cNvPr id="2467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क्योंकि तू जो चाहे कर सकता है, </a:t>
            </a:r>
            <a:endParaRPr lang="en-US" altLang="en-US" sz="2000" b="1">
              <a:solidFill>
                <a:srgbClr val="000066"/>
              </a:solidFill>
              <a:cs typeface="Mangal" panose="02040503050203030202" pitchFamily="18" charset="0"/>
            </a:endParaRPr>
          </a:p>
        </p:txBody>
      </p:sp>
      <p:sp>
        <p:nvSpPr>
          <p:cNvPr id="2467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fa-in-</a:t>
            </a:r>
            <a:r>
              <a:rPr lang="en-US" altLang="en-US" b="1" i="1" dirty="0" err="1" smtClean="0">
                <a:solidFill>
                  <a:srgbClr val="000066"/>
                </a:solidFill>
              </a:rPr>
              <a:t>naka</a:t>
            </a:r>
            <a:r>
              <a:rPr lang="en-US" altLang="en-US" b="1" i="1" dirty="0" smtClean="0">
                <a:solidFill>
                  <a:srgbClr val="000066"/>
                </a:solidFill>
              </a:rPr>
              <a:t> </a:t>
            </a:r>
            <a:r>
              <a:rPr lang="en-US" altLang="en-US" b="1" i="1" dirty="0" err="1" smtClean="0">
                <a:solidFill>
                  <a:srgbClr val="000066"/>
                </a:solidFill>
              </a:rPr>
              <a:t>fa`ālul-limā</a:t>
            </a:r>
            <a:r>
              <a:rPr lang="en-US" altLang="en-US" b="1" i="1" dirty="0" smtClean="0">
                <a:solidFill>
                  <a:srgbClr val="000066"/>
                </a:solidFill>
              </a:rPr>
              <a:t> </a:t>
            </a:r>
            <a:r>
              <a:rPr lang="en-US" altLang="en-US" b="1" i="1" dirty="0" err="1" smtClean="0">
                <a:solidFill>
                  <a:srgbClr val="000066"/>
                </a:solidFill>
              </a:rPr>
              <a:t>tashā</a:t>
            </a:r>
            <a:endParaRPr lang="en-US" altLang="en-US" b="1" i="1" dirty="0">
              <a:solidFill>
                <a:srgbClr val="000066"/>
              </a:solidFill>
            </a:endParaRPr>
          </a:p>
        </p:txBody>
      </p:sp>
      <p:sp>
        <p:nvSpPr>
          <p:cNvPr id="246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67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مَنْ اسْمُهُ دَوَاءٌ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78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whose Name is a remedy,</a:t>
            </a:r>
            <a:endParaRPr lang="en-US" altLang="en-US" sz="2800" b="1" smtClean="0"/>
          </a:p>
        </p:txBody>
      </p:sp>
      <p:sp>
        <p:nvSpPr>
          <p:cNvPr id="2478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وہ جس کا نام دوا</a:t>
            </a:r>
            <a:endParaRPr lang="en-US" altLang="en-US" sz="4000" b="1">
              <a:solidFill>
                <a:srgbClr val="000066"/>
              </a:solidFill>
              <a:latin typeface="Alvi Nastaleeq" pitchFamily="2" charset="0"/>
              <a:cs typeface="Alvi Nastaleeq" pitchFamily="2" charset="0"/>
            </a:endParaRPr>
          </a:p>
        </p:txBody>
      </p:sp>
      <p:sp>
        <p:nvSpPr>
          <p:cNvPr id="2478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ऐसा है जिस का नाम हर मर्ज़ की दवा है, </a:t>
            </a:r>
            <a:endParaRPr lang="en-US" altLang="en-US" sz="2000" b="1">
              <a:solidFill>
                <a:srgbClr val="000066"/>
              </a:solidFill>
              <a:cs typeface="Mangal" panose="02040503050203030202" pitchFamily="18" charset="0"/>
            </a:endParaRPr>
          </a:p>
        </p:txBody>
      </p:sp>
      <p:sp>
        <p:nvSpPr>
          <p:cNvPr id="2478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manis-muhu</a:t>
            </a:r>
            <a:r>
              <a:rPr lang="en-US" altLang="en-US" b="1" i="1" dirty="0" smtClean="0">
                <a:solidFill>
                  <a:srgbClr val="000066"/>
                </a:solidFill>
              </a:rPr>
              <a:t> </a:t>
            </a:r>
            <a:r>
              <a:rPr lang="en-US" altLang="en-US" b="1" i="1" dirty="0" err="1" smtClean="0">
                <a:solidFill>
                  <a:srgbClr val="000066"/>
                </a:solidFill>
              </a:rPr>
              <a:t>dawā</a:t>
            </a:r>
            <a:r>
              <a:rPr lang="en-US" altLang="en-US" b="1" i="1" dirty="0" smtClean="0">
                <a:solidFill>
                  <a:srgbClr val="000066"/>
                </a:solidFill>
              </a:rPr>
              <a:t>-un</a:t>
            </a:r>
            <a:endParaRPr lang="en-US" altLang="en-US" b="1" i="1" dirty="0">
              <a:solidFill>
                <a:srgbClr val="000066"/>
              </a:solidFill>
            </a:endParaRPr>
          </a:p>
        </p:txBody>
      </p:sp>
      <p:sp>
        <p:nvSpPr>
          <p:cNvPr id="247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78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وَذِكْرُهُ شِفَاءٌ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88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whose remembrance is a cure,</a:t>
            </a:r>
            <a:endParaRPr lang="en-US" altLang="en-US" sz="2800" b="1" smtClean="0"/>
          </a:p>
        </p:txBody>
      </p:sp>
      <p:sp>
        <p:nvSpPr>
          <p:cNvPr id="2488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جس</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کا ذکر شفا</a:t>
            </a:r>
            <a:endParaRPr lang="en-US" altLang="en-US" sz="4000" b="1">
              <a:solidFill>
                <a:srgbClr val="000066"/>
              </a:solidFill>
              <a:latin typeface="Alvi Nastaleeq" pitchFamily="2" charset="0"/>
              <a:cs typeface="Alvi Nastaleeq" pitchFamily="2" charset="0"/>
            </a:endParaRPr>
          </a:p>
        </p:txBody>
      </p:sp>
      <p:sp>
        <p:nvSpPr>
          <p:cNvPr id="2488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जिस का ज़िक्र हर बीमारी से शिफा है, </a:t>
            </a:r>
            <a:endParaRPr lang="en-US" altLang="en-US" sz="2000" b="1">
              <a:solidFill>
                <a:srgbClr val="000066"/>
              </a:solidFill>
              <a:cs typeface="Mangal" panose="02040503050203030202" pitchFamily="18" charset="0"/>
            </a:endParaRPr>
          </a:p>
        </p:txBody>
      </p:sp>
      <p:sp>
        <p:nvSpPr>
          <p:cNvPr id="2488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dhik-ruhu</a:t>
            </a:r>
            <a:r>
              <a:rPr lang="en-US" altLang="en-US" b="1" i="1" dirty="0" smtClean="0">
                <a:solidFill>
                  <a:srgbClr val="000066"/>
                </a:solidFill>
              </a:rPr>
              <a:t> </a:t>
            </a:r>
            <a:r>
              <a:rPr lang="en-US" altLang="en-US" b="1" i="1" dirty="0" err="1" smtClean="0">
                <a:solidFill>
                  <a:srgbClr val="000066"/>
                </a:solidFill>
              </a:rPr>
              <a:t>shifā</a:t>
            </a:r>
            <a:r>
              <a:rPr lang="en-US" altLang="en-US" b="1" i="1" dirty="0" smtClean="0">
                <a:solidFill>
                  <a:srgbClr val="000066"/>
                </a:solidFill>
              </a:rPr>
              <a:t>-un</a:t>
            </a:r>
            <a:endParaRPr lang="en-US" altLang="en-US" b="1" i="1" dirty="0">
              <a:solidFill>
                <a:srgbClr val="000066"/>
              </a:solidFill>
            </a:endParaRPr>
          </a:p>
        </p:txBody>
      </p:sp>
      <p:sp>
        <p:nvSpPr>
          <p:cNvPr id="248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88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وَطَاعَتُهُ غِنًى</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498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whose obedience is wealth!</a:t>
            </a:r>
            <a:endParaRPr lang="en-US" altLang="en-US" sz="2800" b="1" smtClean="0"/>
          </a:p>
        </p:txBody>
      </p:sp>
      <p:sp>
        <p:nvSpPr>
          <p:cNvPr id="2498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اطاعت تونگری ہے</a:t>
            </a:r>
            <a:endParaRPr lang="en-US" altLang="en-US" sz="4000" b="1">
              <a:solidFill>
                <a:srgbClr val="000066"/>
              </a:solidFill>
              <a:latin typeface="Alvi Nastaleeq" pitchFamily="2" charset="0"/>
              <a:cs typeface="Alvi Nastaleeq" pitchFamily="2" charset="0"/>
            </a:endParaRPr>
          </a:p>
        </p:txBody>
      </p:sp>
      <p:sp>
        <p:nvSpPr>
          <p:cNvPr id="2498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जिस की इताअत सबे बेनेयाज़ कर देने वाली है,</a:t>
            </a:r>
            <a:endParaRPr lang="en-US" altLang="en-US" sz="2000" b="1">
              <a:solidFill>
                <a:srgbClr val="000066"/>
              </a:solidFill>
              <a:cs typeface="Mangal" panose="02040503050203030202" pitchFamily="18" charset="0"/>
            </a:endParaRPr>
          </a:p>
        </p:txBody>
      </p:sp>
      <p:sp>
        <p:nvSpPr>
          <p:cNvPr id="2498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ṭā'tuhu</a:t>
            </a:r>
            <a:r>
              <a:rPr lang="en-US" altLang="en-US" b="1" i="1" dirty="0" smtClean="0">
                <a:solidFill>
                  <a:srgbClr val="000066"/>
                </a:solidFill>
              </a:rPr>
              <a:t> </a:t>
            </a:r>
            <a:r>
              <a:rPr lang="en-US" altLang="en-US" b="1" i="1" dirty="0" err="1" smtClean="0">
                <a:solidFill>
                  <a:srgbClr val="000066"/>
                </a:solidFill>
              </a:rPr>
              <a:t>ghinan</a:t>
            </a:r>
            <a:endParaRPr lang="en-US" altLang="en-US" b="1" i="1" dirty="0">
              <a:solidFill>
                <a:srgbClr val="000066"/>
              </a:solidFill>
            </a:endParaRPr>
          </a:p>
        </p:txBody>
      </p:sp>
      <p:sp>
        <p:nvSpPr>
          <p:cNvPr id="249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98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ارْحَم مَّن رَّأْسُ مَاِلهِ الرَّجَاءُ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08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Have mercy upon him whose capital is hope</a:t>
            </a:r>
            <a:endParaRPr lang="en-US" altLang="en-US" sz="2800" b="1" smtClean="0"/>
          </a:p>
        </p:txBody>
      </p:sp>
      <p:sp>
        <p:nvSpPr>
          <p:cNvPr id="2508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رحم فرما اس پرجس کا سرمایہ محض امید ہے</a:t>
            </a:r>
            <a:endParaRPr lang="en-US" altLang="en-US" sz="4000" b="1">
              <a:solidFill>
                <a:srgbClr val="000066"/>
              </a:solidFill>
              <a:latin typeface="Alvi Nastaleeq" pitchFamily="2" charset="0"/>
              <a:cs typeface="Alvi Nastaleeq" pitchFamily="2" charset="0"/>
            </a:endParaRPr>
          </a:p>
        </p:txBody>
      </p:sp>
      <p:sp>
        <p:nvSpPr>
          <p:cNvPr id="2508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पर रहम कर जिस की पूंजी तेरा आसरा</a:t>
            </a:r>
            <a:endParaRPr lang="en-US" altLang="en-US" sz="2000" b="1">
              <a:solidFill>
                <a:srgbClr val="000066"/>
              </a:solidFill>
              <a:cs typeface="Mangal" panose="02040503050203030202" pitchFamily="18" charset="0"/>
            </a:endParaRPr>
          </a:p>
        </p:txBody>
      </p:sp>
      <p:sp>
        <p:nvSpPr>
          <p:cNvPr id="2508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ir-</a:t>
            </a:r>
            <a:r>
              <a:rPr lang="en-US" altLang="en-US" b="1" i="1" dirty="0" err="1" smtClean="0">
                <a:solidFill>
                  <a:srgbClr val="000066"/>
                </a:solidFill>
              </a:rPr>
              <a:t>ḥam</a:t>
            </a:r>
            <a:r>
              <a:rPr lang="en-US" altLang="en-US" b="1" i="1" dirty="0" smtClean="0">
                <a:solidFill>
                  <a:srgbClr val="000066"/>
                </a:solidFill>
              </a:rPr>
              <a:t>-mar-</a:t>
            </a:r>
            <a:r>
              <a:rPr lang="en-US" altLang="en-US" b="1" i="1" dirty="0" err="1" smtClean="0">
                <a:solidFill>
                  <a:srgbClr val="000066"/>
                </a:solidFill>
              </a:rPr>
              <a:t>ra</a:t>
            </a:r>
            <a:r>
              <a:rPr lang="en-US" altLang="en-US" b="1" i="1" dirty="0" smtClean="0">
                <a:solidFill>
                  <a:srgbClr val="000066"/>
                </a:solidFill>
              </a:rPr>
              <a:t>-</a:t>
            </a:r>
            <a:r>
              <a:rPr lang="en-US" altLang="en-US" b="1" i="1" dirty="0" err="1" smtClean="0">
                <a:solidFill>
                  <a:srgbClr val="000066"/>
                </a:solidFill>
              </a:rPr>
              <a:t>su</a:t>
            </a:r>
            <a:r>
              <a:rPr lang="en-US" altLang="en-US" b="1" i="1" dirty="0" smtClean="0">
                <a:solidFill>
                  <a:srgbClr val="000066"/>
                </a:solidFill>
              </a:rPr>
              <a:t> </a:t>
            </a:r>
            <a:r>
              <a:rPr lang="en-US" altLang="en-US" b="1" i="1" dirty="0" err="1" smtClean="0">
                <a:solidFill>
                  <a:srgbClr val="000066"/>
                </a:solidFill>
              </a:rPr>
              <a:t>mālihir-rajā</a:t>
            </a:r>
            <a:endParaRPr lang="en-US" altLang="en-US" b="1" i="1" dirty="0">
              <a:solidFill>
                <a:srgbClr val="000066"/>
              </a:solidFill>
            </a:endParaRPr>
          </a:p>
        </p:txBody>
      </p:sp>
      <p:sp>
        <p:nvSpPr>
          <p:cNvPr id="250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08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وَسِلاَحُهُ الْبُكَاءُ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19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whose weapon is tears!</a:t>
            </a:r>
            <a:endParaRPr lang="en-US" altLang="en-US" sz="2800" b="1" smtClean="0"/>
          </a:p>
        </p:txBody>
      </p:sp>
      <p:sp>
        <p:nvSpPr>
          <p:cNvPr id="2519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جس کا ہتھیار گریہ ہے</a:t>
            </a:r>
            <a:endParaRPr lang="en-US" altLang="en-US" sz="4000" b="1">
              <a:solidFill>
                <a:srgbClr val="000066"/>
              </a:solidFill>
              <a:latin typeface="Alvi Nastaleeq" pitchFamily="2" charset="0"/>
              <a:cs typeface="Alvi Nastaleeq" pitchFamily="2" charset="0"/>
            </a:endParaRPr>
          </a:p>
        </p:txBody>
      </p:sp>
      <p:sp>
        <p:nvSpPr>
          <p:cNvPr id="2519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 और जिस का हथियार रोना है! </a:t>
            </a:r>
          </a:p>
        </p:txBody>
      </p:sp>
      <p:sp>
        <p:nvSpPr>
          <p:cNvPr id="2519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silāḥuhul</a:t>
            </a:r>
            <a:r>
              <a:rPr lang="en-US" altLang="en-US" b="1" i="1" dirty="0" smtClean="0">
                <a:solidFill>
                  <a:srgbClr val="000066"/>
                </a:solidFill>
              </a:rPr>
              <a:t>-</a:t>
            </a:r>
            <a:r>
              <a:rPr lang="en-US" altLang="en-US" b="1" i="1" dirty="0" err="1" smtClean="0">
                <a:solidFill>
                  <a:srgbClr val="000066"/>
                </a:solidFill>
              </a:rPr>
              <a:t>bukā</a:t>
            </a:r>
            <a:r>
              <a:rPr lang="en-US" altLang="en-US" b="1" i="1" dirty="0" smtClean="0">
                <a:solidFill>
                  <a:srgbClr val="000066"/>
                </a:solidFill>
              </a:rPr>
              <a:t>-u</a:t>
            </a:r>
            <a:endParaRPr lang="en-US" altLang="en-US" b="1" i="1" dirty="0">
              <a:solidFill>
                <a:srgbClr val="000066"/>
              </a:solidFill>
            </a:endParaRPr>
          </a:p>
        </p:txBody>
      </p:sp>
      <p:sp>
        <p:nvSpPr>
          <p:cNvPr id="251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19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سَاِبغَ النِّعَمِ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29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Ample in blessings!</a:t>
            </a:r>
            <a:endParaRPr lang="en-US" altLang="en-US" sz="2800" b="1" smtClean="0"/>
          </a:p>
        </p:txBody>
      </p:sp>
      <p:sp>
        <p:nvSpPr>
          <p:cNvPr id="2529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نعمتیں پوری کرنے والے</a:t>
            </a:r>
            <a:endParaRPr lang="en-US" altLang="en-US" sz="4000" b="1">
              <a:solidFill>
                <a:srgbClr val="000066"/>
              </a:solidFill>
              <a:latin typeface="Alvi Nastaleeq" pitchFamily="2" charset="0"/>
              <a:cs typeface="Alvi Nastaleeq" pitchFamily="2" charset="0"/>
            </a:endParaRPr>
          </a:p>
        </p:txBody>
      </p:sp>
      <p:sp>
        <p:nvSpPr>
          <p:cNvPr id="2529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नेमतें अता करने वाले, </a:t>
            </a:r>
            <a:endParaRPr lang="en-US" altLang="en-US" sz="2000" b="1">
              <a:solidFill>
                <a:srgbClr val="000066"/>
              </a:solidFill>
              <a:cs typeface="Mangal" panose="02040503050203030202" pitchFamily="18" charset="0"/>
            </a:endParaRPr>
          </a:p>
        </p:txBody>
      </p:sp>
      <p:sp>
        <p:nvSpPr>
          <p:cNvPr id="2529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sābighan-ni`am</a:t>
            </a:r>
            <a:endParaRPr lang="en-US" altLang="en-US" b="1" i="1" dirty="0">
              <a:solidFill>
                <a:srgbClr val="000066"/>
              </a:solidFill>
            </a:endParaRPr>
          </a:p>
        </p:txBody>
      </p:sp>
      <p:sp>
        <p:nvSpPr>
          <p:cNvPr id="252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29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دَافِعَ النِّقَمِ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39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Repeller of adversities!</a:t>
            </a:r>
            <a:endParaRPr lang="en-US" altLang="en-US" sz="2800" b="1" smtClean="0"/>
          </a:p>
        </p:txBody>
      </p:sp>
      <p:sp>
        <p:nvSpPr>
          <p:cNvPr id="2539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سختیاں دور کرنے والے</a:t>
            </a:r>
            <a:endParaRPr lang="en-US" altLang="en-US" sz="4000" b="1">
              <a:solidFill>
                <a:srgbClr val="000066"/>
              </a:solidFill>
              <a:latin typeface="Alvi Nastaleeq" pitchFamily="2" charset="0"/>
              <a:cs typeface="Alvi Nastaleeq" pitchFamily="2" charset="0"/>
            </a:endParaRPr>
          </a:p>
        </p:txBody>
      </p:sp>
      <p:sp>
        <p:nvSpPr>
          <p:cNvPr id="2539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बलाएँ टालने वाले, </a:t>
            </a:r>
            <a:endParaRPr lang="en-US" altLang="en-US" sz="2000" b="1">
              <a:solidFill>
                <a:srgbClr val="000066"/>
              </a:solidFill>
              <a:cs typeface="Mangal" panose="02040503050203030202" pitchFamily="18" charset="0"/>
            </a:endParaRPr>
          </a:p>
        </p:txBody>
      </p:sp>
      <p:sp>
        <p:nvSpPr>
          <p:cNvPr id="2539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dāfi`an-niqam</a:t>
            </a:r>
            <a:endParaRPr lang="en-US" altLang="en-US" b="1" i="1" dirty="0">
              <a:solidFill>
                <a:srgbClr val="000066"/>
              </a:solidFill>
            </a:endParaRPr>
          </a:p>
        </p:txBody>
      </p:sp>
      <p:sp>
        <p:nvSpPr>
          <p:cNvPr id="253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39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نُورَ الْمُسْتَوْحِشِينَ فِي الظُّلَمِ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49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Light of those who are lonely in the darkness!</a:t>
            </a:r>
            <a:endParaRPr lang="en-US" altLang="en-US" sz="2800" b="1" smtClean="0"/>
          </a:p>
        </p:txBody>
      </p:sp>
      <p:sp>
        <p:nvSpPr>
          <p:cNvPr id="2549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تاریکیوں میں ڈرنے والوں کیلئے نور</a:t>
            </a:r>
            <a:endParaRPr lang="en-US" altLang="en-US" sz="4000" b="1">
              <a:solidFill>
                <a:srgbClr val="000066"/>
              </a:solidFill>
              <a:latin typeface="Alvi Nastaleeq" pitchFamily="2" charset="0"/>
              <a:cs typeface="Alvi Nastaleeq" pitchFamily="2" charset="0"/>
            </a:endParaRPr>
          </a:p>
        </p:txBody>
      </p:sp>
      <p:sp>
        <p:nvSpPr>
          <p:cNvPr id="2549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अंधेरों से घबराये हुओं के लिए रोशनी, </a:t>
            </a:r>
            <a:endParaRPr lang="en-US" altLang="en-US" sz="2000" b="1">
              <a:solidFill>
                <a:srgbClr val="000066"/>
              </a:solidFill>
              <a:cs typeface="Mangal" panose="02040503050203030202" pitchFamily="18" charset="0"/>
            </a:endParaRPr>
          </a:p>
        </p:txBody>
      </p:sp>
      <p:sp>
        <p:nvSpPr>
          <p:cNvPr id="2549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nūral</a:t>
            </a:r>
            <a:r>
              <a:rPr lang="en-US" altLang="en-US" b="1" i="1" dirty="0" smtClean="0">
                <a:solidFill>
                  <a:srgbClr val="000066"/>
                </a:solidFill>
              </a:rPr>
              <a:t>-</a:t>
            </a:r>
            <a:r>
              <a:rPr lang="en-US" altLang="en-US" b="1" i="1" dirty="0" err="1" smtClean="0">
                <a:solidFill>
                  <a:srgbClr val="000066"/>
                </a:solidFill>
              </a:rPr>
              <a:t>mus</a:t>
            </a:r>
            <a:r>
              <a:rPr lang="en-US" altLang="en-US" b="1" i="1" dirty="0" smtClean="0">
                <a:solidFill>
                  <a:srgbClr val="000066"/>
                </a:solidFill>
              </a:rPr>
              <a:t>-taw-</a:t>
            </a:r>
            <a:r>
              <a:rPr lang="en-US" altLang="en-US" b="1" i="1" dirty="0" err="1" smtClean="0">
                <a:solidFill>
                  <a:srgbClr val="000066"/>
                </a:solidFill>
              </a:rPr>
              <a:t>ḥishīna</a:t>
            </a:r>
            <a:r>
              <a:rPr lang="en-US" altLang="en-US" b="1" i="1" dirty="0" smtClean="0">
                <a:solidFill>
                  <a:srgbClr val="000066"/>
                </a:solidFill>
              </a:rPr>
              <a:t> </a:t>
            </a:r>
            <a:r>
              <a:rPr lang="en-US" altLang="en-US" b="1" i="1" dirty="0" err="1" smtClean="0">
                <a:solidFill>
                  <a:srgbClr val="000066"/>
                </a:solidFill>
              </a:rPr>
              <a:t>fiẓ-ẓulami</a:t>
            </a:r>
            <a:endParaRPr lang="en-US" altLang="en-US" b="1" i="1" dirty="0">
              <a:solidFill>
                <a:srgbClr val="000066"/>
              </a:solidFill>
            </a:endParaRPr>
          </a:p>
        </p:txBody>
      </p:sp>
      <p:sp>
        <p:nvSpPr>
          <p:cNvPr id="254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49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عَالِماً لا يُعَلَّمُ</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60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Knower who was never taught!</a:t>
            </a:r>
            <a:endParaRPr lang="en-US" altLang="en-US" sz="2800" b="1" smtClean="0"/>
          </a:p>
        </p:txBody>
      </p:sp>
      <p:sp>
        <p:nvSpPr>
          <p:cNvPr id="2560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اے وہ عالم جسے پڑھایا نہیں گیا</a:t>
            </a:r>
            <a:endParaRPr lang="en-US" altLang="en-US" sz="4000" b="1">
              <a:solidFill>
                <a:srgbClr val="000066"/>
              </a:solidFill>
              <a:latin typeface="Alvi Nastaleeq" pitchFamily="2" charset="0"/>
              <a:cs typeface="Alvi Nastaleeq" pitchFamily="2" charset="0"/>
            </a:endParaRPr>
          </a:p>
        </p:txBody>
      </p:sp>
      <p:sp>
        <p:nvSpPr>
          <p:cNvPr id="2560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वो आलिम जिसे किसी ने तालीम नहीं दी, </a:t>
            </a:r>
            <a:endParaRPr lang="en-US" altLang="en-US" sz="2000" b="1">
              <a:solidFill>
                <a:srgbClr val="000066"/>
              </a:solidFill>
              <a:cs typeface="Mangal" panose="02040503050203030202" pitchFamily="18" charset="0"/>
            </a:endParaRPr>
          </a:p>
        </p:txBody>
      </p:sp>
      <p:sp>
        <p:nvSpPr>
          <p:cNvPr id="2560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ālimal-lā</a:t>
            </a:r>
            <a:r>
              <a:rPr lang="en-US" altLang="en-US" b="1" i="1" dirty="0" smtClean="0">
                <a:solidFill>
                  <a:srgbClr val="000066"/>
                </a:solidFill>
              </a:rPr>
              <a:t> </a:t>
            </a:r>
            <a:r>
              <a:rPr lang="en-US" altLang="en-US" b="1" i="1" dirty="0" err="1" smtClean="0">
                <a:solidFill>
                  <a:srgbClr val="000066"/>
                </a:solidFill>
              </a:rPr>
              <a:t>yu`al</a:t>
            </a:r>
            <a:r>
              <a:rPr lang="en-US" altLang="en-US" b="1" i="1" dirty="0" smtClean="0">
                <a:solidFill>
                  <a:srgbClr val="000066"/>
                </a:solidFill>
              </a:rPr>
              <a:t>-lam</a:t>
            </a:r>
            <a:endParaRPr lang="en-US" altLang="en-US" b="1" i="1" dirty="0">
              <a:solidFill>
                <a:srgbClr val="000066"/>
              </a:solidFill>
            </a:endParaRPr>
          </a:p>
        </p:txBody>
      </p:sp>
      <p:sp>
        <p:nvSpPr>
          <p:cNvPr id="256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60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اغْفِرْ لِي الذُّنُوبَ الَّتِي تُنْزِلُ البَلاءَ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66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draw down tribulation!</a:t>
            </a:r>
            <a:endParaRPr lang="en-US" altLang="en-US" sz="2800" b="1" smtClean="0"/>
          </a:p>
        </p:txBody>
      </p:sp>
      <p:sp>
        <p:nvSpPr>
          <p:cNvPr id="266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میرے وہ گناہ بخش دے جن سے بلائیں نازل ہوتی ہے</a:t>
            </a:r>
          </a:p>
        </p:txBody>
      </p:sp>
      <p:sp>
        <p:nvSpPr>
          <p:cNvPr id="266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मेरे वोह सब गुनाह माफ़ कर दे जो मुसीबत लाते हैं!</a:t>
            </a:r>
            <a:endParaRPr lang="en-US" altLang="en-US" sz="2000" b="1">
              <a:solidFill>
                <a:srgbClr val="000066"/>
              </a:solidFill>
              <a:cs typeface="Mangal" panose="02040503050203030202" pitchFamily="18" charset="0"/>
            </a:endParaRPr>
          </a:p>
        </p:txBody>
      </p:sp>
      <p:sp>
        <p:nvSpPr>
          <p:cNvPr id="266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liyadh-dhunūbal-latī</a:t>
            </a:r>
            <a:r>
              <a:rPr lang="en-US" altLang="en-US" b="1" i="1" dirty="0" smtClean="0">
                <a:solidFill>
                  <a:srgbClr val="000066"/>
                </a:solidFill>
              </a:rPr>
              <a:t> </a:t>
            </a:r>
            <a:r>
              <a:rPr lang="en-US" altLang="en-US" b="1" i="1" dirty="0" err="1" smtClean="0">
                <a:solidFill>
                  <a:srgbClr val="000066"/>
                </a:solidFill>
              </a:rPr>
              <a:t>tunzilul-balā</a:t>
            </a:r>
            <a:endParaRPr lang="en-US" altLang="en-US" b="1" i="1" dirty="0">
              <a:solidFill>
                <a:srgbClr val="000066"/>
              </a:solidFill>
            </a:endParaRP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6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صَلِّ عَلَى مُحَمَّد وَّآلِ مُحَمَّد</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70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Bless Muhammad and Muhammad's household!</a:t>
            </a:r>
            <a:endParaRPr lang="en-US" altLang="en-US" sz="2800" b="1" smtClean="0"/>
          </a:p>
        </p:txBody>
      </p:sp>
      <p:sp>
        <p:nvSpPr>
          <p:cNvPr id="2570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محمد </a:t>
            </a:r>
            <a:r>
              <a:rPr lang="ar-SA" altLang="en-US" sz="4000" b="1" dirty="0" smtClean="0">
                <a:solidFill>
                  <a:srgbClr val="000066"/>
                </a:solidFill>
                <a:latin typeface="Alvi Nastaleeq" pitchFamily="2" charset="0"/>
                <a:cs typeface="Alvi Nastaleeq" pitchFamily="2" charset="0"/>
              </a:rPr>
              <a:t>آل</a:t>
            </a:r>
            <a:r>
              <a:rPr lang="en-US" altLang="en-US" sz="4000" b="1" dirty="0" smtClean="0">
                <a:solidFill>
                  <a:srgbClr val="000066"/>
                </a:solidFill>
                <a:latin typeface="Alvi Nastaleeq" pitchFamily="2" charset="0"/>
                <a:cs typeface="Alvi Nastaleeq" pitchFamily="2" charset="0"/>
              </a:rPr>
              <a:t>)</a:t>
            </a:r>
            <a:r>
              <a:rPr lang="ar-SA" altLang="en-US" sz="4000" b="1" dirty="0">
                <a:solidFill>
                  <a:srgbClr val="000066"/>
                </a:solidFill>
                <a:latin typeface="Alvi Nastaleeq" pitchFamily="2" charset="0"/>
                <a:cs typeface="Alvi Nastaleeq" pitchFamily="2" charset="0"/>
              </a:rPr>
              <a:t>ع</a:t>
            </a:r>
            <a:r>
              <a:rPr lang="en-US" altLang="en-US" sz="4000" b="1" dirty="0">
                <a:solidFill>
                  <a:srgbClr val="000066"/>
                </a:solidFill>
                <a:latin typeface="Alvi Nastaleeq" pitchFamily="2" charset="0"/>
                <a:cs typeface="Alvi Nastaleeq" pitchFamily="2" charset="0"/>
              </a:rPr>
              <a:t>( </a:t>
            </a:r>
            <a:r>
              <a:rPr lang="ar-SA" altLang="en-US" sz="4000" b="1" dirty="0" smtClean="0">
                <a:solidFill>
                  <a:srgbClr val="000066"/>
                </a:solidFill>
                <a:latin typeface="Alvi Nastaleeq" pitchFamily="2" charset="0"/>
                <a:cs typeface="Alvi Nastaleeq" pitchFamily="2" charset="0"/>
              </a:rPr>
              <a:t>محمد </a:t>
            </a:r>
            <a:r>
              <a:rPr lang="ar-SA" altLang="en-US" sz="4000" b="1" dirty="0">
                <a:solidFill>
                  <a:srgbClr val="000066"/>
                </a:solidFill>
                <a:latin typeface="Alvi Nastaleeq" pitchFamily="2" charset="0"/>
                <a:cs typeface="Alvi Nastaleeq" pitchFamily="2" charset="0"/>
              </a:rPr>
              <a:t>پر رحمت فرما</a:t>
            </a:r>
            <a:endParaRPr lang="en-US" altLang="en-US" sz="4000" b="1" dirty="0">
              <a:solidFill>
                <a:srgbClr val="000066"/>
              </a:solidFill>
              <a:latin typeface="Alvi Nastaleeq" pitchFamily="2" charset="0"/>
              <a:cs typeface="Alvi Nastaleeq" pitchFamily="2" charset="0"/>
            </a:endParaRPr>
          </a:p>
        </p:txBody>
      </p:sp>
      <p:sp>
        <p:nvSpPr>
          <p:cNvPr id="2570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मुहम्मद (सा) और आले मुहम्मद (सा) पर दरूद ओ सलाम भेज</a:t>
            </a:r>
            <a:endParaRPr lang="en-US" altLang="en-US" sz="2000" b="1">
              <a:solidFill>
                <a:srgbClr val="000066"/>
              </a:solidFill>
              <a:cs typeface="Mangal" panose="02040503050203030202" pitchFamily="18" charset="0"/>
            </a:endParaRPr>
          </a:p>
        </p:txBody>
      </p:sp>
      <p:sp>
        <p:nvSpPr>
          <p:cNvPr id="2570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ṣal-li `alā muḥammad wa ā-li muḥammadin</a:t>
            </a:r>
            <a:endParaRPr lang="en-US" altLang="en-US" b="1" i="1" dirty="0">
              <a:solidFill>
                <a:srgbClr val="000066"/>
              </a:solidFill>
            </a:endParaRPr>
          </a:p>
        </p:txBody>
      </p:sp>
      <p:sp>
        <p:nvSpPr>
          <p:cNvPr id="257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70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وافْعَلْ بِي مَا أَنتَ أَهْلُهُ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80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do with me what is worthy of You!</a:t>
            </a:r>
            <a:endParaRPr lang="en-US" altLang="en-US" sz="2800" b="1" smtClean="0"/>
          </a:p>
        </p:txBody>
      </p:sp>
      <p:sp>
        <p:nvSpPr>
          <p:cNvPr id="2580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مجھ سے وہ سلوک کر</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جس کا</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تو اہل ہے </a:t>
            </a:r>
            <a:endParaRPr lang="en-US" altLang="en-US" sz="4000" b="1">
              <a:solidFill>
                <a:srgbClr val="000066"/>
              </a:solidFill>
              <a:latin typeface="Alvi Nastaleeq" pitchFamily="2" charset="0"/>
              <a:cs typeface="Alvi Nastaleeq" pitchFamily="2" charset="0"/>
            </a:endParaRPr>
          </a:p>
        </p:txBody>
      </p:sp>
      <p:sp>
        <p:nvSpPr>
          <p:cNvPr id="2580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साथ वो सुलूक कर जो तेरे शायाने शान हो!</a:t>
            </a:r>
            <a:endParaRPr lang="en-US" altLang="en-US" sz="2000" b="1">
              <a:solidFill>
                <a:srgbClr val="000066"/>
              </a:solidFill>
              <a:cs typeface="Mangal" panose="02040503050203030202" pitchFamily="18" charset="0"/>
            </a:endParaRPr>
          </a:p>
        </p:txBody>
      </p:sp>
      <p:sp>
        <p:nvSpPr>
          <p:cNvPr id="2580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waf-`al bī mā anta ah-luh</a:t>
            </a:r>
            <a:endParaRPr lang="en-US" altLang="en-US" b="1" i="1" dirty="0">
              <a:solidFill>
                <a:srgbClr val="000066"/>
              </a:solidFill>
            </a:endParaRPr>
          </a:p>
        </p:txBody>
      </p:sp>
      <p:sp>
        <p:nvSpPr>
          <p:cNvPr id="258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80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وَصَلَّى اللَّهُ عَلَى رَسُولِهِ وَالأَئِمَّةِ الْمَيَامِينَ مِنْ آلِهِ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590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Allah bless His messenger and the holy Imams of his household</a:t>
            </a:r>
            <a:endParaRPr lang="en-US" altLang="en-US" sz="2800" b="1" smtClean="0"/>
          </a:p>
        </p:txBody>
      </p:sp>
      <p:sp>
        <p:nvSpPr>
          <p:cNvPr id="2590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خدا اپنے رسول پر اور بابرکت آئمہ پرسلام بھیجتا ہے</a:t>
            </a:r>
            <a:endParaRPr lang="en-US" altLang="en-US" sz="4000" b="1">
              <a:solidFill>
                <a:srgbClr val="000066"/>
              </a:solidFill>
              <a:latin typeface="Alvi Nastaleeq" pitchFamily="2" charset="0"/>
              <a:cs typeface="Alvi Nastaleeq" pitchFamily="2" charset="0"/>
            </a:endParaRPr>
          </a:p>
        </p:txBody>
      </p:sp>
      <p:sp>
        <p:nvSpPr>
          <p:cNvPr id="25907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ṣal-lāllahu</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rasūlihi</a:t>
            </a:r>
            <a:r>
              <a:rPr lang="en-US" altLang="en-US" b="1" i="1" dirty="0" smtClean="0">
                <a:solidFill>
                  <a:srgbClr val="000066"/>
                </a:solidFill>
              </a:rPr>
              <a:t> </a:t>
            </a:r>
            <a:r>
              <a:rPr lang="en-US" altLang="en-US" b="1" i="1" dirty="0" err="1" smtClean="0">
                <a:solidFill>
                  <a:srgbClr val="000066"/>
                </a:solidFill>
              </a:rPr>
              <a:t>wal-aimmatil-mayāmīna</a:t>
            </a:r>
            <a:r>
              <a:rPr lang="en-US" altLang="en-US" b="1" i="1" dirty="0" smtClean="0">
                <a:solidFill>
                  <a:srgbClr val="000066"/>
                </a:solidFill>
              </a:rPr>
              <a:t> min ā-</a:t>
            </a:r>
            <a:r>
              <a:rPr lang="en-US" altLang="en-US" b="1" i="1" dirty="0" err="1" smtClean="0">
                <a:solidFill>
                  <a:srgbClr val="000066"/>
                </a:solidFill>
              </a:rPr>
              <a:t>lihi</a:t>
            </a:r>
            <a:endParaRPr lang="en-US" altLang="en-US" b="1" i="1" dirty="0">
              <a:solidFill>
                <a:srgbClr val="000066"/>
              </a:solidFill>
            </a:endParaRPr>
          </a:p>
        </p:txBody>
      </p:sp>
      <p:sp>
        <p:nvSpPr>
          <p:cNvPr id="25907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907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59080"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सलाम भेज अपने रसूल (स:अ:व:व) और बा'बरकत अईम्मा (अ:स) पर और जो इनकी आल में हों</a:t>
            </a:r>
            <a:endParaRPr lang="en-US" altLang="en-US" sz="2000" b="1">
              <a:solidFill>
                <a:srgbClr val="000066"/>
              </a:solidFill>
              <a:cs typeface="Mangal" panose="02040503050203030202" pitchFamily="18" charset="0"/>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وَسَلَّمَ تَسْلِيماً كَثِيراً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600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give them abundant peace!</a:t>
            </a:r>
            <a:endParaRPr lang="en-US" altLang="en-US" sz="2800" b="1" smtClean="0"/>
          </a:p>
        </p:txBody>
      </p:sp>
      <p:sp>
        <p:nvSpPr>
          <p:cNvPr id="2601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بہت زیادہ سلام وتحیات جو انکی آل</a:t>
            </a:r>
            <a:r>
              <a:rPr lang="en-US" altLang="en-US" sz="4000" b="1">
                <a:solidFill>
                  <a:srgbClr val="000066"/>
                </a:solidFill>
                <a:latin typeface="Alvi Nastaleeq" pitchFamily="2" charset="0"/>
                <a:cs typeface="Alvi Nastaleeq" pitchFamily="2" charset="0"/>
              </a:rPr>
              <a:t>)</a:t>
            </a:r>
            <a:r>
              <a:rPr lang="ar-SA" altLang="en-US" sz="4000" b="1">
                <a:solidFill>
                  <a:srgbClr val="000066"/>
                </a:solidFill>
                <a:latin typeface="Alvi Nastaleeq" pitchFamily="2" charset="0"/>
                <a:cs typeface="Alvi Nastaleeq" pitchFamily="2" charset="0"/>
              </a:rPr>
              <a:t>ع</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میں سے ہیں</a:t>
            </a:r>
            <a:endParaRPr lang="en-US" altLang="en-US" sz="4000" b="1">
              <a:solidFill>
                <a:srgbClr val="000066"/>
              </a:solidFill>
              <a:latin typeface="Alvi Nastaleeq" pitchFamily="2" charset="0"/>
              <a:cs typeface="Alvi Nastaleeq" pitchFamily="2" charset="0"/>
            </a:endParaRPr>
          </a:p>
        </p:txBody>
      </p:sp>
      <p:sp>
        <p:nvSpPr>
          <p:cNvPr id="260101"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sal</a:t>
            </a:r>
            <a:r>
              <a:rPr lang="en-US" altLang="en-US" b="1" i="1" dirty="0" smtClean="0">
                <a:solidFill>
                  <a:srgbClr val="000066"/>
                </a:solidFill>
              </a:rPr>
              <a:t>-lama </a:t>
            </a:r>
            <a:r>
              <a:rPr lang="en-US" altLang="en-US" b="1" i="1" dirty="0" err="1" smtClean="0">
                <a:solidFill>
                  <a:srgbClr val="000066"/>
                </a:solidFill>
              </a:rPr>
              <a:t>tas-līman</a:t>
            </a:r>
            <a:r>
              <a:rPr lang="en-US" altLang="en-US" b="1" i="1" dirty="0" smtClean="0">
                <a:solidFill>
                  <a:srgbClr val="000066"/>
                </a:solidFill>
              </a:rPr>
              <a:t> </a:t>
            </a:r>
            <a:r>
              <a:rPr lang="en-US" altLang="en-US" b="1" i="1" dirty="0" err="1" smtClean="0">
                <a:solidFill>
                  <a:srgbClr val="000066"/>
                </a:solidFill>
              </a:rPr>
              <a:t>kathīrā</a:t>
            </a:r>
            <a:endParaRPr lang="en-US" altLang="en-US" b="1" i="1" dirty="0">
              <a:solidFill>
                <a:srgbClr val="000066"/>
              </a:solidFill>
            </a:endParaRPr>
          </a:p>
        </p:txBody>
      </p:sp>
      <p:sp>
        <p:nvSpPr>
          <p:cNvPr id="26010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0103"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
        <p:nvSpPr>
          <p:cNvPr id="260104"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इनपर बहुत ज़्यादा सलाम</a:t>
            </a:r>
            <a:r>
              <a:rPr lang="en-US" altLang="en-US" sz="2000" b="1">
                <a:solidFill>
                  <a:srgbClr val="000066"/>
                </a:solidFill>
                <a:cs typeface="Mangal" panose="02040503050203030202" pitchFamily="18" charset="0"/>
              </a:rPr>
              <a:t>.</a:t>
            </a: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152400" y="528638"/>
            <a:ext cx="876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1" eaLnBrk="0" hangingPunct="0">
              <a:lnSpc>
                <a:spcPts val="6500"/>
              </a:lnSpc>
            </a:pPr>
            <a:r>
              <a:rPr lang="ar-SA" altLang="en-US" sz="6600" dirty="0">
                <a:solidFill>
                  <a:srgbClr val="000066"/>
                </a:solidFill>
                <a:latin typeface="Arabic Typesetting" panose="03020402040406030203" pitchFamily="66" charset="-78"/>
                <a:cs typeface="Arabic Typesetting" panose="03020402040406030203" pitchFamily="66" charset="-78"/>
              </a:rPr>
              <a:t>اَللَّهُمَّ صَلِّ عَلَى مُحَمَّدٍ وَ آلِ مُحَمَّد</a:t>
            </a:r>
            <a:endParaRPr lang="en-US" altLang="en-US" sz="6600" dirty="0">
              <a:solidFill>
                <a:srgbClr val="000066"/>
              </a:solidFill>
              <a:latin typeface="Arabic Typesetting" panose="03020402040406030203" pitchFamily="66" charset="-78"/>
              <a:cs typeface="Arabic Typesetting" panose="03020402040406030203" pitchFamily="66" charset="-78"/>
            </a:endParaRPr>
          </a:p>
        </p:txBody>
      </p:sp>
      <p:sp>
        <p:nvSpPr>
          <p:cNvPr id="261123" name="Rectangle 3"/>
          <p:cNvSpPr>
            <a:spLocks noChangeArrowheads="1"/>
          </p:cNvSpPr>
          <p:nvPr/>
        </p:nvSpPr>
        <p:spPr bwMode="auto">
          <a:xfrm>
            <a:off x="250825" y="2211388"/>
            <a:ext cx="8569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solidFill>
                  <a:srgbClr val="000066"/>
                </a:solidFill>
                <a:ea typeface="MS Mincho" panose="02020609040205080304" pitchFamily="49" charset="-128"/>
              </a:rPr>
              <a:t>O' All</a:t>
            </a:r>
            <a:r>
              <a:rPr lang="en-US" altLang="en-US" sz="2800" b="1">
                <a:solidFill>
                  <a:srgbClr val="000066"/>
                </a:solidFill>
                <a:latin typeface="Al-Arial"/>
                <a:ea typeface="MS Mincho" panose="02020609040205080304" pitchFamily="49" charset="-128"/>
              </a:rPr>
              <a:t>á</a:t>
            </a:r>
            <a:r>
              <a:rPr lang="en-US" altLang="en-US" sz="2800" b="1">
                <a:solidFill>
                  <a:srgbClr val="000066"/>
                </a:solidFill>
                <a:ea typeface="MS Mincho" panose="02020609040205080304" pitchFamily="49" charset="-128"/>
              </a:rPr>
              <a:t>h send Your blessings on Muhammad</a:t>
            </a:r>
          </a:p>
          <a:p>
            <a:pPr algn="ctr" eaLnBrk="1" hangingPunct="1">
              <a:spcBef>
                <a:spcPct val="20000"/>
              </a:spcBef>
            </a:pPr>
            <a:r>
              <a:rPr lang="en-US" altLang="en-US" sz="2800" b="1">
                <a:solidFill>
                  <a:srgbClr val="000066"/>
                </a:solidFill>
                <a:ea typeface="MS Mincho" panose="02020609040205080304" pitchFamily="49" charset="-128"/>
              </a:rPr>
              <a:t>and the family of Muhammad.</a:t>
            </a:r>
          </a:p>
        </p:txBody>
      </p:sp>
      <p:sp>
        <p:nvSpPr>
          <p:cNvPr id="261124" name="Rectangle 5"/>
          <p:cNvSpPr>
            <a:spLocks noChangeArrowheads="1"/>
          </p:cNvSpPr>
          <p:nvPr/>
        </p:nvSpPr>
        <p:spPr bwMode="auto">
          <a:xfrm>
            <a:off x="152400" y="5027613"/>
            <a:ext cx="8915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मुहम्मद और आले मुहम्मद पर अपनी सलामती</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रख़</a:t>
            </a:r>
            <a:r>
              <a:rPr lang="en-US" altLang="en-US" sz="2000" b="1">
                <a:solidFill>
                  <a:srgbClr val="000066"/>
                </a:solidFill>
                <a:cs typeface="Mangal" panose="02040503050203030202" pitchFamily="18" charset="0"/>
              </a:rPr>
              <a:t> </a:t>
            </a:r>
          </a:p>
        </p:txBody>
      </p:sp>
      <p:sp>
        <p:nvSpPr>
          <p:cNvPr id="261125" name="Rectangle 6"/>
          <p:cNvSpPr>
            <a:spLocks noChangeArrowheads="1"/>
          </p:cNvSpPr>
          <p:nvPr/>
        </p:nvSpPr>
        <p:spPr bwMode="auto">
          <a:xfrm>
            <a:off x="228600" y="404018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smtClean="0">
                <a:solidFill>
                  <a:srgbClr val="000066"/>
                </a:solidFill>
                <a:latin typeface="Alvi Nastaleeq" pitchFamily="2" charset="0"/>
                <a:cs typeface="Alvi Nastaleeq" pitchFamily="2" charset="0"/>
              </a:rPr>
              <a:t>اے الله! رحمت فرما محمد وآل محمد پر </a:t>
            </a:r>
            <a:endParaRPr lang="ar-SA" altLang="en-US" sz="4000" b="1" dirty="0">
              <a:solidFill>
                <a:srgbClr val="000066"/>
              </a:solidFill>
              <a:latin typeface="Alvi Nastaleeq" pitchFamily="2" charset="0"/>
              <a:cs typeface="Alvi Nastaleeq" pitchFamily="2" charset="0"/>
            </a:endParaRPr>
          </a:p>
        </p:txBody>
      </p:sp>
      <p:sp>
        <p:nvSpPr>
          <p:cNvPr id="261126" name="Rectangle 7"/>
          <p:cNvSpPr>
            <a:spLocks noChangeArrowheads="1"/>
          </p:cNvSpPr>
          <p:nvPr/>
        </p:nvSpPr>
        <p:spPr bwMode="auto">
          <a:xfrm>
            <a:off x="76200" y="62007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allahumma salli `ala muhammadin wa ali muhammadin</a:t>
            </a:r>
            <a:endParaRPr lang="en-US" altLang="en-US" b="1" i="1">
              <a:solidFill>
                <a:srgbClr val="000066"/>
              </a:solidFill>
            </a:endParaRPr>
          </a:p>
        </p:txBody>
      </p:sp>
      <p:sp>
        <p:nvSpPr>
          <p:cNvPr id="261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1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2147" name="Text Box 14"/>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FFFF99"/>
                </a:solidFill>
                <a:latin typeface="Trebuchet MS" panose="020B0603020202020204" pitchFamily="34" charset="0"/>
              </a:rPr>
              <a:t>Dūā Kūmayl</a:t>
            </a:r>
            <a:endParaRPr lang="en-US" altLang="en-US" b="1">
              <a:solidFill>
                <a:srgbClr val="FFFF99"/>
              </a:solidFill>
              <a:latin typeface="Trebuchet MS" panose="020B0603020202020204" pitchFamily="34" charset="0"/>
            </a:endParaRPr>
          </a:p>
        </p:txBody>
      </p:sp>
      <p:sp>
        <p:nvSpPr>
          <p:cNvPr id="262148" name="Text Box 13"/>
          <p:cNvSpPr txBox="1">
            <a:spLocks noChangeAspect="1" noChangeArrowheads="1"/>
          </p:cNvSpPr>
          <p:nvPr/>
        </p:nvSpPr>
        <p:spPr bwMode="auto">
          <a:xfrm>
            <a:off x="6535738" y="22860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dirty="0">
                <a:solidFill>
                  <a:srgbClr val="FFFF99"/>
                </a:solidFill>
                <a:latin typeface="Arabic Typesetting" panose="03020402040406030203" pitchFamily="66" charset="-78"/>
                <a:cs typeface="Arabic Typesetting" panose="03020402040406030203" pitchFamily="66" charset="-78"/>
              </a:rPr>
              <a:t>دعاء كميل</a:t>
            </a:r>
            <a:endParaRPr lang="en-US" altLang="en-US" sz="2400" dirty="0">
              <a:solidFill>
                <a:srgbClr val="FFFF99"/>
              </a:solidFill>
              <a:latin typeface="Arabic Typesetting" panose="03020402040406030203" pitchFamily="66" charset="-78"/>
              <a:cs typeface="Arabic Typesetting" panose="03020402040406030203" pitchFamily="66" charset="-78"/>
            </a:endParaRPr>
          </a:p>
        </p:txBody>
      </p:sp>
      <p:sp>
        <p:nvSpPr>
          <p:cNvPr id="262149" name="Rectangle 13"/>
          <p:cNvSpPr txBox="1">
            <a:spLocks noChangeArrowheads="1"/>
          </p:cNvSpPr>
          <p:nvPr/>
        </p:nvSpPr>
        <p:spPr bwMode="auto">
          <a:xfrm>
            <a:off x="685800" y="314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a:solidFill>
                  <a:srgbClr val="FFFF00"/>
                </a:solidFill>
              </a:rPr>
              <a:t>Please recite  </a:t>
            </a:r>
            <a:br>
              <a:rPr lang="en-US" altLang="en-US" sz="6000" b="1">
                <a:solidFill>
                  <a:srgbClr val="FFFF00"/>
                </a:solidFill>
              </a:rPr>
            </a:br>
            <a:r>
              <a:rPr lang="en-US" altLang="en-US" sz="6000" b="1">
                <a:solidFill>
                  <a:srgbClr val="FFFF00"/>
                </a:solidFill>
              </a:rPr>
              <a:t>Sūrat al-Fātiḥa</a:t>
            </a:r>
            <a:br>
              <a:rPr lang="en-US" altLang="en-US" sz="6000" b="1">
                <a:solidFill>
                  <a:srgbClr val="FFFF00"/>
                </a:solidFill>
              </a:rPr>
            </a:br>
            <a:r>
              <a:rPr lang="en-US" altLang="en-US" sz="6000" b="1">
                <a:solidFill>
                  <a:srgbClr val="FFFF00"/>
                </a:solidFill>
              </a:rPr>
              <a:t>for</a:t>
            </a:r>
            <a:br>
              <a:rPr lang="en-US" altLang="en-US" sz="6000" b="1">
                <a:solidFill>
                  <a:srgbClr val="FFFF00"/>
                </a:solidFill>
              </a:rPr>
            </a:br>
            <a:r>
              <a:rPr lang="en-US" altLang="en-US" sz="6000" b="1">
                <a:solidFill>
                  <a:srgbClr val="FFFF00"/>
                </a:solidFill>
              </a:rPr>
              <a:t>ALL MARHUMEEN</a:t>
            </a:r>
            <a:br>
              <a:rPr lang="en-US" altLang="en-US" sz="6000" b="1">
                <a:solidFill>
                  <a:srgbClr val="FFFF00"/>
                </a:solidFill>
              </a:rPr>
            </a:br>
            <a:endParaRPr lang="en-GB" altLang="en-US" sz="6000" b="1">
              <a:solidFill>
                <a:srgbClr val="FFFF00"/>
              </a:solidFill>
            </a:endParaRPr>
          </a:p>
        </p:txBody>
      </p:sp>
      <p:pic>
        <p:nvPicPr>
          <p:cNvPr id="7"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370513"/>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36525" y="5715000"/>
            <a:ext cx="8888413"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200" b="1" dirty="0">
              <a:latin typeface="Trebuchet MS" panose="020B0603020202020204" pitchFamily="34" charset="0"/>
            </a:endParaRPr>
          </a:p>
          <a:p>
            <a:pPr algn="ctr" eaLnBrk="1" hangingPunct="1">
              <a:spcBef>
                <a:spcPct val="0"/>
              </a:spcBef>
              <a:buFontTx/>
              <a:buNone/>
            </a:pPr>
            <a:r>
              <a:rPr lang="en-US" altLang="en-US" sz="1100" b="1" dirty="0"/>
              <a:t>For any errors / comments please write to: </a:t>
            </a:r>
            <a:r>
              <a:rPr lang="en-US" altLang="en-US" sz="1100" b="1" dirty="0">
                <a:hlinkClick r:id="rId4"/>
              </a:rPr>
              <a:t>duas.org@gmail.com</a:t>
            </a:r>
            <a:r>
              <a:rPr lang="en-US" altLang="en-US" sz="1100" b="1" dirty="0"/>
              <a:t> </a:t>
            </a:r>
            <a:endParaRPr lang="en-US" altLang="en-US" sz="1200" b="1" dirty="0">
              <a:latin typeface="Trebuchet MS" panose="020B0603020202020204" pitchFamily="34" charset="0"/>
            </a:endParaRPr>
          </a:p>
          <a:p>
            <a:pPr algn="ctr" eaLnBrk="1" hangingPunct="1">
              <a:spcBef>
                <a:spcPct val="0"/>
              </a:spcBef>
              <a:buFontTx/>
              <a:buNone/>
            </a:pPr>
            <a:r>
              <a:rPr lang="en-US" altLang="en-US" sz="1200" b="1" dirty="0">
                <a:latin typeface="Trebuchet MS" panose="020B0603020202020204" pitchFamily="34" charset="0"/>
              </a:rPr>
              <a:t>Kindly recite </a:t>
            </a:r>
            <a:r>
              <a:rPr lang="en-US" altLang="en-US" sz="1200" b="1" dirty="0" err="1">
                <a:latin typeface="Trebuchet MS" panose="020B0603020202020204" pitchFamily="34" charset="0"/>
              </a:rPr>
              <a:t>Sūrat</a:t>
            </a:r>
            <a:r>
              <a:rPr lang="en-US" altLang="en-US" sz="1200" b="1" dirty="0">
                <a:latin typeface="Trebuchet MS" panose="020B0603020202020204" pitchFamily="34" charset="0"/>
              </a:rPr>
              <a:t> al-</a:t>
            </a:r>
            <a:r>
              <a:rPr lang="en-US" altLang="en-US" sz="1200" b="1" dirty="0" err="1">
                <a:latin typeface="Trebuchet MS" panose="020B0603020202020204" pitchFamily="34" charset="0"/>
              </a:rPr>
              <a:t>Fātiḥah</a:t>
            </a:r>
            <a:r>
              <a:rPr lang="en-US" altLang="en-US" sz="1200" b="1" dirty="0">
                <a:latin typeface="Trebuchet MS" panose="020B0603020202020204" pitchFamily="34" charset="0"/>
              </a:rPr>
              <a:t> for </a:t>
            </a:r>
            <a:r>
              <a:rPr lang="en-US" altLang="en-US" sz="1200" b="1" dirty="0" err="1">
                <a:latin typeface="Trebuchet MS" panose="020B0603020202020204" pitchFamily="34" charset="0"/>
              </a:rPr>
              <a:t>Marhumeen</a:t>
            </a:r>
            <a:r>
              <a:rPr lang="en-US" altLang="en-US" sz="1200" b="1" dirty="0">
                <a:latin typeface="Trebuchet MS" panose="020B0603020202020204" pitchFamily="34" charset="0"/>
              </a:rPr>
              <a:t> of all those who have worked towards making this small work possible.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685800"/>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smtClean="0">
                <a:latin typeface="Arabic Typesetting" panose="03020402040406030203" pitchFamily="66" charset="-78"/>
                <a:ea typeface="+mn-ea"/>
                <a:cs typeface="Arabic Typesetting" panose="03020402040406030203" pitchFamily="66" charset="-78"/>
              </a:rPr>
              <a:t>اللَّهُمَّ </a:t>
            </a:r>
            <a:r>
              <a:rPr lang="ar-SA" altLang="en-US" sz="6600" kern="1200" dirty="0">
                <a:latin typeface="Arabic Typesetting" panose="03020402040406030203" pitchFamily="66" charset="-78"/>
                <a:ea typeface="+mn-ea"/>
                <a:cs typeface="Arabic Typesetting" panose="03020402040406030203" pitchFamily="66" charset="-78"/>
              </a:rPr>
              <a:t>اغْفِرْ لِي كُلَّ ذَنْب أَذْنَبْتُهُ وَكُلَّ خَطِيئَة أَخْطَأْتُهَا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276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forgive me every sin I have committed and every mistake I have made!</a:t>
            </a:r>
            <a:endParaRPr lang="en-US" altLang="en-US" sz="2800" b="1" smtClean="0"/>
          </a:p>
        </p:txBody>
      </p:sp>
      <p:sp>
        <p:nvSpPr>
          <p:cNvPr id="276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خدا میرا ہر وہ گناہ معاف فرما جو میں نے کیا ہےاور ہر لغزش سے درگزر کر جو مجھ سے ہو ئی ہے</a:t>
            </a:r>
            <a:endParaRPr lang="en-US" altLang="en-US" sz="4000" b="1">
              <a:solidFill>
                <a:srgbClr val="000066"/>
              </a:solidFill>
              <a:latin typeface="Alvi Nastaleeq" pitchFamily="2" charset="0"/>
              <a:cs typeface="Alvi Nastaleeq" pitchFamily="2" charset="0"/>
            </a:endParaRPr>
          </a:p>
        </p:txBody>
      </p:sp>
      <p:sp>
        <p:nvSpPr>
          <p:cNvPr id="276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इन सारी खाताओं से दर गुज़र कर जो मैंने जान बूझ कर या भूले से की हैं!</a:t>
            </a:r>
            <a:endParaRPr lang="en-US" altLang="en-US" sz="2000" b="1">
              <a:solidFill>
                <a:srgbClr val="000066"/>
              </a:solidFill>
              <a:cs typeface="Mangal" panose="02040503050203030202" pitchFamily="18" charset="0"/>
            </a:endParaRPr>
          </a:p>
        </p:txBody>
      </p:sp>
      <p:sp>
        <p:nvSpPr>
          <p:cNvPr id="276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a:t>
            </a:r>
            <a:r>
              <a:rPr lang="en-US" altLang="en-US" b="1" i="1" dirty="0" err="1" smtClean="0">
                <a:solidFill>
                  <a:srgbClr val="000066"/>
                </a:solidFill>
              </a:rPr>
              <a:t>igh</a:t>
            </a:r>
            <a:r>
              <a:rPr lang="en-US" altLang="en-US" b="1" i="1" dirty="0" smtClean="0">
                <a:solidFill>
                  <a:srgbClr val="000066"/>
                </a:solidFill>
              </a:rPr>
              <a:t>-fir </a:t>
            </a:r>
            <a:r>
              <a:rPr lang="en-US" altLang="en-US" b="1" i="1" dirty="0" err="1" smtClean="0">
                <a:solidFill>
                  <a:srgbClr val="000066"/>
                </a:solidFill>
              </a:rPr>
              <a:t>liya</a:t>
            </a:r>
            <a:r>
              <a:rPr lang="en-US" altLang="en-US" b="1" i="1" dirty="0" smtClean="0">
                <a:solidFill>
                  <a:srgbClr val="000066"/>
                </a:solidFill>
              </a:rPr>
              <a:t> </a:t>
            </a:r>
            <a:r>
              <a:rPr lang="en-US" altLang="en-US" b="1" i="1" dirty="0" err="1" smtClean="0">
                <a:solidFill>
                  <a:srgbClr val="000066"/>
                </a:solidFill>
              </a:rPr>
              <a:t>kul-lā</a:t>
            </a:r>
            <a:r>
              <a:rPr lang="en-US" altLang="en-US" b="1" i="1" dirty="0" smtClean="0">
                <a:solidFill>
                  <a:srgbClr val="000066"/>
                </a:solidFill>
              </a:rPr>
              <a:t> </a:t>
            </a:r>
            <a:r>
              <a:rPr lang="en-US" altLang="en-US" b="1" i="1" dirty="0" err="1" smtClean="0">
                <a:solidFill>
                  <a:srgbClr val="000066"/>
                </a:solidFill>
              </a:rPr>
              <a:t>dham</a:t>
            </a:r>
            <a:r>
              <a:rPr lang="en-US" altLang="en-US" b="1" i="1" dirty="0" smtClean="0">
                <a:solidFill>
                  <a:srgbClr val="000066"/>
                </a:solidFill>
              </a:rPr>
              <a:t>-bin </a:t>
            </a:r>
            <a:r>
              <a:rPr lang="en-US" altLang="en-US" b="1" i="1" dirty="0" err="1" smtClean="0">
                <a:solidFill>
                  <a:srgbClr val="000066"/>
                </a:solidFill>
              </a:rPr>
              <a:t>adhnabtuhu</a:t>
            </a:r>
            <a:r>
              <a:rPr lang="en-US" altLang="en-US" b="1" i="1" dirty="0" smtClean="0">
                <a:solidFill>
                  <a:srgbClr val="000066"/>
                </a:solidFill>
              </a:rPr>
              <a:t> wa </a:t>
            </a:r>
            <a:r>
              <a:rPr lang="en-US" altLang="en-US" b="1" i="1" dirty="0" err="1" smtClean="0">
                <a:solidFill>
                  <a:srgbClr val="000066"/>
                </a:solidFill>
              </a:rPr>
              <a:t>kul-lā</a:t>
            </a:r>
            <a:r>
              <a:rPr lang="en-US" altLang="en-US" b="1" i="1" dirty="0" smtClean="0">
                <a:solidFill>
                  <a:srgbClr val="000066"/>
                </a:solidFill>
              </a:rPr>
              <a:t> </a:t>
            </a:r>
            <a:r>
              <a:rPr lang="en-US" altLang="en-US" b="1" i="1" dirty="0" err="1" smtClean="0">
                <a:solidFill>
                  <a:srgbClr val="000066"/>
                </a:solidFill>
              </a:rPr>
              <a:t>khaṭī-atin</a:t>
            </a:r>
            <a:r>
              <a:rPr lang="en-US" altLang="en-US" b="1" i="1" dirty="0" smtClean="0">
                <a:solidFill>
                  <a:srgbClr val="000066"/>
                </a:solidFill>
              </a:rPr>
              <a:t> </a:t>
            </a:r>
            <a:r>
              <a:rPr lang="en-US" altLang="en-US" b="1" i="1" dirty="0" err="1" smtClean="0">
                <a:solidFill>
                  <a:srgbClr val="000066"/>
                </a:solidFill>
              </a:rPr>
              <a:t>akh-ṭatuhā</a:t>
            </a:r>
            <a:endParaRPr lang="en-US" altLang="en-US" b="1" i="1" dirty="0">
              <a:solidFill>
                <a:srgbClr val="000066"/>
              </a:solidFill>
            </a:endParaRP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76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إِنِّي أَتَقَرَّبُ إِلَيْكَ بِذِكْرِكَ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86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verily I seek nearness to You through remembrance of You,</a:t>
            </a:r>
            <a:endParaRPr lang="en-US" altLang="en-US" sz="2800" b="1" smtClean="0"/>
          </a:p>
        </p:txBody>
      </p:sp>
      <p:sp>
        <p:nvSpPr>
          <p:cNvPr id="286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میں تیرے ذکر کے ذریعے تیرا تقرب چاہتا ہوں</a:t>
            </a:r>
            <a:endParaRPr lang="en-US" altLang="en-US" sz="4000" b="1">
              <a:solidFill>
                <a:srgbClr val="000066"/>
              </a:solidFill>
              <a:latin typeface="Alvi Nastaleeq" pitchFamily="2" charset="0"/>
              <a:cs typeface="Alvi Nastaleeq" pitchFamily="2" charset="0"/>
            </a:endParaRPr>
          </a:p>
        </p:txBody>
      </p:sp>
      <p:sp>
        <p:nvSpPr>
          <p:cNvPr id="286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 तुझे याद करके तेरे करीब आना चाहता हूँ!</a:t>
            </a:r>
            <a:endParaRPr lang="en-US" altLang="en-US" sz="2000" b="1">
              <a:solidFill>
                <a:srgbClr val="000066"/>
              </a:solidFill>
              <a:cs typeface="Mangal" panose="02040503050203030202" pitchFamily="18" charset="0"/>
            </a:endParaRPr>
          </a:p>
        </p:txBody>
      </p:sp>
      <p:sp>
        <p:nvSpPr>
          <p:cNvPr id="286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a:t>
            </a:r>
            <a:r>
              <a:rPr lang="en-US" altLang="en-US" b="1" i="1" dirty="0" err="1" smtClean="0">
                <a:solidFill>
                  <a:srgbClr val="000066"/>
                </a:solidFill>
              </a:rPr>
              <a:t>innī</a:t>
            </a:r>
            <a:r>
              <a:rPr lang="en-US" altLang="en-US" b="1" i="1" dirty="0" smtClean="0">
                <a:solidFill>
                  <a:srgbClr val="000066"/>
                </a:solidFill>
              </a:rPr>
              <a:t> </a:t>
            </a:r>
            <a:r>
              <a:rPr lang="en-US" altLang="en-US" b="1" i="1" dirty="0" err="1" smtClean="0">
                <a:solidFill>
                  <a:srgbClr val="000066"/>
                </a:solidFill>
              </a:rPr>
              <a:t>ataqarrabu</a:t>
            </a:r>
            <a:r>
              <a:rPr lang="en-US" altLang="en-US" b="1" i="1" dirty="0" smtClean="0">
                <a:solidFill>
                  <a:srgbClr val="000066"/>
                </a:solidFill>
              </a:rPr>
              <a:t> </a:t>
            </a:r>
            <a:r>
              <a:rPr lang="en-US" altLang="en-US" b="1" i="1" dirty="0" err="1" smtClean="0">
                <a:solidFill>
                  <a:srgbClr val="000066"/>
                </a:solidFill>
              </a:rPr>
              <a:t>ilayka</a:t>
            </a:r>
            <a:r>
              <a:rPr lang="en-US" altLang="en-US" b="1" i="1" dirty="0" smtClean="0">
                <a:solidFill>
                  <a:srgbClr val="000066"/>
                </a:solidFill>
              </a:rPr>
              <a:t> bi-</a:t>
            </a:r>
            <a:r>
              <a:rPr lang="en-US" altLang="en-US" b="1" i="1" dirty="0" err="1" smtClean="0">
                <a:solidFill>
                  <a:srgbClr val="000066"/>
                </a:solidFill>
              </a:rPr>
              <a:t>dhik</a:t>
            </a:r>
            <a:r>
              <a:rPr lang="en-US" altLang="en-US" b="1" i="1" dirty="0" smtClean="0">
                <a:solidFill>
                  <a:srgbClr val="000066"/>
                </a:solidFill>
              </a:rPr>
              <a:t>-</a:t>
            </a:r>
            <a:r>
              <a:rPr lang="en-US" altLang="en-US" b="1" i="1" dirty="0" err="1" smtClean="0">
                <a:solidFill>
                  <a:srgbClr val="000066"/>
                </a:solidFill>
              </a:rPr>
              <a:t>rik</a:t>
            </a:r>
            <a:endParaRPr lang="en-US" altLang="en-US" b="1" i="1" dirty="0">
              <a:solidFill>
                <a:srgbClr val="000066"/>
              </a:solidFill>
            </a:endParaRP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86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وَأَسْتَشْفِعُ بِكَ إِلَي نَفْسِكَ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296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seek intercession from You with Yourself,</a:t>
            </a:r>
            <a:endParaRPr lang="en-US" altLang="en-US" sz="2800" b="1" smtClean="0"/>
          </a:p>
        </p:txBody>
      </p:sp>
      <p:sp>
        <p:nvSpPr>
          <p:cNvPr id="297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تیری ذات کو تیرے حضور اپنا سفارشی بناتا ہوں </a:t>
            </a:r>
            <a:endParaRPr lang="en-US" altLang="en-US" sz="4000" b="1">
              <a:solidFill>
                <a:srgbClr val="000066"/>
              </a:solidFill>
              <a:latin typeface="Alvi Nastaleeq" pitchFamily="2" charset="0"/>
              <a:cs typeface="Alvi Nastaleeq" pitchFamily="2" charset="0"/>
            </a:endParaRPr>
          </a:p>
        </p:txBody>
      </p:sp>
      <p:sp>
        <p:nvSpPr>
          <p:cNvPr id="297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जनाब में तुझी को अपना सिफारशी ठहराता हूँ, </a:t>
            </a:r>
            <a:endParaRPr lang="en-US" altLang="en-US" sz="2000" b="1">
              <a:solidFill>
                <a:srgbClr val="000066"/>
              </a:solidFill>
              <a:cs typeface="Mangal" panose="02040503050203030202" pitchFamily="18" charset="0"/>
            </a:endParaRPr>
          </a:p>
        </p:txBody>
      </p:sp>
      <p:sp>
        <p:nvSpPr>
          <p:cNvPr id="297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as-</a:t>
            </a:r>
            <a:r>
              <a:rPr lang="en-US" altLang="en-US" b="1" i="1" dirty="0" err="1" smtClean="0">
                <a:solidFill>
                  <a:srgbClr val="000066"/>
                </a:solidFill>
              </a:rPr>
              <a:t>tash</a:t>
            </a:r>
            <a:r>
              <a:rPr lang="en-US" altLang="en-US" b="1" i="1" dirty="0" smtClean="0">
                <a:solidFill>
                  <a:srgbClr val="000066"/>
                </a:solidFill>
              </a:rPr>
              <a:t>-</a:t>
            </a:r>
            <a:r>
              <a:rPr lang="en-US" altLang="en-US" b="1" i="1" dirty="0" err="1" smtClean="0">
                <a:solidFill>
                  <a:srgbClr val="000066"/>
                </a:solidFill>
              </a:rPr>
              <a:t>fiu</a:t>
            </a:r>
            <a:r>
              <a:rPr lang="en-US" altLang="en-US" b="1" i="1" dirty="0" smtClean="0">
                <a:solidFill>
                  <a:srgbClr val="000066"/>
                </a:solidFill>
              </a:rPr>
              <a:t>' </a:t>
            </a:r>
            <a:r>
              <a:rPr lang="en-US" altLang="en-US" b="1" i="1" dirty="0" err="1" smtClean="0">
                <a:solidFill>
                  <a:srgbClr val="000066"/>
                </a:solidFill>
              </a:rPr>
              <a:t>bika</a:t>
            </a:r>
            <a:r>
              <a:rPr lang="en-US" altLang="en-US" b="1" i="1" dirty="0" smtClean="0">
                <a:solidFill>
                  <a:srgbClr val="000066"/>
                </a:solidFill>
              </a:rPr>
              <a:t> </a:t>
            </a:r>
            <a:r>
              <a:rPr lang="en-US" altLang="en-US" b="1" i="1" dirty="0" err="1" smtClean="0">
                <a:solidFill>
                  <a:srgbClr val="000066"/>
                </a:solidFill>
              </a:rPr>
              <a:t>ilā</a:t>
            </a:r>
            <a:r>
              <a:rPr lang="en-US" altLang="en-US" b="1" i="1" dirty="0" smtClean="0">
                <a:solidFill>
                  <a:srgbClr val="000066"/>
                </a:solidFill>
              </a:rPr>
              <a:t> </a:t>
            </a:r>
            <a:r>
              <a:rPr lang="en-US" altLang="en-US" b="1" i="1" dirty="0" err="1" smtClean="0">
                <a:solidFill>
                  <a:srgbClr val="000066"/>
                </a:solidFill>
              </a:rPr>
              <a:t>naf-sik</a:t>
            </a:r>
            <a:endParaRPr lang="en-US" altLang="en-US" b="1" i="1" dirty="0">
              <a:solidFill>
                <a:srgbClr val="000066"/>
              </a:solidFill>
            </a:endParaRP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97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وَأَسْألُكَ بِجُودِكَ أَن تُدْنِيَنِي مِن قُرْبِكَ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07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ask You through Your munificence to bring me near to Your proximity,</a:t>
            </a:r>
            <a:endParaRPr lang="en-US" altLang="en-US" sz="2800" b="1" smtClean="0"/>
          </a:p>
        </p:txBody>
      </p:sp>
      <p:sp>
        <p:nvSpPr>
          <p:cNvPr id="307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جود کے واسطے سے سوال کرتا ہوں کہ مجھے اپناقرب عطا فرما </a:t>
            </a:r>
            <a:endParaRPr lang="en-US" altLang="en-US" sz="4000" b="1">
              <a:solidFill>
                <a:srgbClr val="000066"/>
              </a:solidFill>
              <a:latin typeface="Alvi Nastaleeq" pitchFamily="2" charset="0"/>
              <a:cs typeface="Alvi Nastaleeq" pitchFamily="2" charset="0"/>
            </a:endParaRPr>
          </a:p>
        </p:txBody>
      </p:sp>
      <p:sp>
        <p:nvSpPr>
          <p:cNvPr id="307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करम का वास्ता दे कर तुझ से इल्तेजा करता हूँ के मुझे अपना कुर्ब अता कर</a:t>
            </a:r>
            <a:endParaRPr lang="en-US" altLang="en-US" sz="2000" b="1">
              <a:solidFill>
                <a:srgbClr val="000066"/>
              </a:solidFill>
              <a:cs typeface="Mangal" panose="02040503050203030202" pitchFamily="18" charset="0"/>
            </a:endParaRPr>
          </a:p>
        </p:txBody>
      </p:sp>
      <p:sp>
        <p:nvSpPr>
          <p:cNvPr id="307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as-</a:t>
            </a:r>
            <a:r>
              <a:rPr lang="en-US" altLang="en-US" b="1" i="1" dirty="0" err="1" smtClean="0">
                <a:solidFill>
                  <a:srgbClr val="000066"/>
                </a:solidFill>
              </a:rPr>
              <a:t>aluka</a:t>
            </a:r>
            <a:r>
              <a:rPr lang="en-US" altLang="en-US" b="1" i="1" dirty="0" smtClean="0">
                <a:solidFill>
                  <a:srgbClr val="000066"/>
                </a:solidFill>
              </a:rPr>
              <a:t> bi-</a:t>
            </a:r>
            <a:r>
              <a:rPr lang="en-US" altLang="en-US" b="1" i="1" dirty="0" err="1" smtClean="0">
                <a:solidFill>
                  <a:srgbClr val="000066"/>
                </a:solidFill>
              </a:rPr>
              <a:t>jūdika</a:t>
            </a:r>
            <a:r>
              <a:rPr lang="en-US" altLang="en-US" b="1" i="1" dirty="0" smtClean="0">
                <a:solidFill>
                  <a:srgbClr val="000066"/>
                </a:solidFill>
              </a:rPr>
              <a:t> an </a:t>
            </a:r>
            <a:r>
              <a:rPr lang="en-US" altLang="en-US" b="1" i="1" dirty="0" err="1" smtClean="0">
                <a:solidFill>
                  <a:srgbClr val="000066"/>
                </a:solidFill>
              </a:rPr>
              <a:t>tud-ni-yanī</a:t>
            </a:r>
            <a:r>
              <a:rPr lang="en-US" altLang="en-US" b="1" i="1" dirty="0" smtClean="0">
                <a:solidFill>
                  <a:srgbClr val="000066"/>
                </a:solidFill>
              </a:rPr>
              <a:t> min </a:t>
            </a:r>
            <a:r>
              <a:rPr lang="en-US" altLang="en-US" b="1" i="1" dirty="0" err="1" smtClean="0">
                <a:solidFill>
                  <a:srgbClr val="000066"/>
                </a:solidFill>
              </a:rPr>
              <a:t>qur-bik</a:t>
            </a:r>
            <a:endParaRPr lang="en-US" altLang="en-US" b="1" i="1" dirty="0">
              <a:solidFill>
                <a:srgbClr val="000066"/>
              </a:solidFill>
            </a:endParaRP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07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528638"/>
            <a:ext cx="876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rtl="1">
              <a:lnSpc>
                <a:spcPts val="6500"/>
              </a:lnSpc>
            </a:pPr>
            <a:r>
              <a:rPr lang="ar-SA" altLang="en-US" sz="6600" dirty="0">
                <a:solidFill>
                  <a:srgbClr val="000066"/>
                </a:solidFill>
                <a:latin typeface="Arabic Typesetting" panose="03020402040406030203" pitchFamily="66" charset="-78"/>
                <a:cs typeface="Arabic Typesetting" panose="03020402040406030203" pitchFamily="66" charset="-78"/>
              </a:rPr>
              <a:t>اَللَّهُمَّ صَلِّ عَلَى مُحَمَّدٍ وَ آلِ مُحَمَّد</a:t>
            </a:r>
            <a:endParaRPr lang="en-US" altLang="en-US" sz="6600" dirty="0">
              <a:solidFill>
                <a:srgbClr val="000066"/>
              </a:solidFill>
              <a:latin typeface="Arabic Typesetting" panose="03020402040406030203" pitchFamily="66" charset="-78"/>
              <a:cs typeface="Arabic Typesetting" panose="03020402040406030203" pitchFamily="66" charset="-78"/>
            </a:endParaRPr>
          </a:p>
        </p:txBody>
      </p:sp>
      <p:sp>
        <p:nvSpPr>
          <p:cNvPr id="4099" name="Rectangle 4"/>
          <p:cNvSpPr>
            <a:spLocks noChangeArrowheads="1"/>
          </p:cNvSpPr>
          <p:nvPr/>
        </p:nvSpPr>
        <p:spPr bwMode="auto">
          <a:xfrm>
            <a:off x="250825" y="2211388"/>
            <a:ext cx="8569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solidFill>
                  <a:srgbClr val="000066"/>
                </a:solidFill>
                <a:ea typeface="MS Mincho" panose="02020609040205080304" pitchFamily="49" charset="-128"/>
              </a:rPr>
              <a:t>O' All</a:t>
            </a:r>
            <a:r>
              <a:rPr lang="en-US" altLang="en-US" sz="2800" b="1">
                <a:solidFill>
                  <a:srgbClr val="000066"/>
                </a:solidFill>
                <a:latin typeface="Al-Arial"/>
                <a:ea typeface="MS Mincho" panose="02020609040205080304" pitchFamily="49" charset="-128"/>
              </a:rPr>
              <a:t>á</a:t>
            </a:r>
            <a:r>
              <a:rPr lang="en-US" altLang="en-US" sz="2800" b="1">
                <a:solidFill>
                  <a:srgbClr val="000066"/>
                </a:solidFill>
                <a:ea typeface="MS Mincho" panose="02020609040205080304" pitchFamily="49" charset="-128"/>
              </a:rPr>
              <a:t>h send Your blessings on Muhammad</a:t>
            </a:r>
          </a:p>
          <a:p>
            <a:pPr algn="ctr" eaLnBrk="1" hangingPunct="1">
              <a:spcBef>
                <a:spcPct val="20000"/>
              </a:spcBef>
            </a:pPr>
            <a:r>
              <a:rPr lang="en-US" altLang="en-US" sz="2800" b="1">
                <a:solidFill>
                  <a:srgbClr val="000066"/>
                </a:solidFill>
                <a:ea typeface="MS Mincho" panose="02020609040205080304" pitchFamily="49" charset="-128"/>
              </a:rPr>
              <a:t>and the family of Muhammad.</a:t>
            </a:r>
          </a:p>
        </p:txBody>
      </p:sp>
      <p:sp>
        <p:nvSpPr>
          <p:cNvPr id="4100" name="Rectangle 16"/>
          <p:cNvSpPr>
            <a:spLocks noChangeArrowheads="1"/>
          </p:cNvSpPr>
          <p:nvPr/>
        </p:nvSpPr>
        <p:spPr bwMode="auto">
          <a:xfrm>
            <a:off x="152400" y="5027613"/>
            <a:ext cx="8915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मुहम्मद और आले मुहम्मद पर अपनी सलामती</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रख़</a:t>
            </a:r>
            <a:r>
              <a:rPr lang="en-US" altLang="en-US" sz="2000" b="1">
                <a:solidFill>
                  <a:srgbClr val="000066"/>
                </a:solidFill>
                <a:cs typeface="Mangal" panose="02040503050203030202" pitchFamily="18" charset="0"/>
              </a:rPr>
              <a:t> </a:t>
            </a:r>
          </a:p>
        </p:txBody>
      </p:sp>
      <p:sp>
        <p:nvSpPr>
          <p:cNvPr id="4101" name="Rectangle 18"/>
          <p:cNvSpPr>
            <a:spLocks noChangeArrowheads="1"/>
          </p:cNvSpPr>
          <p:nvPr/>
        </p:nvSpPr>
        <p:spPr bwMode="auto">
          <a:xfrm>
            <a:off x="228600" y="404018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smtClean="0">
                <a:solidFill>
                  <a:srgbClr val="000066"/>
                </a:solidFill>
                <a:latin typeface="Alvi Nastaleeq" pitchFamily="2" charset="0"/>
                <a:cs typeface="Alvi Nastaleeq" pitchFamily="2" charset="0"/>
              </a:rPr>
              <a:t>اے الله! رحمت فرما محمد وآل محمد پر </a:t>
            </a:r>
            <a:endParaRPr lang="ar-SA" altLang="en-US" sz="4000" b="1" dirty="0">
              <a:solidFill>
                <a:srgbClr val="000066"/>
              </a:solidFill>
              <a:latin typeface="Alvi Nastaleeq" pitchFamily="2" charset="0"/>
              <a:cs typeface="Alvi Nastaleeq" pitchFamily="2" charset="0"/>
            </a:endParaRPr>
          </a:p>
        </p:txBody>
      </p:sp>
      <p:sp>
        <p:nvSpPr>
          <p:cNvPr id="4102" name="Rectangle 19"/>
          <p:cNvSpPr>
            <a:spLocks noChangeArrowheads="1"/>
          </p:cNvSpPr>
          <p:nvPr/>
        </p:nvSpPr>
        <p:spPr bwMode="auto">
          <a:xfrm>
            <a:off x="76200" y="62007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allāhumma ṣalli `alā muḥammadin wa āli muḥammad</a:t>
            </a:r>
            <a:endParaRPr lang="it-IT" altLang="en-US" b="1" i="1" dirty="0">
              <a:solidFill>
                <a:srgbClr val="000066"/>
              </a:solidFill>
            </a:endParaRPr>
          </a:p>
        </p:txBody>
      </p:sp>
      <p:sp>
        <p:nvSpPr>
          <p:cNvPr id="4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1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وَأَن تُوزِعَنِي شُكْرَكَ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17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 </a:t>
            </a:r>
          </a:p>
          <a:p>
            <a:pPr marL="342900" indent="-342900" eaLnBrk="1" hangingPunct="1"/>
            <a:r>
              <a:rPr lang="en-US" altLang="en-US" sz="2800" b="1" smtClean="0">
                <a:ea typeface="MS Mincho" panose="02020609040205080304" pitchFamily="49" charset="-128"/>
              </a:rPr>
              <a:t>And to provide me with gratitude toward You</a:t>
            </a:r>
          </a:p>
        </p:txBody>
      </p:sp>
      <p:sp>
        <p:nvSpPr>
          <p:cNvPr id="317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توفیق دے کہ تیرا شکر ادا کروں</a:t>
            </a:r>
            <a:endParaRPr lang="en-US" altLang="en-US" sz="4000" b="1">
              <a:solidFill>
                <a:srgbClr val="000066"/>
              </a:solidFill>
              <a:latin typeface="Alvi Nastaleeq" pitchFamily="2" charset="0"/>
              <a:cs typeface="Alvi Nastaleeq" pitchFamily="2" charset="0"/>
            </a:endParaRPr>
          </a:p>
        </p:txBody>
      </p:sp>
      <p:sp>
        <p:nvSpPr>
          <p:cNvPr id="317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अदाए शुक्र की तौफीक दे </a:t>
            </a:r>
            <a:endParaRPr lang="en-US" altLang="en-US" sz="2000" b="1">
              <a:solidFill>
                <a:srgbClr val="000066"/>
              </a:solidFill>
              <a:cs typeface="Mangal" panose="02040503050203030202" pitchFamily="18" charset="0"/>
            </a:endParaRPr>
          </a:p>
        </p:txBody>
      </p:sp>
      <p:sp>
        <p:nvSpPr>
          <p:cNvPr id="317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an </a:t>
            </a:r>
            <a:r>
              <a:rPr lang="en-US" altLang="en-US" b="1" i="1" dirty="0" err="1" smtClean="0">
                <a:solidFill>
                  <a:srgbClr val="000066"/>
                </a:solidFill>
              </a:rPr>
              <a:t>tūzi`anī</a:t>
            </a:r>
            <a:r>
              <a:rPr lang="en-US" altLang="en-US" b="1" i="1" dirty="0" smtClean="0">
                <a:solidFill>
                  <a:srgbClr val="000066"/>
                </a:solidFill>
              </a:rPr>
              <a:t> </a:t>
            </a:r>
            <a:r>
              <a:rPr lang="en-US" altLang="en-US" b="1" i="1" dirty="0" err="1" smtClean="0">
                <a:solidFill>
                  <a:srgbClr val="000066"/>
                </a:solidFill>
              </a:rPr>
              <a:t>shuk-rak</a:t>
            </a:r>
            <a:endParaRPr lang="en-US" altLang="en-US" b="1" i="1" dirty="0">
              <a:solidFill>
                <a:srgbClr val="000066"/>
              </a:solidFill>
            </a:endParaRP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17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وَأَن تُلْهِمَنِي ذِكْرَكَ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27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to inspire me with Your remembrance.</a:t>
            </a:r>
            <a:endParaRPr lang="en-US" altLang="en-US" sz="2800" b="1" smtClean="0"/>
          </a:p>
        </p:txBody>
      </p:sp>
      <p:sp>
        <p:nvSpPr>
          <p:cNvPr id="327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میری زبان پر اپنا ذکر جاری فرما</a:t>
            </a:r>
            <a:endParaRPr lang="en-US" altLang="en-US" sz="4000" b="1">
              <a:solidFill>
                <a:srgbClr val="000066"/>
              </a:solidFill>
              <a:latin typeface="Alvi Nastaleeq" pitchFamily="2" charset="0"/>
              <a:cs typeface="Alvi Nastaleeq" pitchFamily="2" charset="0"/>
            </a:endParaRPr>
          </a:p>
        </p:txBody>
      </p:sp>
      <p:sp>
        <p:nvSpPr>
          <p:cNvPr id="327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याद मेरे दिल में डाल दे! </a:t>
            </a:r>
            <a:endParaRPr lang="en-US" altLang="en-US" sz="2000" b="1">
              <a:solidFill>
                <a:srgbClr val="000066"/>
              </a:solidFill>
              <a:cs typeface="Mangal" panose="02040503050203030202" pitchFamily="18" charset="0"/>
            </a:endParaRPr>
          </a:p>
        </p:txBody>
      </p:sp>
      <p:sp>
        <p:nvSpPr>
          <p:cNvPr id="327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an </a:t>
            </a:r>
            <a:r>
              <a:rPr lang="en-US" altLang="en-US" b="1" i="1" dirty="0" err="1" smtClean="0">
                <a:solidFill>
                  <a:srgbClr val="000066"/>
                </a:solidFill>
              </a:rPr>
              <a:t>tul-himanī</a:t>
            </a:r>
            <a:r>
              <a:rPr lang="en-US" altLang="en-US" b="1" i="1" dirty="0" smtClean="0">
                <a:solidFill>
                  <a:srgbClr val="000066"/>
                </a:solidFill>
              </a:rPr>
              <a:t> </a:t>
            </a:r>
            <a:r>
              <a:rPr lang="en-US" altLang="en-US" b="1" i="1" dirty="0" err="1" smtClean="0">
                <a:solidFill>
                  <a:srgbClr val="000066"/>
                </a:solidFill>
              </a:rPr>
              <a:t>dhik-rak</a:t>
            </a:r>
            <a:endParaRPr lang="en-US" altLang="en-US" b="1" i="1" dirty="0">
              <a:solidFill>
                <a:srgbClr val="000066"/>
              </a:solidFill>
            </a:endParaRP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27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إِنِّي أَسْألُكَ سُؤَالَ خَاضِع مُّتَذَلِّل خَاشِع أَن تُسَامِحَنِي وَتَرْحَمَنِي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37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verily I ask You with the asking of a submissive, abased and lowly man to show me forbearance, to have mercy on me</a:t>
            </a:r>
            <a:endParaRPr lang="en-US" altLang="en-US" sz="2800" b="1" smtClean="0"/>
          </a:p>
        </p:txBody>
      </p:sp>
      <p:sp>
        <p:nvSpPr>
          <p:cNvPr id="337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میں سوال کرتا ہوں جھکے ہوئے گرے ہوئے ڈرے ہوئے کیطرح کہ مجھ سے چشم پوشی فرما مجھ پر رحمت کر</a:t>
            </a:r>
            <a:endParaRPr lang="en-US" altLang="en-US" sz="4000" b="1">
              <a:solidFill>
                <a:srgbClr val="000066"/>
              </a:solidFill>
              <a:latin typeface="Alvi Nastaleeq" pitchFamily="2" charset="0"/>
              <a:cs typeface="Alvi Nastaleeq" pitchFamily="2" charset="0"/>
            </a:endParaRPr>
          </a:p>
        </p:txBody>
      </p:sp>
      <p:sp>
        <p:nvSpPr>
          <p:cNvPr id="337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 तुझ से खोज़ू व खुशू और गिरया व ज़ारी से अर्ज़ करता हूँ के तू मेरी भूल चूक माफ़ कर,</a:t>
            </a:r>
            <a:endParaRPr lang="en-US" altLang="en-US" sz="2000" b="1">
              <a:solidFill>
                <a:srgbClr val="000066"/>
              </a:solidFill>
              <a:cs typeface="Mangal" panose="02040503050203030202" pitchFamily="18" charset="0"/>
            </a:endParaRPr>
          </a:p>
        </p:txBody>
      </p:sp>
      <p:sp>
        <p:nvSpPr>
          <p:cNvPr id="337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in-</a:t>
            </a:r>
            <a:r>
              <a:rPr lang="en-US" altLang="en-US" b="1" i="1" dirty="0" err="1" smtClean="0">
                <a:solidFill>
                  <a:srgbClr val="000066"/>
                </a:solidFill>
              </a:rPr>
              <a:t>nī</a:t>
            </a:r>
            <a:r>
              <a:rPr lang="en-US" altLang="en-US" b="1" i="1" dirty="0" smtClean="0">
                <a:solidFill>
                  <a:srgbClr val="000066"/>
                </a:solidFill>
              </a:rPr>
              <a:t> as-</a:t>
            </a:r>
            <a:r>
              <a:rPr lang="en-US" altLang="en-US" b="1" i="1" dirty="0" err="1" smtClean="0">
                <a:solidFill>
                  <a:srgbClr val="000066"/>
                </a:solidFill>
              </a:rPr>
              <a:t>luka</a:t>
            </a:r>
            <a:r>
              <a:rPr lang="en-US" altLang="en-US" b="1" i="1" dirty="0" smtClean="0">
                <a:solidFill>
                  <a:srgbClr val="000066"/>
                </a:solidFill>
              </a:rPr>
              <a:t> </a:t>
            </a:r>
            <a:r>
              <a:rPr lang="en-US" altLang="en-US" b="1" i="1" dirty="0" err="1" smtClean="0">
                <a:solidFill>
                  <a:srgbClr val="000066"/>
                </a:solidFill>
              </a:rPr>
              <a:t>suāla</a:t>
            </a:r>
            <a:r>
              <a:rPr lang="en-US" altLang="en-US" b="1" i="1" dirty="0" smtClean="0">
                <a:solidFill>
                  <a:srgbClr val="000066"/>
                </a:solidFill>
              </a:rPr>
              <a:t> </a:t>
            </a:r>
            <a:r>
              <a:rPr lang="en-US" altLang="en-US" b="1" i="1" dirty="0" err="1" smtClean="0">
                <a:solidFill>
                  <a:srgbClr val="000066"/>
                </a:solidFill>
              </a:rPr>
              <a:t>khāḍii'm-mutadhal-lilin</a:t>
            </a:r>
            <a:r>
              <a:rPr lang="en-US" altLang="en-US" b="1" i="1" dirty="0" smtClean="0">
                <a:solidFill>
                  <a:srgbClr val="000066"/>
                </a:solidFill>
              </a:rPr>
              <a:t> </a:t>
            </a:r>
            <a:r>
              <a:rPr lang="en-US" altLang="en-US" b="1" i="1" dirty="0" err="1" smtClean="0">
                <a:solidFill>
                  <a:srgbClr val="000066"/>
                </a:solidFill>
              </a:rPr>
              <a:t>khā-shii'n</a:t>
            </a:r>
            <a:r>
              <a:rPr lang="en-US" altLang="en-US" b="1" i="1" dirty="0" smtClean="0">
                <a:solidFill>
                  <a:srgbClr val="000066"/>
                </a:solidFill>
              </a:rPr>
              <a:t> an </a:t>
            </a:r>
            <a:r>
              <a:rPr lang="en-US" altLang="en-US" b="1" i="1" dirty="0" err="1" smtClean="0">
                <a:solidFill>
                  <a:srgbClr val="000066"/>
                </a:solidFill>
              </a:rPr>
              <a:t>tusāmiḥanī</a:t>
            </a:r>
            <a:r>
              <a:rPr lang="en-US" altLang="en-US" b="1" i="1" dirty="0" smtClean="0">
                <a:solidFill>
                  <a:srgbClr val="000066"/>
                </a:solidFill>
              </a:rPr>
              <a:t> wa tar-</a:t>
            </a:r>
            <a:r>
              <a:rPr lang="en-US" altLang="en-US" b="1" i="1" dirty="0" err="1" smtClean="0">
                <a:solidFill>
                  <a:srgbClr val="000066"/>
                </a:solidFill>
              </a:rPr>
              <a:t>ḥamanī</a:t>
            </a:r>
            <a:endParaRPr lang="en-US" altLang="en-US" b="1" i="1" dirty="0">
              <a:solidFill>
                <a:srgbClr val="000066"/>
              </a:solidFill>
            </a:endParaRP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38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وَتَجْعلَنِي بِقَسَمِكَ رَاضِياً </a:t>
            </a:r>
            <a:r>
              <a:rPr lang="ar-SA" altLang="en-US" sz="6600" kern="1200" dirty="0" smtClean="0">
                <a:latin typeface="Arabic Typesetting" panose="03020402040406030203" pitchFamily="66" charset="-78"/>
                <a:ea typeface="+mn-ea"/>
                <a:cs typeface="Arabic Typesetting" panose="03020402040406030203" pitchFamily="66" charset="-78"/>
              </a:rPr>
              <a:t>قَانِعاً </a:t>
            </a:r>
            <a:r>
              <a:rPr lang="ar-SA" altLang="en-US" sz="6600" kern="1200" dirty="0">
                <a:latin typeface="Arabic Typesetting" panose="03020402040406030203" pitchFamily="66" charset="-78"/>
                <a:ea typeface="+mn-ea"/>
                <a:cs typeface="Arabic Typesetting" panose="03020402040406030203" pitchFamily="66" charset="-78"/>
              </a:rPr>
              <a:t>وَفِي جَمِيعِ الأَحْوَاِل مُتَوَاضِعاً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348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to make me satisfied and content with Your appointment and [make me] humble in every state.</a:t>
            </a:r>
            <a:endParaRPr lang="en-US" altLang="en-US" sz="2800" b="1" smtClean="0"/>
          </a:p>
        </p:txBody>
      </p:sp>
      <p:sp>
        <p:nvSpPr>
          <p:cNvPr id="348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مجھے اپنی تقدیر پر راضی و قانع اور ہر قسم کے حالات میں نرم خو رہنے والا بنا دے </a:t>
            </a:r>
            <a:endParaRPr lang="en-US" altLang="en-US" sz="4000" b="1">
              <a:solidFill>
                <a:srgbClr val="000066"/>
              </a:solidFill>
              <a:latin typeface="Alvi Nastaleeq" pitchFamily="2" charset="0"/>
              <a:cs typeface="Alvi Nastaleeq" pitchFamily="2" charset="0"/>
            </a:endParaRPr>
          </a:p>
        </p:txBody>
      </p:sp>
      <p:sp>
        <p:nvSpPr>
          <p:cNvPr id="348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पर रहम फार्म और तू में मेरा जो हिस्सा मुक़र्रर किया है, मुझे इस पर राज़ी, काने और हर हाल में मुतमईन रख! </a:t>
            </a:r>
            <a:endParaRPr lang="en-US" altLang="en-US" sz="2000" b="1">
              <a:solidFill>
                <a:srgbClr val="000066"/>
              </a:solidFill>
              <a:cs typeface="Mangal" panose="02040503050203030202" pitchFamily="18" charset="0"/>
            </a:endParaRPr>
          </a:p>
        </p:txBody>
      </p:sp>
      <p:sp>
        <p:nvSpPr>
          <p:cNvPr id="348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taj</a:t>
            </a:r>
            <a:r>
              <a:rPr lang="en-US" altLang="en-US" b="1" i="1" dirty="0" smtClean="0">
                <a:solidFill>
                  <a:srgbClr val="000066"/>
                </a:solidFill>
              </a:rPr>
              <a:t>-`</a:t>
            </a:r>
            <a:r>
              <a:rPr lang="en-US" altLang="en-US" b="1" i="1" dirty="0" err="1" smtClean="0">
                <a:solidFill>
                  <a:srgbClr val="000066"/>
                </a:solidFill>
              </a:rPr>
              <a:t>alanī</a:t>
            </a:r>
            <a:r>
              <a:rPr lang="en-US" altLang="en-US" b="1" i="1" dirty="0" smtClean="0">
                <a:solidFill>
                  <a:srgbClr val="000066"/>
                </a:solidFill>
              </a:rPr>
              <a:t> bi-</a:t>
            </a:r>
            <a:r>
              <a:rPr lang="en-US" altLang="en-US" b="1" i="1" dirty="0" err="1" smtClean="0">
                <a:solidFill>
                  <a:srgbClr val="000066"/>
                </a:solidFill>
              </a:rPr>
              <a:t>qasamika</a:t>
            </a:r>
            <a:r>
              <a:rPr lang="en-US" altLang="en-US" b="1" i="1" dirty="0" smtClean="0">
                <a:solidFill>
                  <a:srgbClr val="000066"/>
                </a:solidFill>
              </a:rPr>
              <a:t> </a:t>
            </a:r>
            <a:r>
              <a:rPr lang="en-US" altLang="en-US" b="1" i="1" dirty="0" err="1" smtClean="0">
                <a:solidFill>
                  <a:srgbClr val="000066"/>
                </a:solidFill>
              </a:rPr>
              <a:t>rāḍiyan</a:t>
            </a:r>
            <a:r>
              <a:rPr lang="en-US" altLang="en-US" b="1" i="1" dirty="0" smtClean="0">
                <a:solidFill>
                  <a:srgbClr val="000066"/>
                </a:solidFill>
              </a:rPr>
              <a:t> </a:t>
            </a:r>
            <a:r>
              <a:rPr lang="en-US" altLang="en-US" b="1" i="1" dirty="0" err="1" smtClean="0">
                <a:solidFill>
                  <a:srgbClr val="000066"/>
                </a:solidFill>
              </a:rPr>
              <a:t>qāni`n</a:t>
            </a:r>
            <a:r>
              <a:rPr lang="en-US" altLang="en-US" b="1" i="1" dirty="0" smtClean="0">
                <a:solidFill>
                  <a:srgbClr val="000066"/>
                </a:solidFill>
              </a:rPr>
              <a:t> wa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jamīi'l-aḥ-wāli</a:t>
            </a:r>
            <a:r>
              <a:rPr lang="en-US" altLang="en-US" b="1" i="1" dirty="0" smtClean="0">
                <a:solidFill>
                  <a:srgbClr val="000066"/>
                </a:solidFill>
              </a:rPr>
              <a:t> </a:t>
            </a:r>
            <a:r>
              <a:rPr lang="en-US" altLang="en-US" b="1" i="1" dirty="0" err="1" smtClean="0">
                <a:solidFill>
                  <a:srgbClr val="000066"/>
                </a:solidFill>
              </a:rPr>
              <a:t>mutawāḍi`aā</a:t>
            </a:r>
            <a:endParaRPr lang="en-US" altLang="en-US" b="1" i="1" dirty="0">
              <a:solidFill>
                <a:srgbClr val="000066"/>
              </a:solidFill>
            </a:endParaRP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48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وَأَسْألُكَ سُؤَالَ مَنِ اشْتَدَّتْ فَاقَتُهُ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58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I ask You the question of one whose indigence is extreme,</a:t>
            </a:r>
            <a:endParaRPr lang="en-US" altLang="en-US" sz="2800" b="1" smtClean="0"/>
          </a:p>
        </p:txBody>
      </p:sp>
      <p:sp>
        <p:nvSpPr>
          <p:cNvPr id="358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یااللہ میں تجھ سے سوال کرتا ہوں اس شخص کیطرح جو سخت تنگی میں ہو</a:t>
            </a:r>
            <a:endParaRPr lang="en-US" altLang="en-US" sz="4000" b="1">
              <a:solidFill>
                <a:srgbClr val="000066"/>
              </a:solidFill>
              <a:latin typeface="Alvi Nastaleeq" pitchFamily="2" charset="0"/>
              <a:cs typeface="Alvi Nastaleeq" pitchFamily="2" charset="0"/>
            </a:endParaRPr>
          </a:p>
        </p:txBody>
      </p:sp>
      <p:sp>
        <p:nvSpPr>
          <p:cNvPr id="358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 तेरे हजूर में इस शख्स की मानिंद सवाल करता हूँ जिस पर सख्त फाके गुज़र रहे हों, </a:t>
            </a:r>
            <a:endParaRPr lang="en-US" altLang="en-US" sz="2000" b="1">
              <a:solidFill>
                <a:srgbClr val="000066"/>
              </a:solidFill>
              <a:cs typeface="Mangal" panose="02040503050203030202" pitchFamily="18" charset="0"/>
            </a:endParaRPr>
          </a:p>
        </p:txBody>
      </p:sp>
      <p:sp>
        <p:nvSpPr>
          <p:cNvPr id="358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wa as-</a:t>
            </a:r>
            <a:r>
              <a:rPr lang="en-US" altLang="en-US" b="1" i="1" dirty="0" err="1" smtClean="0">
                <a:solidFill>
                  <a:srgbClr val="000066"/>
                </a:solidFill>
              </a:rPr>
              <a:t>aluka</a:t>
            </a:r>
            <a:r>
              <a:rPr lang="en-US" altLang="en-US" b="1" i="1" dirty="0" smtClean="0">
                <a:solidFill>
                  <a:srgbClr val="000066"/>
                </a:solidFill>
              </a:rPr>
              <a:t> </a:t>
            </a:r>
            <a:r>
              <a:rPr lang="en-US" altLang="en-US" b="1" i="1" dirty="0" err="1" smtClean="0">
                <a:solidFill>
                  <a:srgbClr val="000066"/>
                </a:solidFill>
              </a:rPr>
              <a:t>suāla</a:t>
            </a:r>
            <a:r>
              <a:rPr lang="en-US" altLang="en-US" b="1" i="1" dirty="0" smtClean="0">
                <a:solidFill>
                  <a:srgbClr val="000066"/>
                </a:solidFill>
              </a:rPr>
              <a:t> </a:t>
            </a:r>
            <a:r>
              <a:rPr lang="en-US" altLang="en-US" b="1" i="1" dirty="0" err="1" smtClean="0">
                <a:solidFill>
                  <a:srgbClr val="000066"/>
                </a:solidFill>
              </a:rPr>
              <a:t>manish</a:t>
            </a:r>
            <a:r>
              <a:rPr lang="en-US" altLang="en-US" b="1" i="1" dirty="0" smtClean="0">
                <a:solidFill>
                  <a:srgbClr val="000066"/>
                </a:solidFill>
              </a:rPr>
              <a:t>-tad-</a:t>
            </a:r>
            <a:r>
              <a:rPr lang="en-US" altLang="en-US" b="1" i="1" dirty="0" err="1" smtClean="0">
                <a:solidFill>
                  <a:srgbClr val="000066"/>
                </a:solidFill>
              </a:rPr>
              <a:t>dat</a:t>
            </a:r>
            <a:r>
              <a:rPr lang="en-US" altLang="en-US" b="1" i="1" dirty="0" smtClean="0">
                <a:solidFill>
                  <a:srgbClr val="000066"/>
                </a:solidFill>
              </a:rPr>
              <a:t> </a:t>
            </a:r>
            <a:r>
              <a:rPr lang="en-US" altLang="en-US" b="1" i="1" dirty="0" err="1" smtClean="0">
                <a:solidFill>
                  <a:srgbClr val="000066"/>
                </a:solidFill>
              </a:rPr>
              <a:t>fāqatuh</a:t>
            </a:r>
            <a:endParaRPr lang="en-US" altLang="en-US" b="1" i="1" dirty="0">
              <a:solidFill>
                <a:srgbClr val="000066"/>
              </a:solidFill>
            </a:endParaRP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58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وَأَنزَلَ بِكَ عِنْدَ الشَّدَائِدِ حَاجَتَهُ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68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 has stated to You in difficulties his need</a:t>
            </a:r>
            <a:endParaRPr lang="en-US" altLang="en-US" sz="2800" b="1" smtClean="0"/>
          </a:p>
        </p:txBody>
      </p:sp>
      <p:sp>
        <p:nvSpPr>
          <p:cNvPr id="368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سختیوں میں پڑا ہواپنی حاجت لے کر تیرے پاس آیاہوں </a:t>
            </a:r>
            <a:endParaRPr lang="en-US" altLang="en-US" sz="4000" b="1">
              <a:solidFill>
                <a:srgbClr val="000066"/>
              </a:solidFill>
              <a:latin typeface="Alvi Nastaleeq" pitchFamily="2" charset="0"/>
              <a:cs typeface="Alvi Nastaleeq" pitchFamily="2" charset="0"/>
            </a:endParaRPr>
          </a:p>
        </p:txBody>
      </p:sp>
      <p:sp>
        <p:nvSpPr>
          <p:cNvPr id="368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मुसीबतों से तंग आकर अपनी ज़रुरत तेरे सामने पेश करे,</a:t>
            </a:r>
            <a:endParaRPr lang="en-US" altLang="en-US" sz="2000" b="1">
              <a:solidFill>
                <a:srgbClr val="000066"/>
              </a:solidFill>
              <a:cs typeface="Mangal" panose="02040503050203030202" pitchFamily="18" charset="0"/>
            </a:endParaRPr>
          </a:p>
        </p:txBody>
      </p:sp>
      <p:sp>
        <p:nvSpPr>
          <p:cNvPr id="368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anzala</a:t>
            </a:r>
            <a:r>
              <a:rPr lang="en-US" altLang="en-US" b="1" i="1" dirty="0" smtClean="0">
                <a:solidFill>
                  <a:srgbClr val="000066"/>
                </a:solidFill>
              </a:rPr>
              <a:t> </a:t>
            </a:r>
            <a:r>
              <a:rPr lang="en-US" altLang="en-US" b="1" i="1" dirty="0" err="1" smtClean="0">
                <a:solidFill>
                  <a:srgbClr val="000066"/>
                </a:solidFill>
              </a:rPr>
              <a:t>bika</a:t>
            </a:r>
            <a:r>
              <a:rPr lang="en-US" altLang="en-US" b="1" i="1" dirty="0" smtClean="0">
                <a:solidFill>
                  <a:srgbClr val="000066"/>
                </a:solidFill>
              </a:rPr>
              <a:t> </a:t>
            </a:r>
            <a:r>
              <a:rPr lang="en-US" altLang="en-US" b="1" i="1" dirty="0" err="1" smtClean="0">
                <a:solidFill>
                  <a:srgbClr val="000066"/>
                </a:solidFill>
              </a:rPr>
              <a:t>i'ndash-shadā-idi</a:t>
            </a:r>
            <a:r>
              <a:rPr lang="en-US" altLang="en-US" b="1" i="1" dirty="0" smtClean="0">
                <a:solidFill>
                  <a:srgbClr val="000066"/>
                </a:solidFill>
              </a:rPr>
              <a:t> </a:t>
            </a:r>
            <a:r>
              <a:rPr lang="en-US" altLang="en-US" b="1" i="1" dirty="0" err="1" smtClean="0">
                <a:solidFill>
                  <a:srgbClr val="000066"/>
                </a:solidFill>
              </a:rPr>
              <a:t>ḥājatahu</a:t>
            </a:r>
            <a:endParaRPr lang="en-US" altLang="en-US" b="1" i="1" dirty="0">
              <a:solidFill>
                <a:srgbClr val="000066"/>
              </a:solidFill>
            </a:endParaRP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68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04800" y="533400"/>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وَعَظُمَ فِيمَا عِنْدَكَ رَغْبَتُهُ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78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whose desire for what is with You has become great.</a:t>
            </a:r>
            <a:endParaRPr lang="en-US" altLang="en-US" sz="2800" b="1" smtClean="0"/>
          </a:p>
        </p:txBody>
      </p:sp>
      <p:sp>
        <p:nvSpPr>
          <p:cNvPr id="378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جو کچھ تیرے پاس ہے اس میں زیادہ رغبت رکھتا ہوں</a:t>
            </a:r>
            <a:endParaRPr lang="en-US" altLang="en-US" sz="4000" b="1">
              <a:solidFill>
                <a:srgbClr val="000066"/>
              </a:solidFill>
              <a:latin typeface="Alvi Nastaleeq" pitchFamily="2" charset="0"/>
              <a:cs typeface="Alvi Nastaleeq" pitchFamily="2" charset="0"/>
            </a:endParaRPr>
          </a:p>
        </p:txBody>
      </p:sp>
      <p:sp>
        <p:nvSpPr>
          <p:cNvPr id="378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तेरे लुत्फो करम का ज्यादा से ज्यादा खाहिश्मंद हो!</a:t>
            </a:r>
            <a:endParaRPr lang="en-US" altLang="en-US" sz="2000" b="1">
              <a:solidFill>
                <a:srgbClr val="000066"/>
              </a:solidFill>
              <a:cs typeface="Mangal" panose="02040503050203030202" pitchFamily="18" charset="0"/>
            </a:endParaRPr>
          </a:p>
        </p:txBody>
      </p:sp>
      <p:sp>
        <p:nvSpPr>
          <p:cNvPr id="378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dirty="0" smtClean="0">
                <a:solidFill>
                  <a:srgbClr val="000066"/>
                </a:solidFill>
              </a:rPr>
              <a:t>wa `aẓuma fīmā i'ndaka ragh-batuhu</a:t>
            </a:r>
            <a:endParaRPr lang="en-US" altLang="en-US" b="1" i="1" dirty="0">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78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عَظُمَ سُلْطَانُكَ وَعَلاَ مَكَانُكَ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89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Your force is tremendous, Your place is lofty,</a:t>
            </a:r>
            <a:endParaRPr lang="en-US" altLang="en-US" sz="2800" b="1" smtClean="0"/>
          </a:p>
        </p:txBody>
      </p:sp>
      <p:sp>
        <p:nvSpPr>
          <p:cNvPr id="389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تیری عظیم سلطلنت اور تیرا مقام بلند ہے</a:t>
            </a:r>
            <a:endParaRPr lang="en-US" altLang="en-US" sz="4000" b="1">
              <a:solidFill>
                <a:srgbClr val="000066"/>
              </a:solidFill>
              <a:latin typeface="Alvi Nastaleeq" pitchFamily="2" charset="0"/>
              <a:cs typeface="Alvi Nastaleeq" pitchFamily="2" charset="0"/>
            </a:endParaRPr>
          </a:p>
        </p:txBody>
      </p:sp>
      <p:sp>
        <p:nvSpPr>
          <p:cNvPr id="389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तेरी सल्तनत बहुत बड़ी है, तेरा रुतबा बहुत बुलंद है,</a:t>
            </a:r>
            <a:endParaRPr lang="en-US" altLang="en-US" sz="2000" b="1">
              <a:solidFill>
                <a:srgbClr val="000066"/>
              </a:solidFill>
              <a:cs typeface="Mangal" panose="02040503050203030202" pitchFamily="18" charset="0"/>
            </a:endParaRPr>
          </a:p>
        </p:txBody>
      </p:sp>
      <p:sp>
        <p:nvSpPr>
          <p:cNvPr id="389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a:t>
            </a:r>
            <a:r>
              <a:rPr lang="en-US" altLang="en-US" b="1" i="1" dirty="0" err="1" smtClean="0">
                <a:solidFill>
                  <a:srgbClr val="000066"/>
                </a:solidFill>
              </a:rPr>
              <a:t>aẓuma</a:t>
            </a:r>
            <a:r>
              <a:rPr lang="en-US" altLang="en-US" b="1" i="1" dirty="0" smtClean="0">
                <a:solidFill>
                  <a:srgbClr val="000066"/>
                </a:solidFill>
              </a:rPr>
              <a:t> </a:t>
            </a:r>
            <a:r>
              <a:rPr lang="en-US" altLang="en-US" b="1" i="1" dirty="0" err="1" smtClean="0">
                <a:solidFill>
                  <a:srgbClr val="000066"/>
                </a:solidFill>
              </a:rPr>
              <a:t>sul-ṭānuka</a:t>
            </a:r>
            <a:r>
              <a:rPr lang="en-US" altLang="en-US" b="1" i="1" dirty="0" smtClean="0">
                <a:solidFill>
                  <a:srgbClr val="000066"/>
                </a:solidFill>
              </a:rPr>
              <a:t> wa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makānuk</a:t>
            </a:r>
            <a:endParaRPr lang="en-US" altLang="en-US" b="1" i="1" dirty="0">
              <a:solidFill>
                <a:srgbClr val="000066"/>
              </a:solidFill>
            </a:endParaRP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89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وَخَفِي مَكْرُكَ وَظَهَرَ أَمْرُكَ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399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Your deception is hidden, Your command is manifest,</a:t>
            </a:r>
            <a:endParaRPr lang="en-US" altLang="en-US" sz="2800" b="1" smtClean="0"/>
          </a:p>
        </p:txBody>
      </p:sp>
      <p:sp>
        <p:nvSpPr>
          <p:cNvPr id="399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تدبیر پوشیدہ اور تیرا امر ظاہر ہے</a:t>
            </a:r>
            <a:endParaRPr lang="en-US" altLang="en-US" sz="4000" b="1">
              <a:solidFill>
                <a:srgbClr val="000066"/>
              </a:solidFill>
              <a:latin typeface="Alvi Nastaleeq" pitchFamily="2" charset="0"/>
              <a:cs typeface="Alvi Nastaleeq" pitchFamily="2" charset="0"/>
            </a:endParaRPr>
          </a:p>
        </p:txBody>
      </p:sp>
      <p:sp>
        <p:nvSpPr>
          <p:cNvPr id="399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तदबीर पोशीदा है, तेरा हुकुम साफ़ ज़ाहिर है, </a:t>
            </a:r>
            <a:endParaRPr lang="en-US" altLang="en-US" sz="2000" b="1">
              <a:solidFill>
                <a:srgbClr val="000066"/>
              </a:solidFill>
              <a:cs typeface="Mangal" panose="02040503050203030202" pitchFamily="18" charset="0"/>
            </a:endParaRPr>
          </a:p>
        </p:txBody>
      </p:sp>
      <p:sp>
        <p:nvSpPr>
          <p:cNvPr id="399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khafiya</a:t>
            </a:r>
            <a:r>
              <a:rPr lang="en-US" altLang="en-US" b="1" i="1" dirty="0" smtClean="0">
                <a:solidFill>
                  <a:srgbClr val="000066"/>
                </a:solidFill>
              </a:rPr>
              <a:t> </a:t>
            </a:r>
            <a:r>
              <a:rPr lang="en-US" altLang="en-US" b="1" i="1" dirty="0" err="1" smtClean="0">
                <a:solidFill>
                  <a:srgbClr val="000066"/>
                </a:solidFill>
              </a:rPr>
              <a:t>mak-ruka</a:t>
            </a:r>
            <a:r>
              <a:rPr lang="en-US" altLang="en-US" b="1" i="1" dirty="0" smtClean="0">
                <a:solidFill>
                  <a:srgbClr val="000066"/>
                </a:solidFill>
              </a:rPr>
              <a:t> </a:t>
            </a:r>
            <a:r>
              <a:rPr lang="en-US" altLang="en-US" b="1" i="1" dirty="0" err="1" smtClean="0">
                <a:solidFill>
                  <a:srgbClr val="000066"/>
                </a:solidFill>
              </a:rPr>
              <a:t>waẓahara</a:t>
            </a:r>
            <a:r>
              <a:rPr lang="en-US" altLang="en-US" b="1" i="1" dirty="0" smtClean="0">
                <a:solidFill>
                  <a:srgbClr val="000066"/>
                </a:solidFill>
              </a:rPr>
              <a:t> am-</a:t>
            </a:r>
            <a:r>
              <a:rPr lang="en-US" altLang="en-US" b="1" i="1" dirty="0" err="1" smtClean="0">
                <a:solidFill>
                  <a:srgbClr val="000066"/>
                </a:solidFill>
              </a:rPr>
              <a:t>ruk</a:t>
            </a:r>
            <a:endParaRPr lang="en-US" altLang="en-US" b="1" i="1" dirty="0">
              <a:solidFill>
                <a:srgbClr val="000066"/>
              </a:solidFill>
            </a:endParaRP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99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وَغَلَبَ قَهْرُكَ وَجَرَتْ قُدْرَتُكَ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09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Your domination is overwhelming, Your power is unhindered</a:t>
            </a:r>
            <a:endParaRPr lang="en-US" altLang="en-US" sz="2800" b="1" smtClean="0"/>
          </a:p>
        </p:txBody>
      </p:sp>
      <p:sp>
        <p:nvSpPr>
          <p:cNvPr id="409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تیرا قہر غالب تیری قدرت کارگر ہے</a:t>
            </a:r>
            <a:endParaRPr lang="en-US" altLang="en-US" sz="4000" b="1">
              <a:solidFill>
                <a:srgbClr val="000066"/>
              </a:solidFill>
              <a:latin typeface="Alvi Nastaleeq" pitchFamily="2" charset="0"/>
              <a:cs typeface="Alvi Nastaleeq" pitchFamily="2" charset="0"/>
            </a:endParaRPr>
          </a:p>
        </p:txBody>
      </p:sp>
      <p:sp>
        <p:nvSpPr>
          <p:cNvPr id="409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कहर ग़ालिब है, तेरी कुदरत कार फरमा है, </a:t>
            </a:r>
            <a:endParaRPr lang="en-US" altLang="en-US" sz="2000" b="1">
              <a:solidFill>
                <a:srgbClr val="000066"/>
              </a:solidFill>
              <a:cs typeface="Mangal" panose="02040503050203030202" pitchFamily="18" charset="0"/>
            </a:endParaRPr>
          </a:p>
        </p:txBody>
      </p:sp>
      <p:sp>
        <p:nvSpPr>
          <p:cNvPr id="409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ghalaba</a:t>
            </a:r>
            <a:r>
              <a:rPr lang="en-US" altLang="en-US" b="1" i="1" dirty="0" smtClean="0">
                <a:solidFill>
                  <a:srgbClr val="000066"/>
                </a:solidFill>
              </a:rPr>
              <a:t> </a:t>
            </a:r>
            <a:r>
              <a:rPr lang="en-US" altLang="en-US" b="1" i="1" dirty="0" err="1" smtClean="0">
                <a:solidFill>
                  <a:srgbClr val="000066"/>
                </a:solidFill>
              </a:rPr>
              <a:t>qah-ruka</a:t>
            </a:r>
            <a:r>
              <a:rPr lang="en-US" altLang="en-US" b="1" i="1" dirty="0" smtClean="0">
                <a:solidFill>
                  <a:srgbClr val="000066"/>
                </a:solidFill>
              </a:rPr>
              <a:t> wa </a:t>
            </a:r>
            <a:r>
              <a:rPr lang="en-US" altLang="en-US" b="1" i="1" dirty="0" err="1" smtClean="0">
                <a:solidFill>
                  <a:srgbClr val="000066"/>
                </a:solidFill>
              </a:rPr>
              <a:t>jarat</a:t>
            </a:r>
            <a:r>
              <a:rPr lang="en-US" altLang="en-US" b="1" i="1" dirty="0" smtClean="0">
                <a:solidFill>
                  <a:srgbClr val="000066"/>
                </a:solidFill>
              </a:rPr>
              <a:t> </a:t>
            </a:r>
            <a:r>
              <a:rPr lang="en-US" altLang="en-US" b="1" i="1" dirty="0" err="1" smtClean="0">
                <a:solidFill>
                  <a:srgbClr val="000066"/>
                </a:solidFill>
              </a:rPr>
              <a:t>qud-ratuk</a:t>
            </a:r>
            <a:endParaRPr lang="en-US" altLang="en-US" b="1" i="1" dirty="0">
              <a:solidFill>
                <a:srgbClr val="000066"/>
              </a:solidFill>
            </a:endParaRP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09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52863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بِسْمِ اللَّهِ الرَّحْمَنِ الرَّحِيمِ</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5123" name="Rectangle 70"/>
          <p:cNvSpPr>
            <a:spLocks noGrp="1" noChangeArrowheads="1"/>
          </p:cNvSpPr>
          <p:nvPr>
            <p:ph type="subTitle" idx="1"/>
          </p:nvPr>
        </p:nvSpPr>
        <p:spPr>
          <a:xfrm>
            <a:off x="107950" y="2211388"/>
            <a:ext cx="8964613" cy="1752600"/>
          </a:xfrm>
        </p:spPr>
        <p:txBody>
          <a:bodyPr/>
          <a:lstStyle/>
          <a:p>
            <a:pPr marL="342900" indent="-342900" eaLnBrk="1" hangingPunct="1"/>
            <a:r>
              <a:rPr lang="en-US" altLang="en-US" sz="2800" b="1" smtClean="0">
                <a:ea typeface="MS Mincho" panose="02020609040205080304" pitchFamily="49" charset="-128"/>
              </a:rPr>
              <a:t>In the Name of All</a:t>
            </a:r>
            <a:r>
              <a:rPr lang="en-US" altLang="en-US" sz="2800" b="1" smtClean="0">
                <a:latin typeface="Al-Arial"/>
                <a:ea typeface="MS Mincho" panose="02020609040205080304" pitchFamily="49" charset="-128"/>
              </a:rPr>
              <a:t>á</a:t>
            </a:r>
            <a:r>
              <a:rPr lang="en-US" altLang="en-US" sz="2800" b="1" smtClean="0">
                <a:ea typeface="MS Mincho" panose="02020609040205080304" pitchFamily="49" charset="-128"/>
              </a:rPr>
              <a:t>h, </a:t>
            </a:r>
          </a:p>
          <a:p>
            <a:pPr marL="342900" indent="-342900" eaLnBrk="1" hangingPunct="1"/>
            <a:r>
              <a:rPr lang="en-US" altLang="en-US" sz="2800" b="1" smtClean="0">
                <a:ea typeface="MS Mincho" panose="02020609040205080304" pitchFamily="49" charset="-128"/>
              </a:rPr>
              <a:t>the All-beneficent, the All-merciful. </a:t>
            </a:r>
          </a:p>
        </p:txBody>
      </p:sp>
      <p:sp>
        <p:nvSpPr>
          <p:cNvPr id="5124" name="Rectangle 71"/>
          <p:cNvSpPr>
            <a:spLocks noChangeArrowheads="1"/>
          </p:cNvSpPr>
          <p:nvPr/>
        </p:nvSpPr>
        <p:spPr bwMode="auto">
          <a:xfrm>
            <a:off x="228600" y="404018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600" b="1">
                <a:solidFill>
                  <a:srgbClr val="000066"/>
                </a:solidFill>
                <a:latin typeface="Alvi Nastaleeq" pitchFamily="2" charset="0"/>
                <a:cs typeface="Alvi Nastaleeq" pitchFamily="2" charset="0"/>
              </a:rPr>
              <a:t>خدا کے نام سے( شروع کرتا ہوں)جو بڑا مہربا ن نہایت رحم والا ہے</a:t>
            </a:r>
            <a:endParaRPr lang="en-US" altLang="en-US" sz="3600" b="1">
              <a:solidFill>
                <a:srgbClr val="000066"/>
              </a:solidFill>
              <a:latin typeface="Alvi Nastaleeq" pitchFamily="2" charset="0"/>
              <a:cs typeface="Alvi Nastaleeq" pitchFamily="2" charset="0"/>
            </a:endParaRPr>
          </a:p>
        </p:txBody>
      </p:sp>
      <p:sp>
        <p:nvSpPr>
          <p:cNvPr id="5125" name="Rectangle 72"/>
          <p:cNvSpPr>
            <a:spLocks noChangeArrowheads="1"/>
          </p:cNvSpPr>
          <p:nvPr/>
        </p:nvSpPr>
        <p:spPr bwMode="auto">
          <a:xfrm>
            <a:off x="152400" y="5027613"/>
            <a:ext cx="8915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अल्लाह के नाम से जो बड़ा कृपालु और अत्यन्त दयावान हैं। </a:t>
            </a:r>
            <a:endParaRPr lang="en-US" altLang="en-US" sz="2000" b="1">
              <a:solidFill>
                <a:srgbClr val="000066"/>
              </a:solidFill>
              <a:cs typeface="Mangal" panose="02040503050203030202" pitchFamily="18" charset="0"/>
            </a:endParaRPr>
          </a:p>
        </p:txBody>
      </p:sp>
      <p:sp>
        <p:nvSpPr>
          <p:cNvPr id="5126" name="Rectangle 76"/>
          <p:cNvSpPr>
            <a:spLocks noChangeArrowheads="1"/>
          </p:cNvSpPr>
          <p:nvPr/>
        </p:nvSpPr>
        <p:spPr bwMode="auto">
          <a:xfrm>
            <a:off x="76200" y="62007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bis-millāhir-raḥmanir-raḥīm</a:t>
            </a:r>
            <a:endParaRPr lang="en-US" altLang="en-US" b="1" i="1" dirty="0">
              <a:solidFill>
                <a:srgbClr val="000066"/>
              </a:solidFill>
            </a:endParaRP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يُمْكِنُ الْفِرَارُ مِنْ حُكُومَتِكَ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19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escape from Your governance is impossible.</a:t>
            </a:r>
            <a:endParaRPr lang="en-US" altLang="en-US" sz="2800" b="1" smtClean="0"/>
          </a:p>
        </p:txBody>
      </p:sp>
      <p:sp>
        <p:nvSpPr>
          <p:cNvPr id="419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حکومت سے فرار ممکن نہیں</a:t>
            </a:r>
            <a:endParaRPr lang="en-US" altLang="en-US" sz="4000" b="1">
              <a:solidFill>
                <a:srgbClr val="000066"/>
              </a:solidFill>
              <a:latin typeface="Alvi Nastaleeq" pitchFamily="2" charset="0"/>
              <a:cs typeface="Alvi Nastaleeq" pitchFamily="2" charset="0"/>
            </a:endParaRPr>
          </a:p>
        </p:txBody>
      </p:sp>
      <p:sp>
        <p:nvSpPr>
          <p:cNvPr id="419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हुकूमत से निकल जाना मुमकिन नहीं है!</a:t>
            </a:r>
            <a:endParaRPr lang="en-US" altLang="en-US" sz="2000" b="1">
              <a:solidFill>
                <a:srgbClr val="000066"/>
              </a:solidFill>
              <a:cs typeface="Mangal" panose="02040503050203030202" pitchFamily="18" charset="0"/>
            </a:endParaRPr>
          </a:p>
        </p:txBody>
      </p:sp>
      <p:sp>
        <p:nvSpPr>
          <p:cNvPr id="419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yum-</a:t>
            </a:r>
            <a:r>
              <a:rPr lang="en-US" altLang="en-US" b="1" i="1" dirty="0" err="1" smtClean="0">
                <a:solidFill>
                  <a:srgbClr val="000066"/>
                </a:solidFill>
              </a:rPr>
              <a:t>kinul</a:t>
            </a:r>
            <a:r>
              <a:rPr lang="en-US" altLang="en-US" b="1" i="1" dirty="0" smtClean="0">
                <a:solidFill>
                  <a:srgbClr val="000066"/>
                </a:solidFill>
              </a:rPr>
              <a:t>-</a:t>
            </a:r>
            <a:r>
              <a:rPr lang="en-US" altLang="en-US" b="1" i="1" dirty="0" err="1" smtClean="0">
                <a:solidFill>
                  <a:srgbClr val="000066"/>
                </a:solidFill>
              </a:rPr>
              <a:t>firāru</a:t>
            </a:r>
            <a:r>
              <a:rPr lang="en-US" altLang="en-US" b="1" i="1" dirty="0" smtClean="0">
                <a:solidFill>
                  <a:srgbClr val="000066"/>
                </a:solidFill>
              </a:rPr>
              <a:t> min </a:t>
            </a:r>
            <a:r>
              <a:rPr lang="en-US" altLang="en-US" b="1" i="1" dirty="0" err="1" smtClean="0">
                <a:solidFill>
                  <a:srgbClr val="000066"/>
                </a:solidFill>
              </a:rPr>
              <a:t>ḥukū-matik</a:t>
            </a:r>
            <a:endParaRPr lang="en-US" altLang="en-US" b="1" i="1" dirty="0">
              <a:solidFill>
                <a:srgbClr val="000066"/>
              </a:solidFill>
            </a:endParaRP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19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لا أَجِدُ لِذُنُوبِي غَافِراً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30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I find no forgiver of my sins,</a:t>
            </a:r>
            <a:endParaRPr lang="en-US" altLang="en-US" sz="2800" b="1" smtClean="0"/>
          </a:p>
        </p:txBody>
      </p:sp>
      <p:sp>
        <p:nvSpPr>
          <p:cNvPr id="430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خداوندا میں تیرے سوا کسی کو نہیں پاتا جو میرے گناہ بخشنے والا</a:t>
            </a:r>
            <a:endParaRPr lang="en-US" altLang="en-US" sz="4000" b="1">
              <a:solidFill>
                <a:srgbClr val="000066"/>
              </a:solidFill>
              <a:latin typeface="Alvi Nastaleeq" pitchFamily="2" charset="0"/>
              <a:cs typeface="Alvi Nastaleeq" pitchFamily="2" charset="0"/>
            </a:endParaRPr>
          </a:p>
        </p:txBody>
      </p:sp>
      <p:sp>
        <p:nvSpPr>
          <p:cNvPr id="430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गुनाह बख्शने, </a:t>
            </a:r>
            <a:endParaRPr lang="en-US" altLang="en-US" sz="2000" b="1">
              <a:solidFill>
                <a:srgbClr val="000066"/>
              </a:solidFill>
              <a:cs typeface="Mangal" panose="02040503050203030202" pitchFamily="18" charset="0"/>
            </a:endParaRPr>
          </a:p>
        </p:txBody>
      </p:sp>
      <p:sp>
        <p:nvSpPr>
          <p:cNvPr id="430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ajidu</a:t>
            </a:r>
            <a:r>
              <a:rPr lang="en-US" altLang="en-US" b="1" i="1" dirty="0" smtClean="0">
                <a:solidFill>
                  <a:srgbClr val="000066"/>
                </a:solidFill>
              </a:rPr>
              <a:t> </a:t>
            </a:r>
            <a:r>
              <a:rPr lang="en-US" altLang="en-US" b="1" i="1" dirty="0" err="1" smtClean="0">
                <a:solidFill>
                  <a:srgbClr val="000066"/>
                </a:solidFill>
              </a:rPr>
              <a:t>lidhunūbī</a:t>
            </a:r>
            <a:r>
              <a:rPr lang="en-US" altLang="en-US" b="1" i="1" dirty="0" smtClean="0">
                <a:solidFill>
                  <a:srgbClr val="000066"/>
                </a:solidFill>
              </a:rPr>
              <a:t> </a:t>
            </a:r>
            <a:r>
              <a:rPr lang="en-US" altLang="en-US" b="1" i="1" dirty="0" err="1" smtClean="0">
                <a:solidFill>
                  <a:srgbClr val="000066"/>
                </a:solidFill>
              </a:rPr>
              <a:t>ghāfira</a:t>
            </a:r>
            <a:endParaRPr lang="en-US" altLang="en-US" b="1" i="1" dirty="0">
              <a:solidFill>
                <a:srgbClr val="000066"/>
              </a:solidFill>
            </a:endParaRP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30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لِقَبَائِحِي سَاتِراً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40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concealer of my ugly acts</a:t>
            </a:r>
            <a:endParaRPr lang="en-US" altLang="en-US" sz="2800" b="1" smtClean="0"/>
          </a:p>
        </p:txBody>
      </p:sp>
      <p:sp>
        <p:nvSpPr>
          <p:cNvPr id="440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میری برائیوں کو چھپانے والا</a:t>
            </a:r>
            <a:endParaRPr lang="en-US" altLang="en-US" sz="4000" b="1">
              <a:solidFill>
                <a:srgbClr val="000066"/>
              </a:solidFill>
              <a:latin typeface="Alvi Nastaleeq" pitchFamily="2" charset="0"/>
              <a:cs typeface="Alvi Nastaleeq" pitchFamily="2" charset="0"/>
            </a:endParaRPr>
          </a:p>
        </p:txBody>
      </p:sp>
      <p:sp>
        <p:nvSpPr>
          <p:cNvPr id="440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ऐब ढाँकने</a:t>
            </a:r>
          </a:p>
        </p:txBody>
      </p:sp>
      <p:sp>
        <p:nvSpPr>
          <p:cNvPr id="440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liqabā-iḥī</a:t>
            </a:r>
            <a:r>
              <a:rPr lang="en-US" altLang="en-US" b="1" i="1" dirty="0" smtClean="0">
                <a:solidFill>
                  <a:srgbClr val="000066"/>
                </a:solidFill>
              </a:rPr>
              <a:t> </a:t>
            </a:r>
            <a:r>
              <a:rPr lang="en-US" altLang="en-US" b="1" i="1" dirty="0" err="1" smtClean="0">
                <a:solidFill>
                  <a:srgbClr val="000066"/>
                </a:solidFill>
              </a:rPr>
              <a:t>sātira</a:t>
            </a:r>
            <a:endParaRPr lang="en-US" altLang="en-US" b="1" i="1" dirty="0">
              <a:solidFill>
                <a:srgbClr val="000066"/>
              </a:solidFill>
            </a:endParaRP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40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لِشَيْء مِّنْ عَمَلِي الْقَبِيحِ بِالْحَسَنِ مُبَدِّلاً غَيْرَكَ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50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transformer of any of my ugly acts into good acts but You</a:t>
            </a:r>
            <a:endParaRPr lang="en-US" altLang="en-US" sz="2800" b="1" smtClean="0"/>
          </a:p>
        </p:txBody>
      </p:sp>
      <p:sp>
        <p:nvSpPr>
          <p:cNvPr id="450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برے عمل کو نیکی میں بدل دینے والا ہو</a:t>
            </a:r>
            <a:endParaRPr lang="en-US" altLang="en-US" sz="4000" b="1">
              <a:solidFill>
                <a:srgbClr val="000066"/>
              </a:solidFill>
              <a:latin typeface="Alvi Nastaleeq" pitchFamily="2" charset="0"/>
              <a:cs typeface="Alvi Nastaleeq" pitchFamily="2" charset="0"/>
            </a:endParaRPr>
          </a:p>
        </p:txBody>
      </p:sp>
      <p:sp>
        <p:nvSpPr>
          <p:cNvPr id="450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किसी बुरे अमल को अच्छे अमल से बदलने वाला तेरे सिवा कोई नहीं है!</a:t>
            </a:r>
          </a:p>
        </p:txBody>
      </p:sp>
      <p:sp>
        <p:nvSpPr>
          <p:cNvPr id="450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lishayim</a:t>
            </a:r>
            <a:r>
              <a:rPr lang="en-US" altLang="en-US" b="1" i="1" dirty="0" smtClean="0">
                <a:solidFill>
                  <a:srgbClr val="000066"/>
                </a:solidFill>
              </a:rPr>
              <a:t>-min `</a:t>
            </a:r>
            <a:r>
              <a:rPr lang="en-US" altLang="en-US" b="1" i="1" dirty="0" err="1" smtClean="0">
                <a:solidFill>
                  <a:srgbClr val="000066"/>
                </a:solidFill>
              </a:rPr>
              <a:t>amali-yal-qabīḥi</a:t>
            </a:r>
            <a:r>
              <a:rPr lang="en-US" altLang="en-US" b="1" i="1" dirty="0" smtClean="0">
                <a:solidFill>
                  <a:srgbClr val="000066"/>
                </a:solidFill>
              </a:rPr>
              <a:t> </a:t>
            </a:r>
            <a:r>
              <a:rPr lang="en-US" altLang="en-US" b="1" i="1" dirty="0" err="1" smtClean="0">
                <a:solidFill>
                  <a:srgbClr val="000066"/>
                </a:solidFill>
              </a:rPr>
              <a:t>bil-ḥasani</a:t>
            </a:r>
            <a:r>
              <a:rPr lang="en-US" altLang="en-US" b="1" i="1" dirty="0" smtClean="0">
                <a:solidFill>
                  <a:srgbClr val="000066"/>
                </a:solidFill>
              </a:rPr>
              <a:t> </a:t>
            </a:r>
            <a:r>
              <a:rPr lang="en-US" altLang="en-US" b="1" i="1" dirty="0" err="1" smtClean="0">
                <a:solidFill>
                  <a:srgbClr val="000066"/>
                </a:solidFill>
              </a:rPr>
              <a:t>mubad-dilan</a:t>
            </a:r>
            <a:r>
              <a:rPr lang="en-US" altLang="en-US" b="1" i="1" dirty="0" smtClean="0">
                <a:solidFill>
                  <a:srgbClr val="000066"/>
                </a:solidFill>
              </a:rPr>
              <a:t> </a:t>
            </a:r>
            <a:r>
              <a:rPr lang="en-US" altLang="en-US" b="1" i="1" dirty="0" err="1" smtClean="0">
                <a:solidFill>
                  <a:srgbClr val="000066"/>
                </a:solidFill>
              </a:rPr>
              <a:t>ghayrak</a:t>
            </a:r>
            <a:endParaRPr lang="en-US" altLang="en-US" b="1" i="1" dirty="0">
              <a:solidFill>
                <a:srgbClr val="000066"/>
              </a:solidFill>
            </a:endParaRP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50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لا إِلَهَ إِلاَّ أَنتَ</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60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There is no god but You!</a:t>
            </a:r>
            <a:endParaRPr lang="en-US" altLang="en-US" sz="2800" b="1" smtClean="0"/>
          </a:p>
        </p:txBody>
      </p:sp>
      <p:sp>
        <p:nvSpPr>
          <p:cNvPr id="460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سوا کوئی معبود نہیں </a:t>
            </a:r>
            <a:endParaRPr lang="en-US" altLang="en-US" sz="4000" b="1">
              <a:solidFill>
                <a:srgbClr val="000066"/>
              </a:solidFill>
              <a:latin typeface="Alvi Nastaleeq" pitchFamily="2" charset="0"/>
              <a:cs typeface="Alvi Nastaleeq" pitchFamily="2" charset="0"/>
            </a:endParaRPr>
          </a:p>
        </p:txBody>
      </p:sp>
      <p:sp>
        <p:nvSpPr>
          <p:cNvPr id="460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इलावा और कोई माबूद नहीं है!</a:t>
            </a:r>
            <a:endParaRPr lang="en-US" altLang="en-US" sz="2000" b="1">
              <a:solidFill>
                <a:srgbClr val="000066"/>
              </a:solidFill>
              <a:cs typeface="Mangal" panose="02040503050203030202" pitchFamily="18" charset="0"/>
            </a:endParaRPr>
          </a:p>
        </p:txBody>
      </p:sp>
      <p:sp>
        <p:nvSpPr>
          <p:cNvPr id="460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ilāha</a:t>
            </a:r>
            <a:r>
              <a:rPr lang="en-US" altLang="en-US" b="1" i="1" dirty="0" smtClean="0">
                <a:solidFill>
                  <a:srgbClr val="000066"/>
                </a:solidFill>
              </a:rPr>
              <a:t> </a:t>
            </a:r>
            <a:r>
              <a:rPr lang="en-US" altLang="en-US" b="1" i="1" dirty="0" err="1" smtClean="0">
                <a:solidFill>
                  <a:srgbClr val="000066"/>
                </a:solidFill>
              </a:rPr>
              <a:t>il-lā</a:t>
            </a:r>
            <a:r>
              <a:rPr lang="en-US" altLang="en-US" b="1" i="1" dirty="0" smtClean="0">
                <a:solidFill>
                  <a:srgbClr val="000066"/>
                </a:solidFill>
              </a:rPr>
              <a:t> anta</a:t>
            </a:r>
            <a:endParaRPr lang="en-US" altLang="en-US" b="1" i="1" dirty="0">
              <a:solidFill>
                <a:srgbClr val="000066"/>
              </a:solidFill>
            </a:endParaRP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60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سُبْحَانَكَ وَبِحَمْدِكَ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71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Glory be to You, and Thine is the praise!</a:t>
            </a:r>
            <a:endParaRPr lang="en-US" altLang="en-US" sz="2800" b="1" smtClean="0"/>
          </a:p>
        </p:txBody>
      </p:sp>
      <p:sp>
        <p:nvSpPr>
          <p:cNvPr id="471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پاک ہے اور حمد تیرے ہی لیے ہے</a:t>
            </a:r>
            <a:endParaRPr lang="en-US" altLang="en-US" sz="4000" b="1">
              <a:solidFill>
                <a:srgbClr val="000066"/>
              </a:solidFill>
              <a:latin typeface="Alvi Nastaleeq" pitchFamily="2" charset="0"/>
              <a:cs typeface="Alvi Nastaleeq" pitchFamily="2" charset="0"/>
            </a:endParaRPr>
          </a:p>
        </p:txBody>
      </p:sp>
      <p:sp>
        <p:nvSpPr>
          <p:cNvPr id="471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पाक है, और मै तेरी ही हम्दोसेना  करता हूँ!</a:t>
            </a:r>
            <a:endParaRPr lang="en-US" altLang="en-US" sz="2000" b="1">
              <a:solidFill>
                <a:srgbClr val="000066"/>
              </a:solidFill>
              <a:cs typeface="Mangal" panose="02040503050203030202" pitchFamily="18" charset="0"/>
            </a:endParaRPr>
          </a:p>
        </p:txBody>
      </p:sp>
      <p:sp>
        <p:nvSpPr>
          <p:cNvPr id="471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sub-</a:t>
            </a:r>
            <a:r>
              <a:rPr lang="en-US" altLang="en-US" b="1" i="1" dirty="0" err="1" smtClean="0">
                <a:solidFill>
                  <a:srgbClr val="000066"/>
                </a:solidFill>
              </a:rPr>
              <a:t>ḥānaka</a:t>
            </a:r>
            <a:r>
              <a:rPr lang="en-US" altLang="en-US" b="1" i="1" dirty="0" smtClean="0">
                <a:solidFill>
                  <a:srgbClr val="000066"/>
                </a:solidFill>
              </a:rPr>
              <a:t> wa </a:t>
            </a:r>
            <a:r>
              <a:rPr lang="en-US" altLang="en-US" b="1" i="1" dirty="0" err="1" smtClean="0">
                <a:solidFill>
                  <a:srgbClr val="000066"/>
                </a:solidFill>
              </a:rPr>
              <a:t>biḥam-dika</a:t>
            </a:r>
            <a:endParaRPr lang="en-US" altLang="en-US" b="1" i="1" dirty="0">
              <a:solidFill>
                <a:srgbClr val="000066"/>
              </a:solidFill>
            </a:endParaRP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71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ظَلَمْتُ نَفْسِي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81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have wronged myself,</a:t>
            </a:r>
            <a:endParaRPr lang="en-US" altLang="en-US" sz="2800" b="1" smtClean="0"/>
          </a:p>
        </p:txBody>
      </p:sp>
      <p:sp>
        <p:nvSpPr>
          <p:cNvPr id="481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میں نے اپنے نفس پر ظلم کیا</a:t>
            </a:r>
            <a:endParaRPr lang="en-US" altLang="en-US" sz="4000" b="1">
              <a:solidFill>
                <a:srgbClr val="000066"/>
              </a:solidFill>
              <a:latin typeface="Alvi Nastaleeq" pitchFamily="2" charset="0"/>
              <a:cs typeface="Alvi Nastaleeq" pitchFamily="2" charset="0"/>
            </a:endParaRPr>
          </a:p>
        </p:txBody>
      </p:sp>
      <p:sp>
        <p:nvSpPr>
          <p:cNvPr id="481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ने अपनी ज़ात पर ज़ुल्म किया</a:t>
            </a:r>
            <a:endParaRPr lang="en-US" altLang="en-US" sz="2000" b="1">
              <a:solidFill>
                <a:srgbClr val="000066"/>
              </a:solidFill>
              <a:cs typeface="Mangal" panose="02040503050203030202" pitchFamily="18" charset="0"/>
            </a:endParaRPr>
          </a:p>
        </p:txBody>
      </p:sp>
      <p:sp>
        <p:nvSpPr>
          <p:cNvPr id="481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ẓalam-tu</a:t>
            </a:r>
            <a:r>
              <a:rPr lang="en-US" altLang="en-US" b="1" i="1" dirty="0" smtClean="0">
                <a:solidFill>
                  <a:srgbClr val="000066"/>
                </a:solidFill>
              </a:rPr>
              <a:t> </a:t>
            </a:r>
            <a:r>
              <a:rPr lang="en-US" altLang="en-US" b="1" i="1" dirty="0" err="1" smtClean="0">
                <a:solidFill>
                  <a:srgbClr val="000066"/>
                </a:solidFill>
              </a:rPr>
              <a:t>naf-sī</a:t>
            </a:r>
            <a:endParaRPr lang="en-US" altLang="en-US" b="1" i="1" dirty="0">
              <a:solidFill>
                <a:srgbClr val="000066"/>
              </a:solidFill>
            </a:endParaRP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81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وَتَجَرَّأْتُ بِجَهْلِي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491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have been audacious in my ignorance</a:t>
            </a:r>
            <a:endParaRPr lang="en-US" altLang="en-US" sz="2800" b="1" smtClean="0"/>
          </a:p>
        </p:txBody>
      </p:sp>
      <p:sp>
        <p:nvSpPr>
          <p:cNvPr id="491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اپنی جہالت کی وجہ سے جرأت کی</a:t>
            </a:r>
            <a:endParaRPr lang="en-US" altLang="en-US" sz="4000" b="1">
              <a:solidFill>
                <a:srgbClr val="000066"/>
              </a:solidFill>
              <a:latin typeface="Alvi Nastaleeq" pitchFamily="2" charset="0"/>
              <a:cs typeface="Alvi Nastaleeq" pitchFamily="2" charset="0"/>
            </a:endParaRPr>
          </a:p>
        </p:txBody>
      </p:sp>
      <p:sp>
        <p:nvSpPr>
          <p:cNvPr id="491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नादानी के बाएस बेग़ैरत बन गया!</a:t>
            </a:r>
            <a:endParaRPr lang="en-US" altLang="en-US" sz="2000" b="1">
              <a:solidFill>
                <a:srgbClr val="000066"/>
              </a:solidFill>
              <a:cs typeface="Mangal" panose="02040503050203030202" pitchFamily="18" charset="0"/>
            </a:endParaRPr>
          </a:p>
        </p:txBody>
      </p:sp>
      <p:sp>
        <p:nvSpPr>
          <p:cNvPr id="491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tajar-ratu</a:t>
            </a:r>
            <a:r>
              <a:rPr lang="en-US" altLang="en-US" b="1" i="1" dirty="0" smtClean="0">
                <a:solidFill>
                  <a:srgbClr val="000066"/>
                </a:solidFill>
              </a:rPr>
              <a:t> </a:t>
            </a:r>
            <a:r>
              <a:rPr lang="en-US" altLang="en-US" b="1" i="1" dirty="0" err="1" smtClean="0">
                <a:solidFill>
                  <a:srgbClr val="000066"/>
                </a:solidFill>
              </a:rPr>
              <a:t>bijah-lī</a:t>
            </a:r>
            <a:endParaRPr lang="en-US" altLang="en-US" b="1" i="1" dirty="0">
              <a:solidFill>
                <a:srgbClr val="000066"/>
              </a:solidFill>
            </a:endParaRP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91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وَسَكَنتُ إِلَي قَدِيمِ ذِكْرِكَ لِي وَمَنِّكَ عَلَيَّ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01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have depended upon Your ancient remembrance of me and Your favour toward me.</a:t>
            </a:r>
            <a:endParaRPr lang="en-US" altLang="en-US" sz="2800" b="1" smtClean="0"/>
          </a:p>
        </p:txBody>
      </p:sp>
      <p:sp>
        <p:nvSpPr>
          <p:cNvPr id="501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میں نے تیری قدیم یاد آوری اور اپنے لیے تیری بخشش پر بھروسہ کیا ہے</a:t>
            </a:r>
            <a:endParaRPr lang="en-US" altLang="en-US" sz="4000" b="1">
              <a:solidFill>
                <a:srgbClr val="000066"/>
              </a:solidFill>
              <a:latin typeface="Alvi Nastaleeq" pitchFamily="2" charset="0"/>
              <a:cs typeface="Alvi Nastaleeq" pitchFamily="2" charset="0"/>
            </a:endParaRPr>
          </a:p>
        </p:txBody>
      </p:sp>
      <p:sp>
        <p:nvSpPr>
          <p:cNvPr id="501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यह सोच कर मुतमईन हो गया के तू ने मुझे पहले भी याद रखा और अपनी नेमतों से नवाज़ा है!</a:t>
            </a:r>
            <a:endParaRPr lang="en-US" altLang="en-US" sz="2000" b="1">
              <a:solidFill>
                <a:srgbClr val="000066"/>
              </a:solidFill>
              <a:cs typeface="Mangal" panose="02040503050203030202" pitchFamily="18" charset="0"/>
            </a:endParaRPr>
          </a:p>
        </p:txBody>
      </p:sp>
      <p:sp>
        <p:nvSpPr>
          <p:cNvPr id="501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sakan-tu</a:t>
            </a:r>
            <a:r>
              <a:rPr lang="en-US" altLang="en-US" b="1" i="1" dirty="0" smtClean="0">
                <a:solidFill>
                  <a:srgbClr val="000066"/>
                </a:solidFill>
              </a:rPr>
              <a:t> </a:t>
            </a:r>
            <a:r>
              <a:rPr lang="en-US" altLang="en-US" b="1" i="1" dirty="0" err="1" smtClean="0">
                <a:solidFill>
                  <a:srgbClr val="000066"/>
                </a:solidFill>
              </a:rPr>
              <a:t>ilā</a:t>
            </a:r>
            <a:r>
              <a:rPr lang="en-US" altLang="en-US" b="1" i="1" dirty="0" smtClean="0">
                <a:solidFill>
                  <a:srgbClr val="000066"/>
                </a:solidFill>
              </a:rPr>
              <a:t> </a:t>
            </a:r>
            <a:r>
              <a:rPr lang="en-US" altLang="en-US" b="1" i="1" dirty="0" err="1" smtClean="0">
                <a:solidFill>
                  <a:srgbClr val="000066"/>
                </a:solidFill>
              </a:rPr>
              <a:t>qadīmi</a:t>
            </a:r>
            <a:r>
              <a:rPr lang="en-US" altLang="en-US" b="1" i="1" dirty="0" smtClean="0">
                <a:solidFill>
                  <a:srgbClr val="000066"/>
                </a:solidFill>
              </a:rPr>
              <a:t> </a:t>
            </a:r>
            <a:r>
              <a:rPr lang="en-US" altLang="en-US" b="1" i="1" dirty="0" err="1" smtClean="0">
                <a:solidFill>
                  <a:srgbClr val="000066"/>
                </a:solidFill>
              </a:rPr>
              <a:t>dhik-rika</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wa man-</a:t>
            </a:r>
            <a:r>
              <a:rPr lang="en-US" altLang="en-US" b="1" i="1" dirty="0" err="1" smtClean="0">
                <a:solidFill>
                  <a:srgbClr val="000066"/>
                </a:solidFill>
              </a:rPr>
              <a:t>nika</a:t>
            </a:r>
            <a:r>
              <a:rPr lang="en-US" altLang="en-US" b="1" i="1" dirty="0" smtClean="0">
                <a:solidFill>
                  <a:srgbClr val="000066"/>
                </a:solidFill>
              </a:rPr>
              <a:t> `</a:t>
            </a:r>
            <a:r>
              <a:rPr lang="en-US" altLang="en-US" b="1" i="1" dirty="0" err="1" smtClean="0">
                <a:solidFill>
                  <a:srgbClr val="000066"/>
                </a:solidFill>
              </a:rPr>
              <a:t>alay</a:t>
            </a:r>
            <a:endParaRPr lang="en-US" altLang="en-US" b="1" i="1" dirty="0">
              <a:solidFill>
                <a:srgbClr val="000066"/>
              </a:solidFill>
            </a:endParaRP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01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مَوْلايَ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12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O my Protector!</a:t>
            </a:r>
            <a:endParaRPr lang="en-US" altLang="en-US" sz="2800" b="1" smtClean="0"/>
          </a:p>
        </p:txBody>
      </p:sp>
      <p:sp>
        <p:nvSpPr>
          <p:cNvPr id="512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 میرے مولا</a:t>
            </a:r>
            <a:endParaRPr lang="en-US" altLang="en-US" sz="4000" b="1">
              <a:solidFill>
                <a:srgbClr val="000066"/>
              </a:solidFill>
              <a:latin typeface="Alvi Nastaleeq" pitchFamily="2" charset="0"/>
              <a:cs typeface="Alvi Nastaleeq" pitchFamily="2" charset="0"/>
            </a:endParaRPr>
          </a:p>
        </p:txBody>
      </p:sp>
      <p:sp>
        <p:nvSpPr>
          <p:cNvPr id="512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ऐ मेरे मालिक, </a:t>
            </a:r>
            <a:endParaRPr lang="en-US" altLang="en-US" sz="2000" b="1">
              <a:solidFill>
                <a:srgbClr val="000066"/>
              </a:solidFill>
              <a:cs typeface="Mangal" panose="02040503050203030202" pitchFamily="18" charset="0"/>
            </a:endParaRPr>
          </a:p>
        </p:txBody>
      </p:sp>
      <p:sp>
        <p:nvSpPr>
          <p:cNvPr id="512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maw-</a:t>
            </a:r>
            <a:r>
              <a:rPr lang="en-US" altLang="en-US" b="1" i="1" dirty="0" err="1" smtClean="0">
                <a:solidFill>
                  <a:srgbClr val="000066"/>
                </a:solidFill>
              </a:rPr>
              <a:t>lāy</a:t>
            </a:r>
            <a:endParaRPr lang="en-US" altLang="en-US" b="1" i="1" dirty="0">
              <a:solidFill>
                <a:srgbClr val="000066"/>
              </a:solidFill>
            </a:endParaRP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12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eaLnBrk="1" hangingPunct="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إِنِّي أَسْألُكَ بِرَحْمَتِكَ الَّتِي وَسِعَتْ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1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I ask You by Your mercy, which embraces all things;</a:t>
            </a:r>
            <a:endParaRPr lang="en-US" altLang="en-US" sz="2800" b="1" smtClean="0"/>
          </a:p>
        </p:txBody>
      </p:sp>
      <p:sp>
        <p:nvSpPr>
          <p:cNvPr id="61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میں تجھ سے سوال کرتا ہوں تیری رحمت کے ذریعے جوہر شی پر محیط ہے</a:t>
            </a:r>
            <a:endParaRPr lang="en-US" altLang="en-US" sz="4000" b="1">
              <a:solidFill>
                <a:srgbClr val="000066"/>
              </a:solidFill>
              <a:latin typeface="Alvi Nastaleeq" pitchFamily="2" charset="0"/>
              <a:cs typeface="Alvi Nastaleeq" pitchFamily="2" charset="0"/>
            </a:endParaRPr>
          </a:p>
        </p:txBody>
      </p:sp>
      <p:sp>
        <p:nvSpPr>
          <p:cNvPr id="61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 तुझ से इल्तेजा करता हूँ, तुझे तेरी उस रहमत का वास्ता जो हर चीज़ को घेरे हुए है, </a:t>
            </a:r>
            <a:endParaRPr lang="en-US" altLang="en-US" sz="2000" b="1">
              <a:solidFill>
                <a:srgbClr val="000066"/>
              </a:solidFill>
              <a:cs typeface="Mangal" panose="02040503050203030202" pitchFamily="18" charset="0"/>
            </a:endParaRPr>
          </a:p>
        </p:txBody>
      </p:sp>
      <p:sp>
        <p:nvSpPr>
          <p:cNvPr id="61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nn-NO" altLang="en-US" b="1" i="1" dirty="0" smtClean="0">
                <a:solidFill>
                  <a:srgbClr val="000066"/>
                </a:solidFill>
              </a:rPr>
              <a:t>allahumma in-nī as-aluka bi-raḥ-matikal-latī wasi`at kul-lā shay</a:t>
            </a:r>
            <a:endParaRPr lang="en-US" altLang="en-US" b="1" i="1" dirty="0">
              <a:solidFill>
                <a:srgbClr val="000066"/>
              </a:solidFill>
            </a:endParaRP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1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كَم مِّن قَبِيح سَتَرْتَهُ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22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How many ugly things You hast concealed!</a:t>
            </a:r>
            <a:endParaRPr lang="en-US" altLang="en-US" sz="2800" b="1" smtClean="0"/>
          </a:p>
        </p:txBody>
      </p:sp>
      <p:sp>
        <p:nvSpPr>
          <p:cNvPr id="522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کتنے ہی گناہوں کی تو نے پردہ پوشی کی</a:t>
            </a:r>
            <a:endParaRPr lang="en-US" altLang="en-US" sz="4000" b="1">
              <a:solidFill>
                <a:srgbClr val="000066"/>
              </a:solidFill>
              <a:latin typeface="Alvi Nastaleeq" pitchFamily="2" charset="0"/>
              <a:cs typeface="Alvi Nastaleeq" pitchFamily="2" charset="0"/>
            </a:endParaRPr>
          </a:p>
        </p:txBody>
      </p:sp>
      <p:sp>
        <p:nvSpPr>
          <p:cNvPr id="522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ने मेरी कितनी ही बुराईयों की परदापोशी की,</a:t>
            </a:r>
            <a:endParaRPr lang="en-US" altLang="en-US" sz="2000" b="1">
              <a:solidFill>
                <a:srgbClr val="000066"/>
              </a:solidFill>
              <a:cs typeface="Mangal" panose="02040503050203030202" pitchFamily="18" charset="0"/>
            </a:endParaRPr>
          </a:p>
        </p:txBody>
      </p:sp>
      <p:sp>
        <p:nvSpPr>
          <p:cNvPr id="522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kam-min </a:t>
            </a:r>
            <a:r>
              <a:rPr lang="en-US" altLang="en-US" b="1" i="1" dirty="0" err="1" smtClean="0">
                <a:solidFill>
                  <a:srgbClr val="000066"/>
                </a:solidFill>
              </a:rPr>
              <a:t>qabīḥin</a:t>
            </a:r>
            <a:r>
              <a:rPr lang="en-US" altLang="en-US" b="1" i="1" dirty="0" smtClean="0">
                <a:solidFill>
                  <a:srgbClr val="000066"/>
                </a:solidFill>
              </a:rPr>
              <a:t> </a:t>
            </a:r>
            <a:r>
              <a:rPr lang="en-US" altLang="en-US" b="1" i="1" dirty="0" err="1" smtClean="0">
                <a:solidFill>
                  <a:srgbClr val="000066"/>
                </a:solidFill>
              </a:rPr>
              <a:t>satar-tah</a:t>
            </a:r>
            <a:endParaRPr lang="en-US" altLang="en-US" b="1" i="1" dirty="0">
              <a:solidFill>
                <a:srgbClr val="000066"/>
              </a:solidFill>
            </a:endParaRP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22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وَكَم مِّن فَاِدح مِّنَ البَلاءِ أَقَلْتَهُ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32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How many burdensome tribulations You hast abolished!</a:t>
            </a:r>
            <a:endParaRPr lang="en-US" altLang="en-US" sz="2800" b="1" smtClean="0"/>
          </a:p>
        </p:txBody>
      </p:sp>
      <p:sp>
        <p:nvSpPr>
          <p:cNvPr id="532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کتنی ہی سخت بلاؤں سے مجھے بچالیا </a:t>
            </a:r>
            <a:endParaRPr lang="en-US" altLang="en-US" sz="4000" b="1">
              <a:solidFill>
                <a:srgbClr val="000066"/>
              </a:solidFill>
              <a:latin typeface="Alvi Nastaleeq" pitchFamily="2" charset="0"/>
              <a:cs typeface="Alvi Nastaleeq" pitchFamily="2" charset="0"/>
            </a:endParaRPr>
          </a:p>
        </p:txBody>
      </p:sp>
      <p:sp>
        <p:nvSpPr>
          <p:cNvPr id="532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सख्त बालाओं को मुझ से टाला,</a:t>
            </a:r>
            <a:endParaRPr lang="en-US" altLang="en-US" sz="2000" b="1">
              <a:solidFill>
                <a:srgbClr val="000066"/>
              </a:solidFill>
              <a:cs typeface="Mangal" panose="02040503050203030202" pitchFamily="18" charset="0"/>
            </a:endParaRPr>
          </a:p>
        </p:txBody>
      </p:sp>
      <p:sp>
        <p:nvSpPr>
          <p:cNvPr id="532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kam-min </a:t>
            </a:r>
            <a:r>
              <a:rPr lang="en-US" altLang="en-US" b="1" i="1" dirty="0" err="1" smtClean="0">
                <a:solidFill>
                  <a:srgbClr val="000066"/>
                </a:solidFill>
              </a:rPr>
              <a:t>fādiḥim-minal-balā-i</a:t>
            </a:r>
            <a:r>
              <a:rPr lang="en-US" altLang="en-US" b="1" i="1" dirty="0" smtClean="0">
                <a:solidFill>
                  <a:srgbClr val="000066"/>
                </a:solidFill>
              </a:rPr>
              <a:t> </a:t>
            </a:r>
            <a:r>
              <a:rPr lang="en-US" altLang="en-US" b="1" i="1" dirty="0" err="1" smtClean="0">
                <a:solidFill>
                  <a:srgbClr val="000066"/>
                </a:solidFill>
              </a:rPr>
              <a:t>aqal-tah</a:t>
            </a:r>
            <a:endParaRPr lang="en-US" altLang="en-US" b="1" i="1" dirty="0">
              <a:solidFill>
                <a:srgbClr val="000066"/>
              </a:solidFill>
            </a:endParaRP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32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وَكَم مِّنْ عِثَار وَّقَيْتَهُ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42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how many stumbles You hast prevented!</a:t>
            </a:r>
            <a:endParaRPr lang="en-US" altLang="en-US" sz="2800" b="1" smtClean="0"/>
          </a:p>
        </p:txBody>
      </p:sp>
      <p:sp>
        <p:nvSpPr>
          <p:cNvPr id="542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کتنی ہی لغزشیں معاف فرمائیں</a:t>
            </a:r>
            <a:endParaRPr lang="en-US" altLang="en-US" sz="4000" b="1">
              <a:solidFill>
                <a:srgbClr val="000066"/>
              </a:solidFill>
              <a:latin typeface="Alvi Nastaleeq" pitchFamily="2" charset="0"/>
              <a:cs typeface="Alvi Nastaleeq" pitchFamily="2" charset="0"/>
            </a:endParaRPr>
          </a:p>
        </p:txBody>
      </p:sp>
      <p:sp>
        <p:nvSpPr>
          <p:cNvPr id="542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नाज़िशों से मुझ को बचाया,</a:t>
            </a:r>
            <a:endParaRPr lang="en-US" altLang="en-US" sz="2000" b="1">
              <a:solidFill>
                <a:srgbClr val="000066"/>
              </a:solidFill>
              <a:cs typeface="Mangal" panose="02040503050203030202" pitchFamily="18" charset="0"/>
            </a:endParaRPr>
          </a:p>
        </p:txBody>
      </p:sp>
      <p:sp>
        <p:nvSpPr>
          <p:cNvPr id="542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kam-min </a:t>
            </a:r>
            <a:r>
              <a:rPr lang="en-US" altLang="en-US" b="1" i="1" dirty="0" err="1" smtClean="0">
                <a:solidFill>
                  <a:srgbClr val="000066"/>
                </a:solidFill>
              </a:rPr>
              <a:t>i'thāriw-waqaytah</a:t>
            </a:r>
            <a:endParaRPr lang="en-US" altLang="en-US" b="1" i="1" dirty="0">
              <a:solidFill>
                <a:srgbClr val="000066"/>
              </a:solidFill>
            </a:endParaRP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42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وَكَم مِّن مَّكْرُوه دَفَعْتَهُ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52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how many ordeals You hast repelled!</a:t>
            </a:r>
            <a:endParaRPr lang="en-US" altLang="en-US" sz="2800" b="1" smtClean="0"/>
          </a:p>
        </p:txBody>
      </p:sp>
      <p:sp>
        <p:nvSpPr>
          <p:cNvPr id="553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کتنی ہی برائیاں مجھ سے دور کیں</a:t>
            </a:r>
            <a:endParaRPr lang="en-US" altLang="en-US" sz="4000" b="1">
              <a:solidFill>
                <a:srgbClr val="000066"/>
              </a:solidFill>
              <a:latin typeface="Alvi Nastaleeq" pitchFamily="2" charset="0"/>
              <a:cs typeface="Alvi Nastaleeq" pitchFamily="2" charset="0"/>
            </a:endParaRPr>
          </a:p>
        </p:txBody>
      </p:sp>
      <p:sp>
        <p:nvSpPr>
          <p:cNvPr id="553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आफतों को रोका! </a:t>
            </a:r>
            <a:endParaRPr lang="en-US" altLang="en-US" sz="2000" b="1">
              <a:solidFill>
                <a:srgbClr val="000066"/>
              </a:solidFill>
              <a:cs typeface="Mangal" panose="02040503050203030202" pitchFamily="18" charset="0"/>
            </a:endParaRPr>
          </a:p>
        </p:txBody>
      </p:sp>
      <p:sp>
        <p:nvSpPr>
          <p:cNvPr id="553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kam-</a:t>
            </a:r>
            <a:r>
              <a:rPr lang="en-US" altLang="en-US" b="1" i="1" dirty="0" err="1" smtClean="0">
                <a:solidFill>
                  <a:srgbClr val="000066"/>
                </a:solidFill>
              </a:rPr>
              <a:t>mim</a:t>
            </a:r>
            <a:r>
              <a:rPr lang="en-US" altLang="en-US" b="1" i="1" dirty="0" smtClean="0">
                <a:solidFill>
                  <a:srgbClr val="000066"/>
                </a:solidFill>
              </a:rPr>
              <a:t>-</a:t>
            </a:r>
            <a:r>
              <a:rPr lang="en-US" altLang="en-US" b="1" i="1" dirty="0" err="1" smtClean="0">
                <a:solidFill>
                  <a:srgbClr val="000066"/>
                </a:solidFill>
              </a:rPr>
              <a:t>mak-rūhin</a:t>
            </a:r>
            <a:r>
              <a:rPr lang="en-US" altLang="en-US" b="1" i="1" dirty="0" smtClean="0">
                <a:solidFill>
                  <a:srgbClr val="000066"/>
                </a:solidFill>
              </a:rPr>
              <a:t> </a:t>
            </a:r>
            <a:r>
              <a:rPr lang="en-US" altLang="en-US" b="1" i="1" dirty="0" err="1" smtClean="0">
                <a:solidFill>
                  <a:srgbClr val="000066"/>
                </a:solidFill>
              </a:rPr>
              <a:t>dafa`tah</a:t>
            </a:r>
            <a:endParaRPr lang="en-US" altLang="en-US" b="1" i="1" dirty="0">
              <a:solidFill>
                <a:srgbClr val="000066"/>
              </a:solidFill>
            </a:endParaRP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53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وَكَم مِّن ثَنَاء جَمِيل لَّسْتُ أَهْلاً لَّهُ نَشَرْتَهُ</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563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how much beautiful praise, for which I was unworthy, You hast spread abroad!</a:t>
            </a:r>
            <a:endParaRPr lang="en-US" altLang="en-US" sz="2800" b="1" smtClean="0"/>
          </a:p>
        </p:txBody>
      </p:sp>
      <p:sp>
        <p:nvSpPr>
          <p:cNvPr id="563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تو نے میری کتنی ہی تعریفیں عام کیں جن کا میں ہر گز اہل نہ تھا</a:t>
            </a:r>
            <a:endParaRPr lang="en-US" altLang="en-US" sz="4000" b="1">
              <a:solidFill>
                <a:srgbClr val="000066"/>
              </a:solidFill>
              <a:latin typeface="Alvi Nastaleeq" pitchFamily="2" charset="0"/>
              <a:cs typeface="Alvi Nastaleeq" pitchFamily="2" charset="0"/>
            </a:endParaRPr>
          </a:p>
        </p:txBody>
      </p:sp>
      <p:sp>
        <p:nvSpPr>
          <p:cNvPr id="563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कितनी ही ऐसी खूबियाँ लोगो में मशहूर कर दीं जिन का मै अहल भी ना था! </a:t>
            </a:r>
            <a:endParaRPr lang="en-US" altLang="en-US" sz="2000" b="1">
              <a:solidFill>
                <a:srgbClr val="000066"/>
              </a:solidFill>
              <a:cs typeface="Mangal" panose="02040503050203030202" pitchFamily="18" charset="0"/>
            </a:endParaRPr>
          </a:p>
        </p:txBody>
      </p:sp>
      <p:sp>
        <p:nvSpPr>
          <p:cNvPr id="563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kam-min </a:t>
            </a:r>
            <a:r>
              <a:rPr lang="en-US" altLang="en-US" b="1" i="1" dirty="0" err="1" smtClean="0">
                <a:solidFill>
                  <a:srgbClr val="000066"/>
                </a:solidFill>
              </a:rPr>
              <a:t>thanā</a:t>
            </a:r>
            <a:r>
              <a:rPr lang="en-US" altLang="en-US" b="1" i="1" dirty="0" smtClean="0">
                <a:solidFill>
                  <a:srgbClr val="000066"/>
                </a:solidFill>
              </a:rPr>
              <a:t>-in </a:t>
            </a:r>
            <a:r>
              <a:rPr lang="en-US" altLang="en-US" b="1" i="1" dirty="0" err="1" smtClean="0">
                <a:solidFill>
                  <a:srgbClr val="000066"/>
                </a:solidFill>
              </a:rPr>
              <a:t>jamīlil</a:t>
            </a:r>
            <a:r>
              <a:rPr lang="en-US" altLang="en-US" b="1" i="1" dirty="0" smtClean="0">
                <a:solidFill>
                  <a:srgbClr val="000066"/>
                </a:solidFill>
              </a:rPr>
              <a:t>-las-</a:t>
            </a:r>
            <a:r>
              <a:rPr lang="en-US" altLang="en-US" b="1" i="1" dirty="0" err="1" smtClean="0">
                <a:solidFill>
                  <a:srgbClr val="000066"/>
                </a:solidFill>
              </a:rPr>
              <a:t>tu</a:t>
            </a:r>
            <a:r>
              <a:rPr lang="en-US" altLang="en-US" b="1" i="1" dirty="0" smtClean="0">
                <a:solidFill>
                  <a:srgbClr val="000066"/>
                </a:solidFill>
              </a:rPr>
              <a:t> ah-</a:t>
            </a:r>
            <a:r>
              <a:rPr lang="en-US" altLang="en-US" b="1" i="1" dirty="0" err="1" smtClean="0">
                <a:solidFill>
                  <a:srgbClr val="000066"/>
                </a:solidFill>
              </a:rPr>
              <a:t>lāl</a:t>
            </a:r>
            <a:r>
              <a:rPr lang="en-US" altLang="en-US" b="1" i="1" dirty="0" smtClean="0">
                <a:solidFill>
                  <a:srgbClr val="000066"/>
                </a:solidFill>
              </a:rPr>
              <a:t>-</a:t>
            </a:r>
            <a:r>
              <a:rPr lang="en-US" altLang="en-US" b="1" i="1" dirty="0" err="1" smtClean="0">
                <a:solidFill>
                  <a:srgbClr val="000066"/>
                </a:solidFill>
              </a:rPr>
              <a:t>lāhu</a:t>
            </a:r>
            <a:r>
              <a:rPr lang="en-US" altLang="en-US" b="1" i="1" dirty="0" smtClean="0">
                <a:solidFill>
                  <a:srgbClr val="000066"/>
                </a:solidFill>
              </a:rPr>
              <a:t> </a:t>
            </a:r>
            <a:r>
              <a:rPr lang="en-US" altLang="en-US" b="1" i="1" dirty="0" err="1" smtClean="0">
                <a:solidFill>
                  <a:srgbClr val="000066"/>
                </a:solidFill>
              </a:rPr>
              <a:t>nashar-tah</a:t>
            </a:r>
            <a:endParaRPr lang="en-US" altLang="en-US" b="1" i="1" dirty="0">
              <a:solidFill>
                <a:srgbClr val="000066"/>
              </a:solidFill>
            </a:endParaRP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63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عَظُمَ بَلائِي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73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my tribulation is tremendous,</a:t>
            </a:r>
            <a:endParaRPr lang="en-US" altLang="en-US" sz="2800" b="1" smtClean="0"/>
          </a:p>
        </p:txBody>
      </p:sp>
      <p:sp>
        <p:nvSpPr>
          <p:cNvPr id="573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میری مصیبت عظیم ہے </a:t>
            </a:r>
            <a:endParaRPr lang="en-US" altLang="en-US" sz="4000" b="1">
              <a:solidFill>
                <a:srgbClr val="000066"/>
              </a:solidFill>
              <a:latin typeface="Alvi Nastaleeq" pitchFamily="2" charset="0"/>
              <a:cs typeface="Alvi Nastaleeq" pitchFamily="2" charset="0"/>
            </a:endParaRPr>
          </a:p>
        </p:txBody>
      </p:sp>
      <p:sp>
        <p:nvSpPr>
          <p:cNvPr id="573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मुसीबत बढ़ गयी है,</a:t>
            </a:r>
            <a:endParaRPr lang="en-US" altLang="en-US" sz="2000" b="1">
              <a:solidFill>
                <a:srgbClr val="000066"/>
              </a:solidFill>
              <a:cs typeface="Mangal" panose="02040503050203030202" pitchFamily="18" charset="0"/>
            </a:endParaRPr>
          </a:p>
        </p:txBody>
      </p:sp>
      <p:sp>
        <p:nvSpPr>
          <p:cNvPr id="573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a:t>
            </a:r>
            <a:r>
              <a:rPr lang="en-US" altLang="en-US" b="1" i="1" dirty="0" err="1" smtClean="0">
                <a:solidFill>
                  <a:srgbClr val="000066"/>
                </a:solidFill>
              </a:rPr>
              <a:t>aẓuma</a:t>
            </a:r>
            <a:r>
              <a:rPr lang="en-US" altLang="en-US" b="1" i="1" dirty="0" smtClean="0">
                <a:solidFill>
                  <a:srgbClr val="000066"/>
                </a:solidFill>
              </a:rPr>
              <a:t> </a:t>
            </a:r>
            <a:r>
              <a:rPr lang="en-US" altLang="en-US" b="1" i="1" dirty="0" err="1" smtClean="0">
                <a:solidFill>
                  <a:srgbClr val="000066"/>
                </a:solidFill>
              </a:rPr>
              <a:t>balāī</a:t>
            </a:r>
            <a:endParaRPr lang="en-US" altLang="en-US" b="1" i="1" dirty="0">
              <a:solidFill>
                <a:srgbClr val="000066"/>
              </a:solidFill>
            </a:endParaRP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73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وَأَفْرَطَ بِي سُوءُ حَاِلي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83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bad state is excessive,</a:t>
            </a:r>
            <a:endParaRPr lang="en-US" altLang="en-US" sz="2800" b="1" smtClean="0"/>
          </a:p>
        </p:txBody>
      </p:sp>
      <p:sp>
        <p:nvSpPr>
          <p:cNvPr id="583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بدحالی کچھ زیادہ ہی بڑھ چکی ہے</a:t>
            </a:r>
            <a:endParaRPr lang="en-US" altLang="en-US" sz="4000" b="1">
              <a:solidFill>
                <a:srgbClr val="000066"/>
              </a:solidFill>
              <a:latin typeface="Alvi Nastaleeq" pitchFamily="2" charset="0"/>
              <a:cs typeface="Alvi Nastaleeq" pitchFamily="2" charset="0"/>
            </a:endParaRPr>
          </a:p>
        </p:txBody>
      </p:sp>
      <p:sp>
        <p:nvSpPr>
          <p:cNvPr id="583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बदहाली हद से गुज़र गयी है,</a:t>
            </a:r>
            <a:endParaRPr lang="en-US" altLang="en-US" sz="2000" b="1">
              <a:solidFill>
                <a:srgbClr val="000066"/>
              </a:solidFill>
              <a:cs typeface="Mangal" panose="02040503050203030202" pitchFamily="18" charset="0"/>
            </a:endParaRPr>
          </a:p>
        </p:txBody>
      </p:sp>
      <p:sp>
        <p:nvSpPr>
          <p:cNvPr id="583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af-raṭa bī sūo-u ḥālī</a:t>
            </a:r>
            <a:endParaRPr lang="en-US" altLang="en-US" b="1" i="1" dirty="0">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83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وَقَصُرَتْ بِي أَعْمَاِلي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593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acts are inadequate,</a:t>
            </a:r>
            <a:endParaRPr lang="en-US" altLang="en-US" sz="2800" b="1" smtClean="0"/>
          </a:p>
        </p:txBody>
      </p:sp>
      <p:sp>
        <p:nvSpPr>
          <p:cNvPr id="593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میرے اعمال بہت کم ہیں </a:t>
            </a:r>
            <a:endParaRPr lang="en-US" altLang="en-US" sz="4000" b="1">
              <a:solidFill>
                <a:srgbClr val="000066"/>
              </a:solidFill>
              <a:latin typeface="Alvi Nastaleeq" pitchFamily="2" charset="0"/>
              <a:cs typeface="Alvi Nastaleeq" pitchFamily="2" charset="0"/>
            </a:endParaRPr>
          </a:p>
        </p:txBody>
      </p:sp>
      <p:sp>
        <p:nvSpPr>
          <p:cNvPr id="593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नेक अमाल कम हैं, </a:t>
            </a:r>
            <a:endParaRPr lang="en-US" altLang="en-US" sz="2000" b="1">
              <a:solidFill>
                <a:srgbClr val="000066"/>
              </a:solidFill>
              <a:cs typeface="Mangal" panose="02040503050203030202" pitchFamily="18" charset="0"/>
            </a:endParaRPr>
          </a:p>
        </p:txBody>
      </p:sp>
      <p:sp>
        <p:nvSpPr>
          <p:cNvPr id="593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qaṣurat</a:t>
            </a:r>
            <a:r>
              <a:rPr lang="en-US" altLang="en-US" b="1" i="1" dirty="0" smtClean="0">
                <a:solidFill>
                  <a:srgbClr val="000066"/>
                </a:solidFill>
              </a:rPr>
              <a:t> </a:t>
            </a:r>
            <a:r>
              <a:rPr lang="en-US" altLang="en-US" b="1" i="1" dirty="0" err="1" smtClean="0">
                <a:solidFill>
                  <a:srgbClr val="000066"/>
                </a:solidFill>
              </a:rPr>
              <a:t>bī</a:t>
            </a:r>
            <a:r>
              <a:rPr lang="en-US" altLang="en-US" b="1" i="1" dirty="0" smtClean="0">
                <a:solidFill>
                  <a:srgbClr val="000066"/>
                </a:solidFill>
              </a:rPr>
              <a:t> </a:t>
            </a:r>
            <a:r>
              <a:rPr lang="en-US" altLang="en-US" b="1" i="1" dirty="0" err="1" smtClean="0">
                <a:solidFill>
                  <a:srgbClr val="000066"/>
                </a:solidFill>
              </a:rPr>
              <a:t>a`mālī</a:t>
            </a:r>
            <a:endParaRPr lang="en-US" altLang="en-US" b="1" i="1" dirty="0">
              <a:solidFill>
                <a:srgbClr val="000066"/>
              </a:solidFill>
            </a:endParaRP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94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وَقَعَدَتْ بِي أَغْلاَلِي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04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fetters have tied me down,</a:t>
            </a:r>
            <a:endParaRPr lang="en-US" altLang="en-US" sz="2800" b="1" smtClean="0"/>
          </a:p>
        </p:txBody>
      </p:sp>
      <p:sp>
        <p:nvSpPr>
          <p:cNvPr id="604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گناہوں کی زنجیر نے مجھے جکڑ لیا ہے</a:t>
            </a:r>
            <a:endParaRPr lang="en-US" altLang="en-US" sz="4000" b="1">
              <a:solidFill>
                <a:srgbClr val="000066"/>
              </a:solidFill>
              <a:latin typeface="Alvi Nastaleeq" pitchFamily="2" charset="0"/>
              <a:cs typeface="Alvi Nastaleeq" pitchFamily="2" charset="0"/>
            </a:endParaRPr>
          </a:p>
        </p:txBody>
      </p:sp>
      <p:sp>
        <p:nvSpPr>
          <p:cNvPr id="604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दुनयावी तालुक्कात के बोझ ने मुझ को दबा रखा है,</a:t>
            </a:r>
            <a:endParaRPr lang="en-US" altLang="en-US" sz="2000" b="1">
              <a:solidFill>
                <a:srgbClr val="000066"/>
              </a:solidFill>
              <a:cs typeface="Mangal" panose="02040503050203030202" pitchFamily="18" charset="0"/>
            </a:endParaRPr>
          </a:p>
        </p:txBody>
      </p:sp>
      <p:sp>
        <p:nvSpPr>
          <p:cNvPr id="604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qa`adat</a:t>
            </a:r>
            <a:r>
              <a:rPr lang="en-US" altLang="en-US" b="1" i="1" dirty="0" smtClean="0">
                <a:solidFill>
                  <a:srgbClr val="000066"/>
                </a:solidFill>
              </a:rPr>
              <a:t> </a:t>
            </a:r>
            <a:r>
              <a:rPr lang="en-US" altLang="en-US" b="1" i="1" dirty="0" err="1" smtClean="0">
                <a:solidFill>
                  <a:srgbClr val="000066"/>
                </a:solidFill>
              </a:rPr>
              <a:t>bī</a:t>
            </a:r>
            <a:r>
              <a:rPr lang="en-US" altLang="en-US" b="1" i="1" dirty="0" smtClean="0">
                <a:solidFill>
                  <a:srgbClr val="000066"/>
                </a:solidFill>
              </a:rPr>
              <a:t> </a:t>
            </a:r>
            <a:r>
              <a:rPr lang="en-US" altLang="en-US" b="1" i="1" dirty="0" err="1" smtClean="0">
                <a:solidFill>
                  <a:srgbClr val="000066"/>
                </a:solidFill>
              </a:rPr>
              <a:t>agh-lā-lī</a:t>
            </a:r>
            <a:endParaRPr lang="en-US" altLang="en-US" b="1" i="1" dirty="0">
              <a:solidFill>
                <a:srgbClr val="000066"/>
              </a:solidFill>
            </a:endParaRP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04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وَحَبَسَنِي عَن نَّفْعِي بُعْدُ آمَاِلي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14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far-fetched hopes have held me back from my gain</a:t>
            </a:r>
            <a:endParaRPr lang="en-US" altLang="en-US" sz="2800" b="1" smtClean="0"/>
          </a:p>
        </p:txBody>
      </p:sp>
      <p:sp>
        <p:nvSpPr>
          <p:cNvPr id="614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لمبی آرزوؤں نے مجھے اپنا قیدی بنا رکھا ہے</a:t>
            </a:r>
            <a:endParaRPr lang="en-US" altLang="en-US" sz="4000" b="1">
              <a:solidFill>
                <a:srgbClr val="000066"/>
              </a:solidFill>
              <a:latin typeface="Alvi Nastaleeq" pitchFamily="2" charset="0"/>
              <a:cs typeface="Alvi Nastaleeq" pitchFamily="2" charset="0"/>
            </a:endParaRPr>
          </a:p>
        </p:txBody>
      </p:sp>
      <p:sp>
        <p:nvSpPr>
          <p:cNvPr id="614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उम्मीदों की दराजी ने मुझे नफा से महरूम कर रखा है, </a:t>
            </a:r>
            <a:endParaRPr lang="en-US" altLang="en-US" sz="2000" b="1">
              <a:solidFill>
                <a:srgbClr val="000066"/>
              </a:solidFill>
              <a:cs typeface="Mangal" panose="02040503050203030202" pitchFamily="18" charset="0"/>
            </a:endParaRPr>
          </a:p>
        </p:txBody>
      </p:sp>
      <p:sp>
        <p:nvSpPr>
          <p:cNvPr id="614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wa ḥabasanī `an-naf-e'e bu`a-du ā-mā-lī</a:t>
            </a:r>
            <a:endParaRPr lang="en-US" altLang="en-US" b="1" i="1" dirty="0">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14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وَبِقُوَّتِكَ الَّتِي قَهَرْتَ بِهَا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1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strength, through which You dominatest all things,</a:t>
            </a:r>
            <a:endParaRPr lang="en-US" altLang="en-US" sz="2800" b="1" smtClean="0"/>
          </a:p>
        </p:txBody>
      </p:sp>
      <p:sp>
        <p:nvSpPr>
          <p:cNvPr id="71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قوت کے ذریعے جس سے تو نے ہر شی کو زیر نگیں کیا</a:t>
            </a:r>
            <a:endParaRPr lang="en-US" altLang="en-US" sz="4000" b="1">
              <a:solidFill>
                <a:srgbClr val="000066"/>
              </a:solidFill>
              <a:latin typeface="Alvi Nastaleeq" pitchFamily="2" charset="0"/>
              <a:cs typeface="Alvi Nastaleeq" pitchFamily="2" charset="0"/>
            </a:endParaRPr>
          </a:p>
        </p:txBody>
      </p:sp>
      <p:sp>
        <p:nvSpPr>
          <p:cNvPr id="71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उस कुदरत का वास्ता जिस से तू हर चीज़ पर ग़ालिब है, </a:t>
            </a:r>
            <a:endParaRPr lang="en-US" altLang="en-US" sz="2000" b="1">
              <a:solidFill>
                <a:srgbClr val="000066"/>
              </a:solidFill>
              <a:cs typeface="Mangal" panose="02040503050203030202" pitchFamily="18" charset="0"/>
            </a:endParaRPr>
          </a:p>
        </p:txBody>
      </p:sp>
      <p:sp>
        <p:nvSpPr>
          <p:cNvPr id="71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bi-</a:t>
            </a:r>
            <a:r>
              <a:rPr lang="en-US" altLang="en-US" b="1" i="1" dirty="0" err="1" smtClean="0">
                <a:solidFill>
                  <a:srgbClr val="000066"/>
                </a:solidFill>
              </a:rPr>
              <a:t>qū</a:t>
            </a:r>
            <a:r>
              <a:rPr lang="en-US" altLang="en-US" b="1" i="1" dirty="0" smtClean="0">
                <a:solidFill>
                  <a:srgbClr val="000066"/>
                </a:solidFill>
              </a:rPr>
              <a:t>-</a:t>
            </a:r>
            <a:r>
              <a:rPr lang="en-US" altLang="en-US" b="1" i="1" dirty="0" err="1" smtClean="0">
                <a:solidFill>
                  <a:srgbClr val="000066"/>
                </a:solidFill>
              </a:rPr>
              <a:t>watikal-latī</a:t>
            </a:r>
            <a:r>
              <a:rPr lang="en-US" altLang="en-US" b="1" i="1" dirty="0" smtClean="0">
                <a:solidFill>
                  <a:srgbClr val="000066"/>
                </a:solidFill>
              </a:rPr>
              <a:t> </a:t>
            </a:r>
            <a:r>
              <a:rPr lang="en-US" altLang="en-US" b="1" i="1" dirty="0" err="1" smtClean="0">
                <a:solidFill>
                  <a:srgbClr val="000066"/>
                </a:solidFill>
              </a:rPr>
              <a:t>qahar</a:t>
            </a:r>
            <a:r>
              <a:rPr lang="en-US" altLang="en-US" b="1" i="1" dirty="0" smtClean="0">
                <a:solidFill>
                  <a:srgbClr val="000066"/>
                </a:solidFill>
              </a:rPr>
              <a:t>-ta </a:t>
            </a:r>
            <a:r>
              <a:rPr lang="en-US" altLang="en-US" b="1" i="1" dirty="0" err="1" smtClean="0">
                <a:solidFill>
                  <a:srgbClr val="000066"/>
                </a:solidFill>
              </a:rPr>
              <a:t>bihā</a:t>
            </a:r>
            <a:r>
              <a:rPr lang="en-US" altLang="en-US" b="1" i="1" dirty="0" smtClean="0">
                <a:solidFill>
                  <a:srgbClr val="000066"/>
                </a:solidFill>
              </a:rPr>
              <a:t> </a:t>
            </a:r>
            <a:r>
              <a:rPr lang="en-US" altLang="en-US" b="1" i="1" dirty="0" err="1" smtClean="0">
                <a:solidFill>
                  <a:srgbClr val="000066"/>
                </a:solidFill>
              </a:rPr>
              <a:t>kul-lā</a:t>
            </a:r>
            <a:r>
              <a:rPr lang="en-US" altLang="en-US" b="1" i="1" dirty="0" smtClean="0">
                <a:solidFill>
                  <a:srgbClr val="000066"/>
                </a:solidFill>
              </a:rPr>
              <a:t> shay</a:t>
            </a:r>
            <a:endParaRPr lang="en-US" altLang="en-US" b="1" i="1" dirty="0">
              <a:solidFill>
                <a:srgbClr val="000066"/>
              </a:solidFill>
            </a:endParaRP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1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وَخَدَعَتْنِي الدُّنْيَا بِغُرُورِهَا وَنَفْسِي بِجِنَايَتِهَا وَمِطَاِلي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24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this world with its delusions, my own soul with its offences and my delay have deceived me.</a:t>
            </a:r>
            <a:endParaRPr lang="en-US" altLang="en-US" sz="2800" b="1" smtClean="0"/>
          </a:p>
        </p:txBody>
      </p:sp>
      <p:sp>
        <p:nvSpPr>
          <p:cNvPr id="624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دنیا نے دھوکہ بازی سے اور نفس نے جرائم اور حیلہ سازی سے مجھ کو فریب دیا ہے</a:t>
            </a:r>
            <a:endParaRPr lang="en-US" altLang="en-US" sz="4000" b="1">
              <a:solidFill>
                <a:srgbClr val="000066"/>
              </a:solidFill>
              <a:latin typeface="Alvi Nastaleeq" pitchFamily="2" charset="0"/>
              <a:cs typeface="Alvi Nastaleeq" pitchFamily="2" charset="0"/>
            </a:endParaRPr>
          </a:p>
        </p:txBody>
      </p:sp>
      <p:sp>
        <p:nvSpPr>
          <p:cNvPr id="624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दुनिया ने अपनी झूटी चमक दमक से मझे धोका दिया है, और मेरे नफस ने मझे मेरे गुनाहों और मेरी टाल मटोल के बाअस  फरेब दिया है! </a:t>
            </a:r>
            <a:endParaRPr lang="en-US" altLang="en-US" sz="2000" b="1">
              <a:solidFill>
                <a:srgbClr val="000066"/>
              </a:solidFill>
              <a:cs typeface="Mangal" panose="02040503050203030202" pitchFamily="18" charset="0"/>
            </a:endParaRPr>
          </a:p>
        </p:txBody>
      </p:sp>
      <p:sp>
        <p:nvSpPr>
          <p:cNvPr id="624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khada`at-nid-dunyā</a:t>
            </a:r>
            <a:r>
              <a:rPr lang="en-US" altLang="en-US" b="1" i="1" dirty="0" smtClean="0">
                <a:solidFill>
                  <a:srgbClr val="000066"/>
                </a:solidFill>
              </a:rPr>
              <a:t> bi-</a:t>
            </a:r>
            <a:r>
              <a:rPr lang="en-US" altLang="en-US" b="1" i="1" dirty="0" err="1" smtClean="0">
                <a:solidFill>
                  <a:srgbClr val="000066"/>
                </a:solidFill>
              </a:rPr>
              <a:t>ghurūri</a:t>
            </a:r>
            <a:r>
              <a:rPr lang="en-US" altLang="en-US" b="1" i="1" dirty="0" smtClean="0">
                <a:solidFill>
                  <a:srgbClr val="000066"/>
                </a:solidFill>
              </a:rPr>
              <a:t>-</a:t>
            </a:r>
            <a:r>
              <a:rPr lang="en-US" altLang="en-US" b="1" i="1" dirty="0" err="1" smtClean="0">
                <a:solidFill>
                  <a:srgbClr val="000066"/>
                </a:solidFill>
              </a:rPr>
              <a:t>hā</a:t>
            </a:r>
            <a:r>
              <a:rPr lang="en-US" altLang="en-US" b="1" i="1" dirty="0" smtClean="0">
                <a:solidFill>
                  <a:srgbClr val="000066"/>
                </a:solidFill>
              </a:rPr>
              <a:t> wa </a:t>
            </a:r>
            <a:r>
              <a:rPr lang="en-US" altLang="en-US" b="1" i="1" dirty="0" err="1" smtClean="0">
                <a:solidFill>
                  <a:srgbClr val="000066"/>
                </a:solidFill>
              </a:rPr>
              <a:t>naf-sī</a:t>
            </a:r>
            <a:r>
              <a:rPr lang="en-US" altLang="en-US" b="1" i="1" dirty="0" smtClean="0">
                <a:solidFill>
                  <a:srgbClr val="000066"/>
                </a:solidFill>
              </a:rPr>
              <a:t> bi-</a:t>
            </a:r>
            <a:r>
              <a:rPr lang="en-US" altLang="en-US" b="1" i="1" dirty="0" err="1" smtClean="0">
                <a:solidFill>
                  <a:srgbClr val="000066"/>
                </a:solidFill>
              </a:rPr>
              <a:t>jināyatihā</a:t>
            </a:r>
            <a:r>
              <a:rPr lang="en-US" altLang="en-US" b="1" i="1" dirty="0" smtClean="0">
                <a:solidFill>
                  <a:srgbClr val="000066"/>
                </a:solidFill>
              </a:rPr>
              <a:t> wa </a:t>
            </a:r>
            <a:r>
              <a:rPr lang="en-US" altLang="en-US" b="1" i="1" dirty="0" err="1" smtClean="0">
                <a:solidFill>
                  <a:srgbClr val="000066"/>
                </a:solidFill>
              </a:rPr>
              <a:t>miṭā-lī</a:t>
            </a:r>
            <a:endParaRPr lang="en-US" altLang="en-US" b="1" i="1" dirty="0">
              <a:solidFill>
                <a:srgbClr val="000066"/>
              </a:solidFill>
            </a:endParaRP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24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سَيِّدِي فَأَسْألُكَ بِعِزَّتِكَ أَن لا يَحْجُبَ عَنْكَ دُعَائِي سُوءُ عَمَلِي وَفِعَاِلي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34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my Master! So I ask You by Your might not to let my evil works and acts veil my supplication from You,</a:t>
            </a:r>
            <a:endParaRPr lang="en-US" altLang="en-US" sz="2800" b="1" smtClean="0"/>
          </a:p>
        </p:txBody>
      </p:sp>
      <p:sp>
        <p:nvSpPr>
          <p:cNvPr id="634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میرے آقا میں تیری عزت کا واسطہ دے کر سوال کرتا ہوں کہ میری بدعملی و بدکرداری میری دعا کو تجھ سے نہ روکے </a:t>
            </a:r>
            <a:endParaRPr lang="en-US" altLang="en-US" sz="4000" b="1">
              <a:solidFill>
                <a:srgbClr val="000066"/>
              </a:solidFill>
              <a:latin typeface="Alvi Nastaleeq" pitchFamily="2" charset="0"/>
              <a:cs typeface="Alvi Nastaleeq" pitchFamily="2" charset="0"/>
            </a:endParaRPr>
          </a:p>
        </p:txBody>
      </p:sp>
      <p:sp>
        <p:nvSpPr>
          <p:cNvPr id="634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आका अब मै तेरी इज्ज़त का वास्ता दे कर तुझ से इल्तेजा करता हूँ के मेरी बदअमालियाँ और ग़लतकारियां मेरी दुआ के कबूल होने में रुकावट ना बने!</a:t>
            </a:r>
            <a:endParaRPr lang="en-US" altLang="en-US" sz="2000" b="1">
              <a:solidFill>
                <a:srgbClr val="000066"/>
              </a:solidFill>
              <a:cs typeface="Mangal" panose="02040503050203030202" pitchFamily="18" charset="0"/>
            </a:endParaRPr>
          </a:p>
        </p:txBody>
      </p:sp>
      <p:sp>
        <p:nvSpPr>
          <p:cNvPr id="634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say-</a:t>
            </a:r>
            <a:r>
              <a:rPr lang="en-US" altLang="en-US" b="1" i="1" dirty="0" err="1" smtClean="0">
                <a:solidFill>
                  <a:srgbClr val="000066"/>
                </a:solidFill>
              </a:rPr>
              <a:t>yidī</a:t>
            </a:r>
            <a:r>
              <a:rPr lang="en-US" altLang="en-US" b="1" i="1" dirty="0" smtClean="0">
                <a:solidFill>
                  <a:srgbClr val="000066"/>
                </a:solidFill>
              </a:rPr>
              <a:t> fa-as-</a:t>
            </a:r>
            <a:r>
              <a:rPr lang="en-US" altLang="en-US" b="1" i="1" dirty="0" err="1" smtClean="0">
                <a:solidFill>
                  <a:srgbClr val="000066"/>
                </a:solidFill>
              </a:rPr>
              <a:t>aluka</a:t>
            </a:r>
            <a:r>
              <a:rPr lang="en-US" altLang="en-US" b="1" i="1" dirty="0" smtClean="0">
                <a:solidFill>
                  <a:srgbClr val="000066"/>
                </a:solidFill>
              </a:rPr>
              <a:t> bi-</a:t>
            </a:r>
            <a:r>
              <a:rPr lang="en-US" altLang="en-US" b="1" i="1" dirty="0" err="1" smtClean="0">
                <a:solidFill>
                  <a:srgbClr val="000066"/>
                </a:solidFill>
              </a:rPr>
              <a:t>i'z</a:t>
            </a:r>
            <a:r>
              <a:rPr lang="en-US" altLang="en-US" b="1" i="1" dirty="0" smtClean="0">
                <a:solidFill>
                  <a:srgbClr val="000066"/>
                </a:solidFill>
              </a:rPr>
              <a:t>-</a:t>
            </a:r>
            <a:r>
              <a:rPr lang="en-US" altLang="en-US" b="1" i="1" dirty="0" err="1" smtClean="0">
                <a:solidFill>
                  <a:srgbClr val="000066"/>
                </a:solidFill>
              </a:rPr>
              <a:t>zatika</a:t>
            </a:r>
            <a:r>
              <a:rPr lang="en-US" altLang="en-US" b="1" i="1" dirty="0" smtClean="0">
                <a:solidFill>
                  <a:srgbClr val="000066"/>
                </a:solidFill>
              </a:rPr>
              <a:t> an </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yaḥ</a:t>
            </a:r>
            <a:r>
              <a:rPr lang="en-US" altLang="en-US" b="1" i="1" dirty="0" smtClean="0">
                <a:solidFill>
                  <a:srgbClr val="000066"/>
                </a:solidFill>
              </a:rPr>
              <a:t>-juba `an-</a:t>
            </a:r>
            <a:r>
              <a:rPr lang="en-US" altLang="en-US" b="1" i="1" dirty="0" err="1" smtClean="0">
                <a:solidFill>
                  <a:srgbClr val="000066"/>
                </a:solidFill>
              </a:rPr>
              <a:t>ka</a:t>
            </a:r>
            <a:r>
              <a:rPr lang="en-US" altLang="en-US" b="1" i="1" dirty="0" smtClean="0">
                <a:solidFill>
                  <a:srgbClr val="000066"/>
                </a:solidFill>
              </a:rPr>
              <a:t> </a:t>
            </a:r>
            <a:r>
              <a:rPr lang="en-US" altLang="en-US" b="1" i="1" dirty="0" err="1" smtClean="0">
                <a:solidFill>
                  <a:srgbClr val="000066"/>
                </a:solidFill>
              </a:rPr>
              <a:t>du`aā</a:t>
            </a:r>
            <a:r>
              <a:rPr lang="en-US" altLang="en-US" b="1" i="1" dirty="0" smtClean="0">
                <a:solidFill>
                  <a:srgbClr val="000066"/>
                </a:solidFill>
              </a:rPr>
              <a:t>-ī </a:t>
            </a:r>
            <a:r>
              <a:rPr lang="en-US" altLang="en-US" b="1" i="1" dirty="0" err="1" smtClean="0">
                <a:solidFill>
                  <a:srgbClr val="000066"/>
                </a:solidFill>
              </a:rPr>
              <a:t>sūo</a:t>
            </a:r>
            <a:r>
              <a:rPr lang="en-US" altLang="en-US" b="1" i="1" dirty="0" smtClean="0">
                <a:solidFill>
                  <a:srgbClr val="000066"/>
                </a:solidFill>
              </a:rPr>
              <a:t>-u `</a:t>
            </a:r>
            <a:r>
              <a:rPr lang="en-US" altLang="en-US" b="1" i="1" dirty="0" err="1" smtClean="0">
                <a:solidFill>
                  <a:srgbClr val="000066"/>
                </a:solidFill>
              </a:rPr>
              <a:t>amalī</a:t>
            </a:r>
            <a:r>
              <a:rPr lang="en-US" altLang="en-US" b="1" i="1" dirty="0" smtClean="0">
                <a:solidFill>
                  <a:srgbClr val="000066"/>
                </a:solidFill>
              </a:rPr>
              <a:t> wa </a:t>
            </a:r>
            <a:r>
              <a:rPr lang="en-US" altLang="en-US" b="1" i="1" dirty="0" err="1" smtClean="0">
                <a:solidFill>
                  <a:srgbClr val="000066"/>
                </a:solidFill>
              </a:rPr>
              <a:t>fī`ālī</a:t>
            </a:r>
            <a:endParaRPr lang="en-US" altLang="en-US" b="1" i="1" dirty="0">
              <a:solidFill>
                <a:srgbClr val="000066"/>
              </a:solidFill>
            </a:endParaRP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34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تَفْضَحَنِي بِخَفِيِّ مَا اطَّلَعْتَ عَلَيْهِ مِنْ سِرِّي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45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not to disgrace me through the hidden things You knowest of my secrets</a:t>
            </a:r>
            <a:endParaRPr lang="en-US" altLang="en-US" sz="2800" b="1" smtClean="0"/>
          </a:p>
        </p:txBody>
      </p:sp>
      <p:sp>
        <p:nvSpPr>
          <p:cNvPr id="645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تو مجھے میرے پوشیدہ کاموں سے رسوا نہ کرے جن میں تو میرے راز کو جانتاہے </a:t>
            </a:r>
            <a:endParaRPr lang="en-US" altLang="en-US" sz="4000" b="1">
              <a:solidFill>
                <a:srgbClr val="000066"/>
              </a:solidFill>
              <a:latin typeface="Alvi Nastaleeq" pitchFamily="2" charset="0"/>
              <a:cs typeface="Alvi Nastaleeq" pitchFamily="2" charset="0"/>
            </a:endParaRPr>
          </a:p>
        </p:txBody>
      </p:sp>
      <p:sp>
        <p:nvSpPr>
          <p:cNvPr id="645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जिन भेदों से तू वाकिफ है इन की वजह से मुझे रुसवा ना करना, </a:t>
            </a:r>
            <a:endParaRPr lang="en-US" altLang="en-US" sz="2000" b="1">
              <a:solidFill>
                <a:srgbClr val="000066"/>
              </a:solidFill>
              <a:cs typeface="Mangal" panose="02040503050203030202" pitchFamily="18" charset="0"/>
            </a:endParaRPr>
          </a:p>
        </p:txBody>
      </p:sp>
      <p:sp>
        <p:nvSpPr>
          <p:cNvPr id="645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taf-ḍaḥ-nī</a:t>
            </a:r>
            <a:r>
              <a:rPr lang="en-US" altLang="en-US" b="1" i="1" dirty="0" smtClean="0">
                <a:solidFill>
                  <a:srgbClr val="000066"/>
                </a:solidFill>
              </a:rPr>
              <a:t> bi-</a:t>
            </a:r>
            <a:r>
              <a:rPr lang="en-US" altLang="en-US" b="1" i="1" dirty="0" err="1" smtClean="0">
                <a:solidFill>
                  <a:srgbClr val="000066"/>
                </a:solidFill>
              </a:rPr>
              <a:t>khafī</a:t>
            </a:r>
            <a:r>
              <a:rPr lang="en-US" altLang="en-US" b="1" i="1" dirty="0" smtClean="0">
                <a:solidFill>
                  <a:srgbClr val="000066"/>
                </a:solidFill>
              </a:rPr>
              <a:t>-</a:t>
            </a:r>
            <a:r>
              <a:rPr lang="en-US" altLang="en-US" b="1" i="1" dirty="0" err="1" smtClean="0">
                <a:solidFill>
                  <a:srgbClr val="000066"/>
                </a:solidFill>
              </a:rPr>
              <a:t>yi</a:t>
            </a:r>
            <a:r>
              <a:rPr lang="en-US" altLang="en-US" b="1" i="1" dirty="0" smtClean="0">
                <a:solidFill>
                  <a:srgbClr val="000066"/>
                </a:solidFill>
              </a:rPr>
              <a:t> </a:t>
            </a:r>
            <a:r>
              <a:rPr lang="en-US" altLang="en-US" b="1" i="1" dirty="0" err="1" smtClean="0">
                <a:solidFill>
                  <a:srgbClr val="000066"/>
                </a:solidFill>
              </a:rPr>
              <a:t>māṭ-ṭala`ta</a:t>
            </a:r>
            <a:r>
              <a:rPr lang="en-US" altLang="en-US" b="1" i="1" dirty="0" smtClean="0">
                <a:solidFill>
                  <a:srgbClr val="000066"/>
                </a:solidFill>
              </a:rPr>
              <a:t> `</a:t>
            </a:r>
            <a:r>
              <a:rPr lang="en-US" altLang="en-US" b="1" i="1" dirty="0" err="1" smtClean="0">
                <a:solidFill>
                  <a:srgbClr val="000066"/>
                </a:solidFill>
              </a:rPr>
              <a:t>ailayhi</a:t>
            </a:r>
            <a:r>
              <a:rPr lang="en-US" altLang="en-US" b="1" i="1" dirty="0" smtClean="0">
                <a:solidFill>
                  <a:srgbClr val="000066"/>
                </a:solidFill>
              </a:rPr>
              <a:t> min sir-</a:t>
            </a:r>
            <a:r>
              <a:rPr lang="en-US" altLang="en-US" b="1" i="1" dirty="0" err="1" smtClean="0">
                <a:solidFill>
                  <a:srgbClr val="000066"/>
                </a:solidFill>
              </a:rPr>
              <a:t>rī</a:t>
            </a:r>
            <a:endParaRPr lang="en-US" altLang="en-US" b="1" i="1" dirty="0">
              <a:solidFill>
                <a:srgbClr val="000066"/>
              </a:solidFill>
            </a:endParaRP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45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تُعَاجِلْنِي بِالْعُقُوبَةِ عَلَى مَا عَمِلْتُهُ فِي خَلَوَاتِي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55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not to hasten me to punishment for what I have done in private:</a:t>
            </a:r>
            <a:endParaRPr lang="en-US" altLang="en-US" sz="2800" b="1" smtClean="0"/>
          </a:p>
        </p:txBody>
      </p:sp>
      <p:sp>
        <p:nvSpPr>
          <p:cNvPr id="655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مجھے اس پر سزا دینے میں جلدی نہ کر جو میں نے خلوت میں غلط کام کیا</a:t>
            </a:r>
            <a:endParaRPr lang="en-US" altLang="en-US" sz="4000" b="1">
              <a:solidFill>
                <a:srgbClr val="000066"/>
              </a:solidFill>
              <a:latin typeface="Alvi Nastaleeq" pitchFamily="2" charset="0"/>
              <a:cs typeface="Alvi Nastaleeq" pitchFamily="2" charset="0"/>
            </a:endParaRPr>
          </a:p>
        </p:txBody>
      </p:sp>
      <p:sp>
        <p:nvSpPr>
          <p:cNvPr id="655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ने अपनी तन्हाईयों में जो बदी, </a:t>
            </a:r>
            <a:endParaRPr lang="en-US" altLang="en-US" sz="2000" b="1">
              <a:solidFill>
                <a:srgbClr val="000066"/>
              </a:solidFill>
              <a:cs typeface="Mangal" panose="02040503050203030202" pitchFamily="18" charset="0"/>
            </a:endParaRPr>
          </a:p>
        </p:txBody>
      </p:sp>
      <p:sp>
        <p:nvSpPr>
          <p:cNvPr id="655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tu`ājil-nī</a:t>
            </a:r>
            <a:r>
              <a:rPr lang="en-US" altLang="en-US" b="1" i="1" dirty="0" smtClean="0">
                <a:solidFill>
                  <a:srgbClr val="000066"/>
                </a:solidFill>
              </a:rPr>
              <a:t> </a:t>
            </a:r>
            <a:r>
              <a:rPr lang="en-US" altLang="en-US" b="1" i="1" dirty="0" err="1" smtClean="0">
                <a:solidFill>
                  <a:srgbClr val="000066"/>
                </a:solidFill>
              </a:rPr>
              <a:t>bil-u'qūbati</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amil-tuhu</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khalawātī</a:t>
            </a:r>
            <a:endParaRPr lang="en-US" altLang="en-US" b="1" i="1" dirty="0">
              <a:solidFill>
                <a:srgbClr val="000066"/>
              </a:solidFill>
            </a:endParaRP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55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مِنْ سُوءِ فِعْلِي </a:t>
            </a:r>
            <a:r>
              <a:rPr lang="ar-SA" altLang="en-US" sz="6600" kern="1200" dirty="0" smtClean="0">
                <a:latin typeface="Arabic Typesetting" panose="03020402040406030203" pitchFamily="66" charset="-78"/>
                <a:ea typeface="+mn-ea"/>
                <a:cs typeface="Arabic Typesetting" panose="03020402040406030203" pitchFamily="66" charset="-78"/>
              </a:rPr>
              <a:t>وَإِسَاءَتِي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665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evil acts in secrecy and my misdeeds</a:t>
            </a:r>
            <a:endParaRPr lang="en-US" altLang="en-US" sz="2800" b="1" smtClean="0"/>
          </a:p>
        </p:txBody>
      </p:sp>
      <p:sp>
        <p:nvSpPr>
          <p:cNvPr id="665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کی ہمیشہ کوتاہی کی اس میں میری </a:t>
            </a:r>
            <a:r>
              <a:rPr lang="ar-AE" altLang="en-US" sz="4000" b="1" dirty="0" smtClean="0">
                <a:solidFill>
                  <a:srgbClr val="000066"/>
                </a:solidFill>
                <a:latin typeface="Alvi Nastaleeq" pitchFamily="2" charset="0"/>
                <a:cs typeface="Alvi Nastaleeq" pitchFamily="2" charset="0"/>
              </a:rPr>
              <a:t>نادانی </a:t>
            </a:r>
            <a:endParaRPr lang="en-US" altLang="en-US" sz="4000" b="1" dirty="0">
              <a:solidFill>
                <a:srgbClr val="000066"/>
              </a:solidFill>
              <a:latin typeface="Alvi Nastaleeq" pitchFamily="2" charset="0"/>
              <a:cs typeface="Alvi Nastaleeq" pitchFamily="2" charset="0"/>
            </a:endParaRPr>
          </a:p>
        </p:txBody>
      </p:sp>
      <p:sp>
        <p:nvSpPr>
          <p:cNvPr id="665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बुराई और मुसलसल कोताही की है </a:t>
            </a:r>
            <a:endParaRPr lang="en-US" altLang="en-US" sz="2000" b="1">
              <a:solidFill>
                <a:srgbClr val="000066"/>
              </a:solidFill>
              <a:cs typeface="Mangal" panose="02040503050203030202" pitchFamily="18" charset="0"/>
            </a:endParaRPr>
          </a:p>
        </p:txBody>
      </p:sp>
      <p:sp>
        <p:nvSpPr>
          <p:cNvPr id="665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min sūo-i fi`a-lī wa isā-atī</a:t>
            </a:r>
            <a:endParaRPr lang="en-US" altLang="en-US" b="1" i="1" dirty="0">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65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وَدَوَامِ تَفْرِيطِي وَجَهَالَتِي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75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continuous negligence and my ignorance</a:t>
            </a:r>
            <a:endParaRPr lang="en-US" altLang="en-US" sz="2800" b="1" smtClean="0"/>
          </a:p>
        </p:txBody>
      </p:sp>
      <p:sp>
        <p:nvSpPr>
          <p:cNvPr id="675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کی ہمیشہ کوتاہی کی اس میں میری </a:t>
            </a:r>
            <a:r>
              <a:rPr lang="ar-AE" altLang="en-US" sz="4000" b="1" dirty="0" smtClean="0">
                <a:solidFill>
                  <a:srgbClr val="000066"/>
                </a:solidFill>
                <a:latin typeface="Alvi Nastaleeq" pitchFamily="2" charset="0"/>
                <a:cs typeface="Alvi Nastaleeq" pitchFamily="2" charset="0"/>
              </a:rPr>
              <a:t>نادانی </a:t>
            </a:r>
            <a:endParaRPr lang="en-US" altLang="en-US" sz="4000" b="1" dirty="0">
              <a:solidFill>
                <a:srgbClr val="000066"/>
              </a:solidFill>
              <a:latin typeface="Alvi Nastaleeq" pitchFamily="2" charset="0"/>
              <a:cs typeface="Alvi Nastaleeq" pitchFamily="2" charset="0"/>
            </a:endParaRPr>
          </a:p>
        </p:txBody>
      </p:sp>
      <p:sp>
        <p:nvSpPr>
          <p:cNvPr id="675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नादानी, बढ़ी हुई खाहिशाते नफस और गफलत के सबब जो काम किये हैं</a:t>
            </a:r>
          </a:p>
        </p:txBody>
      </p:sp>
      <p:sp>
        <p:nvSpPr>
          <p:cNvPr id="675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dawāmi taf-rīṭī wa jahālatī</a:t>
            </a:r>
            <a:endParaRPr lang="en-US" altLang="en-US" b="1" i="1" dirty="0">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75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وَكَثْرَةِ شَهَوَاتِي وَغَفْلَتِي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86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manifold passions and my forgetfulness.</a:t>
            </a:r>
            <a:endParaRPr lang="en-US" altLang="en-US" sz="2800" b="1" smtClean="0"/>
          </a:p>
        </p:txBody>
      </p:sp>
      <p:sp>
        <p:nvSpPr>
          <p:cNvPr id="686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خواہشوں کی کثرت اور غفلت بھی ہے</a:t>
            </a:r>
            <a:endParaRPr lang="en-US" altLang="en-US" sz="4000" b="1">
              <a:solidFill>
                <a:srgbClr val="000066"/>
              </a:solidFill>
              <a:latin typeface="Alvi Nastaleeq" pitchFamily="2" charset="0"/>
              <a:cs typeface="Alvi Nastaleeq" pitchFamily="2" charset="0"/>
            </a:endParaRPr>
          </a:p>
        </p:txBody>
      </p:sp>
      <p:sp>
        <p:nvSpPr>
          <p:cNvPr id="686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उनकी सजा देने में जल्दी ना करना! </a:t>
            </a:r>
            <a:endParaRPr lang="en-US" altLang="en-US" sz="2000" b="1">
              <a:solidFill>
                <a:srgbClr val="000066"/>
              </a:solidFill>
              <a:cs typeface="Mangal" panose="02040503050203030202" pitchFamily="18" charset="0"/>
            </a:endParaRPr>
          </a:p>
        </p:txBody>
      </p:sp>
      <p:sp>
        <p:nvSpPr>
          <p:cNvPr id="686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kath-rati</a:t>
            </a:r>
            <a:r>
              <a:rPr lang="en-US" altLang="en-US" b="1" i="1" dirty="0" smtClean="0">
                <a:solidFill>
                  <a:srgbClr val="000066"/>
                </a:solidFill>
              </a:rPr>
              <a:t> </a:t>
            </a:r>
            <a:r>
              <a:rPr lang="en-US" altLang="en-US" b="1" i="1" dirty="0" err="1" smtClean="0">
                <a:solidFill>
                  <a:srgbClr val="000066"/>
                </a:solidFill>
              </a:rPr>
              <a:t>sha-hawātī</a:t>
            </a:r>
            <a:r>
              <a:rPr lang="en-US" altLang="en-US" b="1" i="1" dirty="0" smtClean="0">
                <a:solidFill>
                  <a:srgbClr val="000066"/>
                </a:solidFill>
              </a:rPr>
              <a:t> wa </a:t>
            </a:r>
            <a:r>
              <a:rPr lang="en-US" altLang="en-US" b="1" i="1" dirty="0" err="1" smtClean="0">
                <a:solidFill>
                  <a:srgbClr val="000066"/>
                </a:solidFill>
              </a:rPr>
              <a:t>ghaf-latī</a:t>
            </a:r>
            <a:endParaRPr lang="en-US" altLang="en-US" b="1" i="1" dirty="0">
              <a:solidFill>
                <a:srgbClr val="000066"/>
              </a:solidFill>
            </a:endParaRP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86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وَكُنِ اللَّهُمَّ بِعِزَّتِكَ لِي فِي كُلِّ الأَحْوَاِل رَؤُوفاً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696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might, O Allah, be kind to me in all states</a:t>
            </a:r>
            <a:endParaRPr lang="en-US" altLang="en-US" sz="2800" b="1" smtClean="0"/>
          </a:p>
        </p:txBody>
      </p:sp>
      <p:sp>
        <p:nvSpPr>
          <p:cNvPr id="696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اے میرے اللہ تجھے اپنی عزت کا واسطہ میرے لیے</a:t>
            </a:r>
            <a:endParaRPr lang="en-US" altLang="en-US" sz="4000" b="1">
              <a:solidFill>
                <a:srgbClr val="000066"/>
              </a:solidFill>
              <a:latin typeface="Alvi Nastaleeq" pitchFamily="2" charset="0"/>
              <a:cs typeface="Alvi Nastaleeq" pitchFamily="2" charset="0"/>
            </a:endParaRPr>
          </a:p>
        </p:txBody>
      </p:sp>
      <p:sp>
        <p:nvSpPr>
          <p:cNvPr id="696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अपनी इज्ज़त के तुफैल हर हाल में मुझ पर मेहरबान रहना, </a:t>
            </a:r>
            <a:endParaRPr lang="en-US" altLang="en-US" sz="2000" b="1">
              <a:solidFill>
                <a:srgbClr val="000066"/>
              </a:solidFill>
              <a:cs typeface="Mangal" panose="02040503050203030202" pitchFamily="18" charset="0"/>
            </a:endParaRPr>
          </a:p>
        </p:txBody>
      </p:sp>
      <p:sp>
        <p:nvSpPr>
          <p:cNvPr id="696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kunil-lāhumma</a:t>
            </a:r>
            <a:r>
              <a:rPr lang="en-US" altLang="en-US" b="1" i="1" dirty="0" smtClean="0">
                <a:solidFill>
                  <a:srgbClr val="000066"/>
                </a:solidFill>
              </a:rPr>
              <a:t> bi-</a:t>
            </a:r>
            <a:r>
              <a:rPr lang="en-US" altLang="en-US" b="1" i="1" dirty="0" err="1" smtClean="0">
                <a:solidFill>
                  <a:srgbClr val="000066"/>
                </a:solidFill>
              </a:rPr>
              <a:t>i'z</a:t>
            </a:r>
            <a:r>
              <a:rPr lang="en-US" altLang="en-US" b="1" i="1" dirty="0" smtClean="0">
                <a:solidFill>
                  <a:srgbClr val="000066"/>
                </a:solidFill>
              </a:rPr>
              <a:t>-</a:t>
            </a:r>
            <a:r>
              <a:rPr lang="en-US" altLang="en-US" b="1" i="1" dirty="0" err="1" smtClean="0">
                <a:solidFill>
                  <a:srgbClr val="000066"/>
                </a:solidFill>
              </a:rPr>
              <a:t>zatika</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kul-lil-aḥ-wāli</a:t>
            </a:r>
            <a:r>
              <a:rPr lang="en-US" altLang="en-US" b="1" i="1" dirty="0" smtClean="0">
                <a:solidFill>
                  <a:srgbClr val="000066"/>
                </a:solidFill>
              </a:rPr>
              <a:t> </a:t>
            </a:r>
            <a:r>
              <a:rPr lang="en-US" altLang="en-US" b="1" i="1" dirty="0" err="1" smtClean="0">
                <a:solidFill>
                  <a:srgbClr val="000066"/>
                </a:solidFill>
              </a:rPr>
              <a:t>ra’ūfā</a:t>
            </a:r>
            <a:endParaRPr lang="en-US" altLang="en-US" b="1" i="1" dirty="0">
              <a:solidFill>
                <a:srgbClr val="000066"/>
              </a:solidFill>
            </a:endParaRP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96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وَّعَلَيَّ فِي جَمِيعِ الأُمُورِ عَطُوفاً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06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 gracious to me in all affairs!</a:t>
            </a:r>
            <a:endParaRPr lang="en-US" altLang="en-US" sz="2800" b="1" smtClean="0"/>
          </a:p>
        </p:txBody>
      </p:sp>
      <p:sp>
        <p:nvSpPr>
          <p:cNvPr id="706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ہر حال میں مہربان رہ  اور تمام امور میں مجھ پر عنایت فرما</a:t>
            </a:r>
            <a:endParaRPr lang="en-US" altLang="en-US" sz="4000" b="1">
              <a:solidFill>
                <a:srgbClr val="000066"/>
              </a:solidFill>
              <a:latin typeface="Alvi Nastaleeq" pitchFamily="2" charset="0"/>
              <a:cs typeface="Alvi Nastaleeq" pitchFamily="2" charset="0"/>
            </a:endParaRPr>
          </a:p>
        </p:txBody>
      </p:sp>
      <p:sp>
        <p:nvSpPr>
          <p:cNvPr id="706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तमाम मामलात में मुझ पर करम करते रहना! </a:t>
            </a:r>
            <a:endParaRPr lang="en-US" altLang="en-US" sz="2000" b="1">
              <a:solidFill>
                <a:srgbClr val="000066"/>
              </a:solidFill>
              <a:cs typeface="Mangal" panose="02040503050203030202" pitchFamily="18" charset="0"/>
            </a:endParaRPr>
          </a:p>
        </p:txBody>
      </p:sp>
      <p:sp>
        <p:nvSpPr>
          <p:cNvPr id="706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jamīi'l-umūrī</a:t>
            </a:r>
            <a:r>
              <a:rPr lang="en-US" altLang="en-US" b="1" i="1" dirty="0" smtClean="0">
                <a:solidFill>
                  <a:srgbClr val="000066"/>
                </a:solidFill>
              </a:rPr>
              <a:t> `</a:t>
            </a:r>
            <a:r>
              <a:rPr lang="en-US" altLang="en-US" b="1" i="1" dirty="0" err="1" smtClean="0">
                <a:solidFill>
                  <a:srgbClr val="000066"/>
                </a:solidFill>
              </a:rPr>
              <a:t>aṭūfā</a:t>
            </a:r>
            <a:endParaRPr lang="en-US" altLang="en-US" b="1" i="1" dirty="0">
              <a:solidFill>
                <a:srgbClr val="000066"/>
              </a:solidFill>
            </a:endParaRP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06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إِلَهِي وَرَبِّي مَن لِّي غَيْرُكَ أَسْألُهُ كَشْفَ ضُرِّي وَالْنَّظَرَ فِي أَمْرِي!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16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God and my Lord! Have I any but You from whom to ask removal of my affliction and regard for my affairs!</a:t>
            </a:r>
            <a:endParaRPr lang="en-US" altLang="en-US" sz="2800" b="1" smtClean="0"/>
          </a:p>
        </p:txBody>
      </p:sp>
      <p:sp>
        <p:nvSpPr>
          <p:cNvPr id="716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میرے معبود میرے رب  تیرے سوا میرا کون ہے جس سے سوال کروں کہ میری تکلیف دور کر دے اور میرے معاملے پر نظر رکھ </a:t>
            </a:r>
            <a:endParaRPr lang="en-US" altLang="en-US" sz="4000" b="1">
              <a:solidFill>
                <a:srgbClr val="000066"/>
              </a:solidFill>
              <a:latin typeface="Alvi Nastaleeq" pitchFamily="2" charset="0"/>
              <a:cs typeface="Alvi Nastaleeq" pitchFamily="2" charset="0"/>
            </a:endParaRPr>
          </a:p>
        </p:txBody>
      </p:sp>
      <p:sp>
        <p:nvSpPr>
          <p:cNvPr id="716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अल्लाह, ऐ मेरे परवरदिगार, तेरे सिवा मेरा कौन है जिस से मै अपनी मुसीबत को दूर करने और अपने बारे में नज़रे करम करने का सवाल करूँ!</a:t>
            </a:r>
            <a:endParaRPr lang="en-US" altLang="en-US" sz="2000" b="1">
              <a:solidFill>
                <a:srgbClr val="000066"/>
              </a:solidFill>
              <a:cs typeface="Mangal" panose="02040503050203030202" pitchFamily="18" charset="0"/>
            </a:endParaRPr>
          </a:p>
        </p:txBody>
      </p:sp>
      <p:sp>
        <p:nvSpPr>
          <p:cNvPr id="716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ilahī</a:t>
            </a:r>
            <a:r>
              <a:rPr lang="en-US" altLang="en-US" b="1" i="1" dirty="0" smtClean="0">
                <a:solidFill>
                  <a:srgbClr val="000066"/>
                </a:solidFill>
              </a:rPr>
              <a:t> wa </a:t>
            </a:r>
            <a:r>
              <a:rPr lang="en-US" altLang="en-US" b="1" i="1" dirty="0" err="1" smtClean="0">
                <a:solidFill>
                  <a:srgbClr val="000066"/>
                </a:solidFill>
              </a:rPr>
              <a:t>rab-bī</a:t>
            </a:r>
            <a:r>
              <a:rPr lang="en-US" altLang="en-US" b="1" i="1" dirty="0" smtClean="0">
                <a:solidFill>
                  <a:srgbClr val="000066"/>
                </a:solidFill>
              </a:rPr>
              <a:t> mal-</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ghayruka</a:t>
            </a:r>
            <a:r>
              <a:rPr lang="en-US" altLang="en-US" b="1" i="1" dirty="0" smtClean="0">
                <a:solidFill>
                  <a:srgbClr val="000066"/>
                </a:solidFill>
              </a:rPr>
              <a:t> as-</a:t>
            </a:r>
            <a:r>
              <a:rPr lang="en-US" altLang="en-US" b="1" i="1" dirty="0" err="1" smtClean="0">
                <a:solidFill>
                  <a:srgbClr val="000066"/>
                </a:solidFill>
              </a:rPr>
              <a:t>aluhu</a:t>
            </a:r>
            <a:r>
              <a:rPr lang="en-US" altLang="en-US" b="1" i="1" dirty="0" smtClean="0">
                <a:solidFill>
                  <a:srgbClr val="000066"/>
                </a:solidFill>
              </a:rPr>
              <a:t> </a:t>
            </a:r>
            <a:r>
              <a:rPr lang="en-US" altLang="en-US" b="1" i="1" dirty="0" err="1" smtClean="0">
                <a:solidFill>
                  <a:srgbClr val="000066"/>
                </a:solidFill>
              </a:rPr>
              <a:t>kash</a:t>
            </a:r>
            <a:r>
              <a:rPr lang="en-US" altLang="en-US" b="1" i="1" dirty="0" smtClean="0">
                <a:solidFill>
                  <a:srgbClr val="000066"/>
                </a:solidFill>
              </a:rPr>
              <a:t>-fa </a:t>
            </a:r>
            <a:r>
              <a:rPr lang="en-US" altLang="en-US" b="1" i="1" dirty="0" err="1" smtClean="0">
                <a:solidFill>
                  <a:srgbClr val="000066"/>
                </a:solidFill>
              </a:rPr>
              <a:t>ḍur-rī</a:t>
            </a:r>
            <a:r>
              <a:rPr lang="en-US" altLang="en-US" b="1" i="1" dirty="0" smtClean="0">
                <a:solidFill>
                  <a:srgbClr val="000066"/>
                </a:solidFill>
              </a:rPr>
              <a:t> wan-</a:t>
            </a:r>
            <a:r>
              <a:rPr lang="en-US" altLang="en-US" b="1" i="1" dirty="0" err="1" smtClean="0">
                <a:solidFill>
                  <a:srgbClr val="000066"/>
                </a:solidFill>
              </a:rPr>
              <a:t>naẓara</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am-</a:t>
            </a:r>
            <a:r>
              <a:rPr lang="en-US" altLang="en-US" b="1" i="1" dirty="0" err="1" smtClean="0">
                <a:solidFill>
                  <a:srgbClr val="000066"/>
                </a:solidFill>
              </a:rPr>
              <a:t>rī</a:t>
            </a:r>
            <a:r>
              <a:rPr lang="en-US" altLang="en-US" b="1" i="1" dirty="0" smtClean="0">
                <a:solidFill>
                  <a:srgbClr val="000066"/>
                </a:solidFill>
              </a:rPr>
              <a:t>!</a:t>
            </a:r>
            <a:endParaRPr lang="en-US" altLang="en-US" b="1" i="1" dirty="0">
              <a:solidFill>
                <a:srgbClr val="000066"/>
              </a:solidFill>
            </a:endParaRP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16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وَخَضَعَ لَهَا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1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toward which all things are humble</a:t>
            </a:r>
            <a:endParaRPr lang="en-US" altLang="en-US" sz="2800" b="1" smtClean="0"/>
          </a:p>
        </p:txBody>
      </p:sp>
      <p:sp>
        <p:nvSpPr>
          <p:cNvPr id="81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 کے سامنے ہر شی جھکی ہوئی</a:t>
            </a:r>
            <a:endParaRPr lang="en-US" altLang="en-US" sz="4000" b="1">
              <a:solidFill>
                <a:srgbClr val="000066"/>
              </a:solidFill>
              <a:latin typeface="Alvi Nastaleeq" pitchFamily="2" charset="0"/>
              <a:cs typeface="Alvi Nastaleeq" pitchFamily="2" charset="0"/>
            </a:endParaRPr>
          </a:p>
        </p:txBody>
      </p:sp>
      <p:sp>
        <p:nvSpPr>
          <p:cNvPr id="81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जिस के सबब हर चीज़ तेरे आगे झुकी है</a:t>
            </a:r>
            <a:endParaRPr lang="en-US" altLang="en-US" sz="2000" b="1">
              <a:solidFill>
                <a:srgbClr val="000066"/>
              </a:solidFill>
              <a:cs typeface="Mangal" panose="02040503050203030202" pitchFamily="18" charset="0"/>
            </a:endParaRPr>
          </a:p>
        </p:txBody>
      </p:sp>
      <p:sp>
        <p:nvSpPr>
          <p:cNvPr id="81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khaḍa`a</a:t>
            </a:r>
            <a:r>
              <a:rPr lang="en-US" altLang="en-US" b="1" i="1" dirty="0" smtClean="0">
                <a:solidFill>
                  <a:srgbClr val="000066"/>
                </a:solidFill>
              </a:rPr>
              <a:t> </a:t>
            </a:r>
            <a:r>
              <a:rPr lang="en-US" altLang="en-US" b="1" i="1" dirty="0" err="1" smtClean="0">
                <a:solidFill>
                  <a:srgbClr val="000066"/>
                </a:solidFill>
              </a:rPr>
              <a:t>lahā</a:t>
            </a:r>
            <a:r>
              <a:rPr lang="en-US" altLang="en-US" b="1" i="1" dirty="0" smtClean="0">
                <a:solidFill>
                  <a:srgbClr val="000066"/>
                </a:solidFill>
              </a:rPr>
              <a:t> </a:t>
            </a:r>
            <a:r>
              <a:rPr lang="en-US" altLang="en-US" b="1" i="1" dirty="0" err="1" smtClean="0">
                <a:solidFill>
                  <a:srgbClr val="000066"/>
                </a:solidFill>
              </a:rPr>
              <a:t>kul-lu</a:t>
            </a:r>
            <a:r>
              <a:rPr lang="en-US" altLang="en-US" b="1" i="1" dirty="0" smtClean="0">
                <a:solidFill>
                  <a:srgbClr val="000066"/>
                </a:solidFill>
              </a:rPr>
              <a:t> shay</a:t>
            </a:r>
            <a:endParaRPr lang="en-US" altLang="en-US" b="1" i="1" dirty="0">
              <a:solidFill>
                <a:srgbClr val="000066"/>
              </a:solidFill>
            </a:endParaRP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2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إِلَهِي وَمَوْلاي أَجْرَيْتَ عَلَيَّ حُكْماً اتَّبَعْتُ فِيهِ هَوَى </a:t>
            </a:r>
            <a:r>
              <a:rPr lang="ar-SA" altLang="en-US" sz="6600" kern="1200" dirty="0" smtClean="0">
                <a:latin typeface="Arabic Typesetting" panose="03020402040406030203" pitchFamily="66" charset="-78"/>
                <a:ea typeface="+mn-ea"/>
                <a:cs typeface="Arabic Typesetting" panose="03020402040406030203" pitchFamily="66" charset="-78"/>
              </a:rPr>
              <a:t>نَفْسِي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727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God and my Protector! You put into effect through me a decree in which I followed the caprice of my own soul</a:t>
            </a:r>
            <a:endParaRPr lang="en-US" altLang="en-US" sz="2800" b="1" smtClean="0"/>
          </a:p>
        </p:txBody>
      </p:sp>
      <p:sp>
        <p:nvSpPr>
          <p:cNvPr id="727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میرے معبود اور میرے مولا تو نے میرے لیے حکم صادر فرمایالیکن میں نے اس میں خواہش کا کہا مانا </a:t>
            </a:r>
            <a:endParaRPr lang="en-US" altLang="en-US" sz="4000" b="1">
              <a:solidFill>
                <a:srgbClr val="000066"/>
              </a:solidFill>
              <a:latin typeface="Alvi Nastaleeq" pitchFamily="2" charset="0"/>
              <a:cs typeface="Alvi Nastaleeq" pitchFamily="2" charset="0"/>
            </a:endParaRPr>
          </a:p>
        </p:txBody>
      </p:sp>
      <p:sp>
        <p:nvSpPr>
          <p:cNvPr id="727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और मेरे मालिक, मै ने खुद अपने खिलाफ फैसला दे दिया क्योंके मै हवाए नफस के पीछे चलता रहा </a:t>
            </a:r>
            <a:endParaRPr lang="en-US" altLang="en-US" sz="2000" b="1">
              <a:solidFill>
                <a:srgbClr val="000066"/>
              </a:solidFill>
              <a:cs typeface="Mangal" panose="02040503050203030202" pitchFamily="18" charset="0"/>
            </a:endParaRPr>
          </a:p>
        </p:txBody>
      </p:sp>
      <p:sp>
        <p:nvSpPr>
          <p:cNvPr id="727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ilahī</a:t>
            </a:r>
            <a:r>
              <a:rPr lang="en-US" altLang="en-US" b="1" i="1" dirty="0" smtClean="0">
                <a:solidFill>
                  <a:srgbClr val="000066"/>
                </a:solidFill>
              </a:rPr>
              <a:t> wa maw-</a:t>
            </a:r>
            <a:r>
              <a:rPr lang="en-US" altLang="en-US" b="1" i="1" dirty="0" err="1" smtClean="0">
                <a:solidFill>
                  <a:srgbClr val="000066"/>
                </a:solidFill>
              </a:rPr>
              <a:t>laya</a:t>
            </a:r>
            <a:r>
              <a:rPr lang="en-US" altLang="en-US" b="1" i="1" dirty="0" smtClean="0">
                <a:solidFill>
                  <a:srgbClr val="000066"/>
                </a:solidFill>
              </a:rPr>
              <a:t> </a:t>
            </a:r>
            <a:r>
              <a:rPr lang="en-US" altLang="en-US" b="1" i="1" dirty="0" err="1" smtClean="0">
                <a:solidFill>
                  <a:srgbClr val="000066"/>
                </a:solidFill>
              </a:rPr>
              <a:t>aj-rayta</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ḥuk-mant-taba`tu</a:t>
            </a:r>
            <a:r>
              <a:rPr lang="en-US" altLang="en-US" b="1" i="1" dirty="0" smtClean="0">
                <a:solidFill>
                  <a:srgbClr val="000066"/>
                </a:solidFill>
              </a:rPr>
              <a:t> </a:t>
            </a:r>
            <a:r>
              <a:rPr lang="en-US" altLang="en-US" b="1" i="1" dirty="0" err="1" smtClean="0">
                <a:solidFill>
                  <a:srgbClr val="000066"/>
                </a:solidFill>
              </a:rPr>
              <a:t>fīhi</a:t>
            </a:r>
            <a:r>
              <a:rPr lang="en-US" altLang="en-US" b="1" i="1" dirty="0" smtClean="0">
                <a:solidFill>
                  <a:srgbClr val="000066"/>
                </a:solidFill>
              </a:rPr>
              <a:t> </a:t>
            </a:r>
            <a:r>
              <a:rPr lang="en-US" altLang="en-US" b="1" i="1" dirty="0" err="1" smtClean="0">
                <a:solidFill>
                  <a:srgbClr val="000066"/>
                </a:solidFill>
              </a:rPr>
              <a:t>hawā</a:t>
            </a:r>
            <a:r>
              <a:rPr lang="en-US" altLang="en-US" b="1" i="1" dirty="0" smtClean="0">
                <a:solidFill>
                  <a:srgbClr val="000066"/>
                </a:solidFill>
              </a:rPr>
              <a:t> </a:t>
            </a:r>
            <a:r>
              <a:rPr lang="en-US" altLang="en-US" b="1" i="1" dirty="0" err="1" smtClean="0">
                <a:solidFill>
                  <a:srgbClr val="000066"/>
                </a:solidFill>
              </a:rPr>
              <a:t>naf-sī</a:t>
            </a:r>
            <a:endParaRPr lang="en-US" altLang="en-US" b="1" i="1" dirty="0">
              <a:solidFill>
                <a:srgbClr val="000066"/>
              </a:solidFill>
            </a:endParaRP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27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وَلَمْ أَحْتَرِسْ فِيهِ مِن تَزْيينِ </a:t>
            </a:r>
            <a:r>
              <a:rPr lang="ar-SA" altLang="en-US" sz="6600" kern="1200" dirty="0" smtClean="0">
                <a:latin typeface="Arabic Typesetting" panose="03020402040406030203" pitchFamily="66" charset="-78"/>
                <a:ea typeface="+mn-ea"/>
                <a:cs typeface="Arabic Typesetting" panose="03020402040406030203" pitchFamily="66" charset="-78"/>
              </a:rPr>
              <a:t>عَدُوِّي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737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did not remain wary of adorning my enemy.</a:t>
            </a:r>
            <a:endParaRPr lang="en-US" altLang="en-US" sz="2800" b="1" smtClean="0"/>
          </a:p>
        </p:txBody>
      </p:sp>
      <p:sp>
        <p:nvSpPr>
          <p:cNvPr id="737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میں دشمن کی فریب کاری سے بچ نہ سکا</a:t>
            </a:r>
            <a:endParaRPr lang="en-US" altLang="en-US" sz="4000" b="1">
              <a:solidFill>
                <a:srgbClr val="000066"/>
              </a:solidFill>
              <a:latin typeface="Alvi Nastaleeq" pitchFamily="2" charset="0"/>
              <a:cs typeface="Alvi Nastaleeq" pitchFamily="2" charset="0"/>
            </a:endParaRPr>
          </a:p>
        </p:txBody>
      </p:sp>
      <p:sp>
        <p:nvSpPr>
          <p:cNvPr id="737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दुश्मन ने जो मुझे सुनहरे खाव्ब दिखाए </a:t>
            </a:r>
            <a:endParaRPr lang="en-US" altLang="en-US" sz="2000" b="1">
              <a:solidFill>
                <a:srgbClr val="000066"/>
              </a:solidFill>
              <a:cs typeface="Mangal" panose="02040503050203030202" pitchFamily="18" charset="0"/>
            </a:endParaRPr>
          </a:p>
        </p:txBody>
      </p:sp>
      <p:sp>
        <p:nvSpPr>
          <p:cNvPr id="737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lam </a:t>
            </a:r>
            <a:r>
              <a:rPr lang="en-US" altLang="en-US" b="1" i="1" dirty="0" err="1" smtClean="0">
                <a:solidFill>
                  <a:srgbClr val="000066"/>
                </a:solidFill>
              </a:rPr>
              <a:t>aḥ-taris</a:t>
            </a:r>
            <a:r>
              <a:rPr lang="en-US" altLang="en-US" b="1" i="1" dirty="0" smtClean="0">
                <a:solidFill>
                  <a:srgbClr val="000066"/>
                </a:solidFill>
              </a:rPr>
              <a:t> </a:t>
            </a:r>
            <a:r>
              <a:rPr lang="en-US" altLang="en-US" b="1" i="1" dirty="0" err="1" smtClean="0">
                <a:solidFill>
                  <a:srgbClr val="000066"/>
                </a:solidFill>
              </a:rPr>
              <a:t>fīhi</a:t>
            </a:r>
            <a:r>
              <a:rPr lang="en-US" altLang="en-US" b="1" i="1" dirty="0" smtClean="0">
                <a:solidFill>
                  <a:srgbClr val="000066"/>
                </a:solidFill>
              </a:rPr>
              <a:t> min </a:t>
            </a:r>
            <a:r>
              <a:rPr lang="en-US" altLang="en-US" b="1" i="1" dirty="0" err="1" smtClean="0">
                <a:solidFill>
                  <a:srgbClr val="000066"/>
                </a:solidFill>
              </a:rPr>
              <a:t>tazyīni</a:t>
            </a:r>
            <a:r>
              <a:rPr lang="en-US" altLang="en-US" b="1" i="1" dirty="0" smtClean="0">
                <a:solidFill>
                  <a:srgbClr val="000066"/>
                </a:solidFill>
              </a:rPr>
              <a:t> `</a:t>
            </a:r>
            <a:r>
              <a:rPr lang="en-US" altLang="en-US" b="1" i="1" dirty="0" err="1" smtClean="0">
                <a:solidFill>
                  <a:srgbClr val="000066"/>
                </a:solidFill>
              </a:rPr>
              <a:t>adū-wī</a:t>
            </a:r>
            <a:endParaRPr lang="en-US" altLang="en-US" b="1" i="1" dirty="0">
              <a:solidFill>
                <a:srgbClr val="000066"/>
              </a:solidFill>
            </a:endParaRP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37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فَغَرَّنِي بِمَا أَهْوَى وَأَسْعَدَهُ عَلَى ذَلِكَ القَضَاءُ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47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he deluded me through my soul's caprice and therein destiny favoured him</a:t>
            </a:r>
            <a:endParaRPr lang="en-US" altLang="en-US" sz="2800" b="1" smtClean="0"/>
          </a:p>
        </p:txBody>
      </p:sp>
      <p:sp>
        <p:nvSpPr>
          <p:cNvPr id="747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 نے میری خواہشوں میں دھوکہ دیااور وقت نے اسکا ساتھ دیا</a:t>
            </a:r>
            <a:endParaRPr lang="en-US" altLang="en-US" sz="4000" b="1">
              <a:solidFill>
                <a:srgbClr val="000066"/>
              </a:solidFill>
              <a:latin typeface="Alvi Nastaleeq" pitchFamily="2" charset="0"/>
              <a:cs typeface="Alvi Nastaleeq" pitchFamily="2" charset="0"/>
            </a:endParaRPr>
          </a:p>
        </p:txBody>
      </p:sp>
      <p:sp>
        <p:nvSpPr>
          <p:cNvPr id="747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ने इन से अपना बचाओ नहीं किया, चुनान्चेह इस ने मुझे खाहिशात के जाल में फंसा दिया,</a:t>
            </a:r>
            <a:endParaRPr lang="en-US" altLang="en-US" sz="2000" b="1">
              <a:solidFill>
                <a:srgbClr val="000066"/>
              </a:solidFill>
              <a:cs typeface="Mangal" panose="02040503050203030202" pitchFamily="18" charset="0"/>
            </a:endParaRPr>
          </a:p>
        </p:txBody>
      </p:sp>
      <p:sp>
        <p:nvSpPr>
          <p:cNvPr id="747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ghar</a:t>
            </a:r>
            <a:r>
              <a:rPr lang="en-US" altLang="en-US" b="1" i="1" dirty="0" smtClean="0">
                <a:solidFill>
                  <a:srgbClr val="000066"/>
                </a:solidFill>
              </a:rPr>
              <a:t>-</a:t>
            </a:r>
            <a:r>
              <a:rPr lang="en-US" altLang="en-US" b="1" i="1" dirty="0" err="1" smtClean="0">
                <a:solidFill>
                  <a:srgbClr val="000066"/>
                </a:solidFill>
              </a:rPr>
              <a:t>ranī</a:t>
            </a:r>
            <a:r>
              <a:rPr lang="en-US" altLang="en-US" b="1" i="1" dirty="0" smtClean="0">
                <a:solidFill>
                  <a:srgbClr val="000066"/>
                </a:solidFill>
              </a:rPr>
              <a:t> bi-</a:t>
            </a:r>
            <a:r>
              <a:rPr lang="en-US" altLang="en-US" b="1" i="1" dirty="0" err="1" smtClean="0">
                <a:solidFill>
                  <a:srgbClr val="000066"/>
                </a:solidFill>
              </a:rPr>
              <a:t>mā</a:t>
            </a:r>
            <a:r>
              <a:rPr lang="en-US" altLang="en-US" b="1" i="1" dirty="0" smtClean="0">
                <a:solidFill>
                  <a:srgbClr val="000066"/>
                </a:solidFill>
              </a:rPr>
              <a:t> ah-</a:t>
            </a:r>
            <a:r>
              <a:rPr lang="en-US" altLang="en-US" b="1" i="1" dirty="0" err="1" smtClean="0">
                <a:solidFill>
                  <a:srgbClr val="000066"/>
                </a:solidFill>
              </a:rPr>
              <a:t>wā</a:t>
            </a:r>
            <a:r>
              <a:rPr lang="en-US" altLang="en-US" b="1" i="1" dirty="0" smtClean="0">
                <a:solidFill>
                  <a:srgbClr val="000066"/>
                </a:solidFill>
              </a:rPr>
              <a:t> wa as-`</a:t>
            </a:r>
            <a:r>
              <a:rPr lang="en-US" altLang="en-US" b="1" i="1" dirty="0" err="1" smtClean="0">
                <a:solidFill>
                  <a:srgbClr val="000066"/>
                </a:solidFill>
              </a:rPr>
              <a:t>adahu</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dhā-likal-qaḍā</a:t>
            </a:r>
            <a:endParaRPr lang="en-US" altLang="en-US" b="1" i="1" dirty="0">
              <a:solidFill>
                <a:srgbClr val="000066"/>
              </a:solidFill>
            </a:endParaRP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47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فَتَجَاوَزْتُ بِمَا جَرَى عَلَيَّ مِنْ ذَلِكَ بَعْضَ حُدُودِكَ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57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in what was put into effect through me in that situation, I transgressed some of Your statutes</a:t>
            </a:r>
            <a:endParaRPr lang="en-US" altLang="en-US" sz="2800" b="1" smtClean="0"/>
          </a:p>
        </p:txBody>
      </p:sp>
      <p:sp>
        <p:nvSpPr>
          <p:cNvPr id="757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پس تو نے جو حکم صادر کیا میں نے اس میں تیری بعض حدود کو توڑا  </a:t>
            </a:r>
          </a:p>
          <a:p>
            <a:pPr algn="ctr" rtl="1" eaLnBrk="1" hangingPunct="1"/>
            <a:endParaRPr lang="en-US" altLang="en-US" sz="4000" b="1">
              <a:solidFill>
                <a:srgbClr val="000066"/>
              </a:solidFill>
              <a:latin typeface="Alvi Nastaleeq" pitchFamily="2" charset="0"/>
              <a:cs typeface="Alvi Nastaleeq" pitchFamily="2" charset="0"/>
            </a:endParaRPr>
          </a:p>
        </p:txBody>
      </p:sp>
      <p:sp>
        <p:nvSpPr>
          <p:cNvPr id="757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में मेरी तकदीर ने भी इस की मदद की! इस तरह मै ने तेरी मुक़र्रर की हुई बाज़ हदें तोड़ दीं </a:t>
            </a:r>
            <a:endParaRPr lang="en-US" altLang="en-US" sz="2000" b="1">
              <a:solidFill>
                <a:srgbClr val="000066"/>
              </a:solidFill>
              <a:cs typeface="Mangal" panose="02040503050203030202" pitchFamily="18" charset="0"/>
            </a:endParaRPr>
          </a:p>
        </p:txBody>
      </p:sp>
      <p:sp>
        <p:nvSpPr>
          <p:cNvPr id="757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fa-</a:t>
            </a:r>
            <a:r>
              <a:rPr lang="en-US" altLang="en-US" b="1" i="1" dirty="0" err="1" smtClean="0">
                <a:solidFill>
                  <a:srgbClr val="000066"/>
                </a:solidFill>
              </a:rPr>
              <a:t>tajā</a:t>
            </a:r>
            <a:r>
              <a:rPr lang="en-US" altLang="en-US" b="1" i="1" dirty="0" smtClean="0">
                <a:solidFill>
                  <a:srgbClr val="000066"/>
                </a:solidFill>
              </a:rPr>
              <a:t>-</a:t>
            </a:r>
            <a:r>
              <a:rPr lang="en-US" altLang="en-US" b="1" i="1" dirty="0" err="1" smtClean="0">
                <a:solidFill>
                  <a:srgbClr val="000066"/>
                </a:solidFill>
              </a:rPr>
              <a:t>waztu</a:t>
            </a:r>
            <a:r>
              <a:rPr lang="en-US" altLang="en-US" b="1" i="1" dirty="0" smtClean="0">
                <a:solidFill>
                  <a:srgbClr val="000066"/>
                </a:solidFill>
              </a:rPr>
              <a:t> bi-</a:t>
            </a:r>
            <a:r>
              <a:rPr lang="en-US" altLang="en-US" b="1" i="1" dirty="0" err="1" smtClean="0">
                <a:solidFill>
                  <a:srgbClr val="000066"/>
                </a:solidFill>
              </a:rPr>
              <a:t>mā</a:t>
            </a:r>
            <a:r>
              <a:rPr lang="en-US" altLang="en-US" b="1" i="1" dirty="0" smtClean="0">
                <a:solidFill>
                  <a:srgbClr val="000066"/>
                </a:solidFill>
              </a:rPr>
              <a:t> </a:t>
            </a:r>
            <a:r>
              <a:rPr lang="en-US" altLang="en-US" b="1" i="1" dirty="0" err="1" smtClean="0">
                <a:solidFill>
                  <a:srgbClr val="000066"/>
                </a:solidFill>
              </a:rPr>
              <a:t>jarā</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min </a:t>
            </a:r>
            <a:r>
              <a:rPr lang="en-US" altLang="en-US" b="1" i="1" dirty="0" err="1" smtClean="0">
                <a:solidFill>
                  <a:srgbClr val="000066"/>
                </a:solidFill>
              </a:rPr>
              <a:t>dhā-lika</a:t>
            </a:r>
            <a:r>
              <a:rPr lang="en-US" altLang="en-US" b="1" i="1" dirty="0" smtClean="0">
                <a:solidFill>
                  <a:srgbClr val="000066"/>
                </a:solidFill>
              </a:rPr>
              <a:t> </a:t>
            </a:r>
            <a:r>
              <a:rPr lang="en-US" altLang="en-US" b="1" i="1" dirty="0" err="1" smtClean="0">
                <a:solidFill>
                  <a:srgbClr val="000066"/>
                </a:solidFill>
              </a:rPr>
              <a:t>ba`ḍa</a:t>
            </a:r>
            <a:r>
              <a:rPr lang="en-US" altLang="en-US" b="1" i="1" dirty="0" smtClean="0">
                <a:solidFill>
                  <a:srgbClr val="000066"/>
                </a:solidFill>
              </a:rPr>
              <a:t> </a:t>
            </a:r>
            <a:r>
              <a:rPr lang="en-US" altLang="en-US" b="1" i="1" dirty="0" err="1" smtClean="0">
                <a:solidFill>
                  <a:srgbClr val="000066"/>
                </a:solidFill>
              </a:rPr>
              <a:t>ḥudūdik</a:t>
            </a:r>
            <a:endParaRPr lang="en-US" altLang="en-US" b="1" i="1" dirty="0">
              <a:solidFill>
                <a:srgbClr val="000066"/>
              </a:solidFill>
            </a:endParaRP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57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وَخَالَفْتُ بَعْضَ أَوَامِرِكَ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68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disobeyed some of Your commands.</a:t>
            </a:r>
            <a:endParaRPr lang="en-US" altLang="en-US" sz="2800" b="1" smtClean="0"/>
          </a:p>
        </p:txBody>
      </p:sp>
      <p:sp>
        <p:nvSpPr>
          <p:cNvPr id="768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تیرے بعض احکام کی مخالفت کی</a:t>
            </a:r>
            <a:endParaRPr lang="en-US" altLang="en-US" sz="4000" b="1">
              <a:solidFill>
                <a:srgbClr val="000066"/>
              </a:solidFill>
              <a:latin typeface="Alvi Nastaleeq" pitchFamily="2" charset="0"/>
              <a:cs typeface="Alvi Nastaleeq" pitchFamily="2" charset="0"/>
            </a:endParaRPr>
          </a:p>
        </p:txBody>
      </p:sp>
      <p:sp>
        <p:nvSpPr>
          <p:cNvPr id="768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बाज़ अहकाम की नाफ़रमानी की!</a:t>
            </a:r>
            <a:endParaRPr lang="en-US" altLang="en-US" sz="2000" b="1">
              <a:solidFill>
                <a:srgbClr val="000066"/>
              </a:solidFill>
              <a:cs typeface="Mangal" panose="02040503050203030202" pitchFamily="18" charset="0"/>
            </a:endParaRPr>
          </a:p>
        </p:txBody>
      </p:sp>
      <p:sp>
        <p:nvSpPr>
          <p:cNvPr id="768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khālaf-tu</a:t>
            </a:r>
            <a:r>
              <a:rPr lang="en-US" altLang="en-US" b="1" i="1" dirty="0" smtClean="0">
                <a:solidFill>
                  <a:srgbClr val="000066"/>
                </a:solidFill>
              </a:rPr>
              <a:t> </a:t>
            </a:r>
            <a:r>
              <a:rPr lang="en-US" altLang="en-US" b="1" i="1" dirty="0" err="1" smtClean="0">
                <a:solidFill>
                  <a:srgbClr val="000066"/>
                </a:solidFill>
              </a:rPr>
              <a:t>ba`ḍa</a:t>
            </a:r>
            <a:r>
              <a:rPr lang="en-US" altLang="en-US" b="1" i="1" dirty="0" smtClean="0">
                <a:solidFill>
                  <a:srgbClr val="000066"/>
                </a:solidFill>
              </a:rPr>
              <a:t> </a:t>
            </a:r>
            <a:r>
              <a:rPr lang="en-US" altLang="en-US" b="1" i="1" dirty="0" err="1" smtClean="0">
                <a:solidFill>
                  <a:srgbClr val="000066"/>
                </a:solidFill>
              </a:rPr>
              <a:t>awāmirik</a:t>
            </a:r>
            <a:endParaRPr lang="en-US" altLang="en-US" b="1" i="1" dirty="0">
              <a:solidFill>
                <a:srgbClr val="000066"/>
              </a:solidFill>
            </a:endParaRP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68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فَلَكَ الْحُجَّةُ عَلَيَّ فِي جَمِيعِ ذَلِكَ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78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Thine is the argument against me in all of that</a:t>
            </a:r>
            <a:endParaRPr lang="en-US" altLang="en-US" sz="2800" b="1" smtClean="0"/>
          </a:p>
        </p:txBody>
      </p:sp>
      <p:sp>
        <p:nvSpPr>
          <p:cNvPr id="7782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پس اس معاملہ میں مجھ پر لازم ہے</a:t>
            </a:r>
            <a:endParaRPr lang="en-US" altLang="en-US" sz="4000" b="1">
              <a:solidFill>
                <a:srgbClr val="000066"/>
              </a:solidFill>
              <a:latin typeface="Alvi Nastaleeq" pitchFamily="2" charset="0"/>
              <a:cs typeface="Alvi Nastaleeq" pitchFamily="2" charset="0"/>
            </a:endParaRPr>
          </a:p>
        </p:txBody>
      </p:sp>
      <p:sp>
        <p:nvSpPr>
          <p:cNvPr id="7782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बहरहाल तू हर तारीफ़ का मुस्तहक है </a:t>
            </a:r>
            <a:endParaRPr lang="en-US" altLang="en-US" sz="2000" b="1">
              <a:solidFill>
                <a:srgbClr val="000066"/>
              </a:solidFill>
              <a:cs typeface="Mangal" panose="02040503050203030202" pitchFamily="18" charset="0"/>
            </a:endParaRPr>
          </a:p>
        </p:txBody>
      </p:sp>
      <p:sp>
        <p:nvSpPr>
          <p:cNvPr id="778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falakal-ḥuj-jatu</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jamīi</a:t>
            </a:r>
            <a:r>
              <a:rPr lang="en-US" altLang="en-US" b="1" i="1" dirty="0" smtClean="0">
                <a:solidFill>
                  <a:srgbClr val="000066"/>
                </a:solidFill>
              </a:rPr>
              <a:t>' </a:t>
            </a:r>
            <a:r>
              <a:rPr lang="en-US" altLang="en-US" b="1" i="1" dirty="0" err="1" smtClean="0">
                <a:solidFill>
                  <a:srgbClr val="000066"/>
                </a:solidFill>
              </a:rPr>
              <a:t>dhālik</a:t>
            </a:r>
            <a:endParaRPr lang="en-US" altLang="en-US" b="1" i="1" dirty="0">
              <a:solidFill>
                <a:srgbClr val="000066"/>
              </a:solidFill>
            </a:endParaRP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78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وَلا حُجَّةَ لِي فِيمَا جَرَي عَلَيَّ فِيهِ </a:t>
            </a:r>
            <a:r>
              <a:rPr lang="ar-SA" altLang="en-US" sz="6600" kern="1200" dirty="0" smtClean="0">
                <a:latin typeface="Arabic Typesetting" panose="03020402040406030203" pitchFamily="66" charset="-78"/>
                <a:ea typeface="+mn-ea"/>
                <a:cs typeface="Arabic Typesetting" panose="03020402040406030203" pitchFamily="66" charset="-78"/>
              </a:rPr>
              <a:t>قَضَاؤُكَ</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788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have no argument in what Your destiny put into effect through me therein</a:t>
            </a:r>
            <a:endParaRPr lang="en-US" altLang="en-US" sz="2800" b="1" smtClean="0"/>
          </a:p>
        </p:txBody>
      </p:sp>
      <p:sp>
        <p:nvSpPr>
          <p:cNvPr id="7885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حمد بجالانا اور میرے پاس کوئی حجت نہیں اس میں جو فیصلہ تو نے میرے لیے کیا ہے</a:t>
            </a:r>
            <a:endParaRPr lang="en-US" altLang="en-US" sz="4000" b="1">
              <a:solidFill>
                <a:srgbClr val="000066"/>
              </a:solidFill>
              <a:latin typeface="Alvi Nastaleeq" pitchFamily="2" charset="0"/>
              <a:cs typeface="Alvi Nastaleeq" pitchFamily="2" charset="0"/>
            </a:endParaRPr>
          </a:p>
        </p:txBody>
      </p:sp>
      <p:sp>
        <p:nvSpPr>
          <p:cNvPr id="7885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कुछ पेश आया इस में खता मेरी ही है!</a:t>
            </a:r>
            <a:endParaRPr lang="en-US" altLang="en-US" sz="2000" b="1">
              <a:solidFill>
                <a:srgbClr val="000066"/>
              </a:solidFill>
              <a:cs typeface="Mangal" panose="02040503050203030202" pitchFamily="18" charset="0"/>
            </a:endParaRPr>
          </a:p>
        </p:txBody>
      </p:sp>
      <p:sp>
        <p:nvSpPr>
          <p:cNvPr id="788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ḥuj-jata</a:t>
            </a:r>
            <a:r>
              <a:rPr lang="en-US" altLang="en-US" b="1" i="1" dirty="0" smtClean="0">
                <a:solidFill>
                  <a:srgbClr val="000066"/>
                </a:solidFill>
              </a:rPr>
              <a:t> </a:t>
            </a:r>
            <a:r>
              <a:rPr lang="en-US" altLang="en-US" b="1" i="1" dirty="0" err="1" smtClean="0">
                <a:solidFill>
                  <a:srgbClr val="000066"/>
                </a:solidFill>
              </a:rPr>
              <a:t>lī</a:t>
            </a:r>
            <a:r>
              <a:rPr lang="en-US" altLang="en-US" b="1" i="1" dirty="0" smtClean="0">
                <a:solidFill>
                  <a:srgbClr val="000066"/>
                </a:solidFill>
              </a:rPr>
              <a:t> </a:t>
            </a:r>
            <a:r>
              <a:rPr lang="en-US" altLang="en-US" b="1" i="1" dirty="0" err="1" smtClean="0">
                <a:solidFill>
                  <a:srgbClr val="000066"/>
                </a:solidFill>
              </a:rPr>
              <a:t>fīmā</a:t>
            </a:r>
            <a:r>
              <a:rPr lang="en-US" altLang="en-US" b="1" i="1" dirty="0" smtClean="0">
                <a:solidFill>
                  <a:srgbClr val="000066"/>
                </a:solidFill>
              </a:rPr>
              <a:t> </a:t>
            </a:r>
            <a:r>
              <a:rPr lang="en-US" altLang="en-US" b="1" i="1" dirty="0" err="1" smtClean="0">
                <a:solidFill>
                  <a:srgbClr val="000066"/>
                </a:solidFill>
              </a:rPr>
              <a:t>jarā</a:t>
            </a:r>
            <a:r>
              <a:rPr lang="en-US" altLang="en-US" b="1" i="1" dirty="0" smtClean="0">
                <a:solidFill>
                  <a:srgbClr val="000066"/>
                </a:solidFill>
              </a:rPr>
              <a:t> `</a:t>
            </a:r>
            <a:r>
              <a:rPr lang="en-US" altLang="en-US" b="1" i="1" dirty="0" err="1" smtClean="0">
                <a:solidFill>
                  <a:srgbClr val="000066"/>
                </a:solidFill>
              </a:rPr>
              <a:t>alay</a:t>
            </a:r>
            <a:r>
              <a:rPr lang="en-US" altLang="en-US" b="1" i="1" dirty="0" smtClean="0">
                <a:solidFill>
                  <a:srgbClr val="000066"/>
                </a:solidFill>
              </a:rPr>
              <a:t>-ya </a:t>
            </a:r>
            <a:r>
              <a:rPr lang="en-US" altLang="en-US" b="1" i="1" dirty="0" err="1" smtClean="0">
                <a:solidFill>
                  <a:srgbClr val="000066"/>
                </a:solidFill>
              </a:rPr>
              <a:t>fīhi</a:t>
            </a:r>
            <a:r>
              <a:rPr lang="en-US" altLang="en-US" b="1" i="1" dirty="0" smtClean="0">
                <a:solidFill>
                  <a:srgbClr val="000066"/>
                </a:solidFill>
              </a:rPr>
              <a:t> </a:t>
            </a:r>
            <a:r>
              <a:rPr lang="en-US" altLang="en-US" b="1" i="1" dirty="0" err="1" smtClean="0">
                <a:solidFill>
                  <a:srgbClr val="000066"/>
                </a:solidFill>
              </a:rPr>
              <a:t>qaḍāuka</a:t>
            </a:r>
            <a:endParaRPr lang="en-US" altLang="en-US" b="1" i="1" dirty="0">
              <a:solidFill>
                <a:srgbClr val="000066"/>
              </a:solidFill>
            </a:endParaRP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88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وَأَلْزَمَنِي حُكْمُكَ وَبَلاؤُكَ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798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in what Your decree and Your tribulation imposed upon me.</a:t>
            </a:r>
            <a:endParaRPr lang="en-US" altLang="en-US" sz="2800" b="1" smtClean="0"/>
          </a:p>
        </p:txBody>
      </p:sp>
      <p:sp>
        <p:nvSpPr>
          <p:cNvPr id="7987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لیے تیرا حکم اور تیری آزمائش لازم ہے</a:t>
            </a:r>
            <a:endParaRPr lang="en-US" altLang="en-US" sz="4000" b="1">
              <a:solidFill>
                <a:srgbClr val="000066"/>
              </a:solidFill>
              <a:latin typeface="Alvi Nastaleeq" pitchFamily="2" charset="0"/>
              <a:cs typeface="Alvi Nastaleeq" pitchFamily="2" charset="0"/>
            </a:endParaRPr>
          </a:p>
        </p:txBody>
      </p:sp>
      <p:sp>
        <p:nvSpPr>
          <p:cNvPr id="798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बारे में तुने जो फैसला किया, तेरा जो हुक्म जारी हुआ </a:t>
            </a:r>
            <a:endParaRPr lang="en-US" altLang="en-US" sz="2000" b="1">
              <a:solidFill>
                <a:srgbClr val="000066"/>
              </a:solidFill>
              <a:cs typeface="Mangal" panose="02040503050203030202" pitchFamily="18" charset="0"/>
            </a:endParaRPr>
          </a:p>
        </p:txBody>
      </p:sp>
      <p:sp>
        <p:nvSpPr>
          <p:cNvPr id="798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dirty="0" smtClean="0">
                <a:solidFill>
                  <a:srgbClr val="000066"/>
                </a:solidFill>
              </a:rPr>
              <a:t>wa alzamanī ḥuk-muka wa balāuk</a:t>
            </a:r>
            <a:endParaRPr lang="en-US" altLang="en-US" b="1" i="1" dirty="0">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98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وَقَدْ أَتَيْتُكَ يَا إِلَهِي بَعْدَ تَقْصِيرِي وَإِسْرَافِي عَلَى نَفْسِي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08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Now I have come to You, My God, after my shortcoming and my immoderation toward myself,</a:t>
            </a:r>
            <a:endParaRPr lang="en-US" altLang="en-US" sz="2800" b="1" smtClean="0"/>
          </a:p>
        </p:txBody>
      </p:sp>
      <p:sp>
        <p:nvSpPr>
          <p:cNvPr id="8090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اے اللہ میں تیرے حضور آیا ہوں جب کہ میں نے کو تاہی کی اور اپنے نفس پرزیادتی  کی ہے  </a:t>
            </a:r>
            <a:endParaRPr lang="en-US" altLang="en-US" sz="4000" b="1">
              <a:solidFill>
                <a:srgbClr val="000066"/>
              </a:solidFill>
              <a:latin typeface="Alvi Nastaleeq" pitchFamily="2" charset="0"/>
              <a:cs typeface="Alvi Nastaleeq" pitchFamily="2" charset="0"/>
            </a:endParaRPr>
          </a:p>
        </p:txBody>
      </p:sp>
      <p:sp>
        <p:nvSpPr>
          <p:cNvPr id="8090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तरफ से मेरी जो आजमाईश हुई इस के खिलाफ मेरे पास कोई उज्र नहीं है! ऐ मेरे माबूद, मै ने अपनी इस कोताही और अपने नफस पर ज़ुल्म के बाद</a:t>
            </a:r>
            <a:endParaRPr lang="en-US" altLang="en-US" sz="2000" b="1">
              <a:solidFill>
                <a:srgbClr val="000066"/>
              </a:solidFill>
              <a:cs typeface="Mangal" panose="02040503050203030202" pitchFamily="18" charset="0"/>
            </a:endParaRPr>
          </a:p>
        </p:txBody>
      </p:sp>
      <p:sp>
        <p:nvSpPr>
          <p:cNvPr id="809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qad</a:t>
            </a:r>
            <a:r>
              <a:rPr lang="en-US" altLang="en-US" b="1" i="1" dirty="0" smtClean="0">
                <a:solidFill>
                  <a:srgbClr val="000066"/>
                </a:solidFill>
              </a:rPr>
              <a:t> </a:t>
            </a:r>
            <a:r>
              <a:rPr lang="en-US" altLang="en-US" b="1" i="1" dirty="0" err="1" smtClean="0">
                <a:solidFill>
                  <a:srgbClr val="000066"/>
                </a:solidFill>
              </a:rPr>
              <a:t>ataytuka</a:t>
            </a:r>
            <a:r>
              <a:rPr lang="en-US" altLang="en-US" b="1" i="1" dirty="0" smtClean="0">
                <a:solidFill>
                  <a:srgbClr val="000066"/>
                </a:solidFill>
              </a:rPr>
              <a:t> </a:t>
            </a: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a:t>
            </a:r>
            <a:r>
              <a:rPr lang="en-US" altLang="en-US" b="1" i="1" dirty="0" err="1" smtClean="0">
                <a:solidFill>
                  <a:srgbClr val="000066"/>
                </a:solidFill>
              </a:rPr>
              <a:t>ba`da</a:t>
            </a:r>
            <a:r>
              <a:rPr lang="en-US" altLang="en-US" b="1" i="1" dirty="0" smtClean="0">
                <a:solidFill>
                  <a:srgbClr val="000066"/>
                </a:solidFill>
              </a:rPr>
              <a:t> </a:t>
            </a:r>
            <a:r>
              <a:rPr lang="en-US" altLang="en-US" b="1" i="1" dirty="0" err="1" smtClean="0">
                <a:solidFill>
                  <a:srgbClr val="000066"/>
                </a:solidFill>
              </a:rPr>
              <a:t>taq-ṣīrī</a:t>
            </a:r>
            <a:r>
              <a:rPr lang="en-US" altLang="en-US" b="1" i="1" dirty="0" smtClean="0">
                <a:solidFill>
                  <a:srgbClr val="000066"/>
                </a:solidFill>
              </a:rPr>
              <a:t> wa is-</a:t>
            </a:r>
            <a:r>
              <a:rPr lang="en-US" altLang="en-US" b="1" i="1" dirty="0" err="1" smtClean="0">
                <a:solidFill>
                  <a:srgbClr val="000066"/>
                </a:solidFill>
              </a:rPr>
              <a:t>rāfī</a:t>
            </a:r>
            <a:r>
              <a:rPr lang="en-US" altLang="en-US" b="1" i="1" dirty="0" smtClean="0">
                <a:solidFill>
                  <a:srgbClr val="000066"/>
                </a:solidFill>
              </a:rPr>
              <a:t> `</a:t>
            </a:r>
            <a:r>
              <a:rPr lang="en-US" altLang="en-US" b="1" i="1" dirty="0" err="1" smtClean="0">
                <a:solidFill>
                  <a:srgbClr val="000066"/>
                </a:solidFill>
              </a:rPr>
              <a:t>alā</a:t>
            </a:r>
            <a:r>
              <a:rPr lang="en-US" altLang="en-US" b="1" i="1" dirty="0" smtClean="0">
                <a:solidFill>
                  <a:srgbClr val="000066"/>
                </a:solidFill>
              </a:rPr>
              <a:t> </a:t>
            </a:r>
            <a:r>
              <a:rPr lang="en-US" altLang="en-US" b="1" i="1" dirty="0" err="1" smtClean="0">
                <a:solidFill>
                  <a:srgbClr val="000066"/>
                </a:solidFill>
              </a:rPr>
              <a:t>naf-sī</a:t>
            </a:r>
            <a:endParaRPr lang="en-US" altLang="en-US" b="1" i="1" dirty="0">
              <a:solidFill>
                <a:srgbClr val="000066"/>
              </a:solidFill>
            </a:endParaRP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09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مُعْتَذِراً </a:t>
            </a:r>
            <a:r>
              <a:rPr lang="ar-SA" altLang="en-US" sz="6600" kern="1200" dirty="0" smtClean="0">
                <a:latin typeface="Arabic Typesetting" panose="03020402040406030203" pitchFamily="66" charset="-78"/>
                <a:ea typeface="+mn-ea"/>
                <a:cs typeface="Arabic Typesetting" panose="03020402040406030203" pitchFamily="66" charset="-78"/>
              </a:rPr>
              <a:t>نَّادِماً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819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Proffering my excuse, regretful,</a:t>
            </a:r>
            <a:endParaRPr lang="en-US" altLang="en-US" sz="2800" b="1" smtClean="0"/>
          </a:p>
        </p:txBody>
      </p:sp>
      <p:sp>
        <p:nvSpPr>
          <p:cNvPr id="8192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میں عذر خواہ و </a:t>
            </a:r>
            <a:r>
              <a:rPr lang="ar-AE" altLang="en-US" sz="4000" b="1" dirty="0" smtClean="0">
                <a:solidFill>
                  <a:srgbClr val="000066"/>
                </a:solidFill>
                <a:latin typeface="Alvi Nastaleeq" pitchFamily="2" charset="0"/>
                <a:cs typeface="Alvi Nastaleeq" pitchFamily="2" charset="0"/>
              </a:rPr>
              <a:t>پشیماں</a:t>
            </a:r>
            <a:endParaRPr lang="en-US" altLang="en-US" sz="4000" b="1" dirty="0">
              <a:solidFill>
                <a:srgbClr val="000066"/>
              </a:solidFill>
              <a:latin typeface="Alvi Nastaleeq" pitchFamily="2" charset="0"/>
              <a:cs typeface="Alvi Nastaleeq" pitchFamily="2" charset="0"/>
            </a:endParaRPr>
          </a:p>
        </p:txBody>
      </p:sp>
      <p:sp>
        <p:nvSpPr>
          <p:cNvPr id="8192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माफ़ी मांगने के लिए हाज़िर हुआ हूँ!</a:t>
            </a:r>
            <a:endParaRPr lang="en-US" altLang="en-US" sz="2000" b="1">
              <a:solidFill>
                <a:srgbClr val="000066"/>
              </a:solidFill>
              <a:cs typeface="Mangal" panose="02040503050203030202" pitchFamily="18" charset="0"/>
            </a:endParaRPr>
          </a:p>
        </p:txBody>
      </p:sp>
      <p:sp>
        <p:nvSpPr>
          <p:cNvPr id="819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mu`a-tadhiran-nādiman</a:t>
            </a:r>
            <a:endParaRPr lang="en-US" altLang="en-US" b="1" i="1" dirty="0">
              <a:solidFill>
                <a:srgbClr val="000066"/>
              </a:solidFill>
            </a:endParaRP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19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وَذَلَّ لَهَا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2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before which all things are lowly;</a:t>
            </a:r>
            <a:endParaRPr lang="en-US" altLang="en-US" sz="2800" b="1" smtClean="0"/>
          </a:p>
        </p:txBody>
      </p:sp>
      <p:sp>
        <p:nvSpPr>
          <p:cNvPr id="92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ہر شی زیر ہے</a:t>
            </a:r>
            <a:endParaRPr lang="en-US" altLang="en-US" sz="4000" b="1">
              <a:solidFill>
                <a:srgbClr val="000066"/>
              </a:solidFill>
              <a:latin typeface="Alvi Nastaleeq" pitchFamily="2" charset="0"/>
              <a:cs typeface="Alvi Nastaleeq" pitchFamily="2" charset="0"/>
            </a:endParaRPr>
          </a:p>
        </p:txBody>
      </p:sp>
      <p:sp>
        <p:nvSpPr>
          <p:cNvPr id="92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जिस के सामने हर चीज़ आजिज़ है,</a:t>
            </a:r>
            <a:endParaRPr lang="en-US" altLang="en-US" sz="2000" b="1">
              <a:solidFill>
                <a:srgbClr val="000066"/>
              </a:solidFill>
              <a:cs typeface="Mangal" panose="02040503050203030202" pitchFamily="18" charset="0"/>
            </a:endParaRPr>
          </a:p>
        </p:txBody>
      </p:sp>
      <p:sp>
        <p:nvSpPr>
          <p:cNvPr id="92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dhal-</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lahā</a:t>
            </a:r>
            <a:r>
              <a:rPr lang="en-US" altLang="en-US" b="1" i="1" dirty="0" smtClean="0">
                <a:solidFill>
                  <a:srgbClr val="000066"/>
                </a:solidFill>
              </a:rPr>
              <a:t> </a:t>
            </a:r>
            <a:r>
              <a:rPr lang="en-US" altLang="en-US" b="1" i="1" dirty="0" err="1" smtClean="0">
                <a:solidFill>
                  <a:srgbClr val="000066"/>
                </a:solidFill>
              </a:rPr>
              <a:t>kul-lu</a:t>
            </a:r>
            <a:r>
              <a:rPr lang="en-US" altLang="en-US" b="1" i="1" dirty="0" smtClean="0">
                <a:solidFill>
                  <a:srgbClr val="000066"/>
                </a:solidFill>
              </a:rPr>
              <a:t> shay</a:t>
            </a:r>
            <a:endParaRPr lang="en-US" altLang="en-US" b="1" i="1" dirty="0">
              <a:solidFill>
                <a:srgbClr val="000066"/>
              </a:solidFill>
            </a:endParaRP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2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مُّنْكَسِراً مُّسْتَقِيلاً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29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Broken, apologizing,</a:t>
            </a:r>
            <a:endParaRPr lang="en-US" altLang="en-US" sz="2800" b="1" smtClean="0"/>
          </a:p>
        </p:txBody>
      </p:sp>
      <p:sp>
        <p:nvSpPr>
          <p:cNvPr id="8294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ہارا </a:t>
            </a:r>
            <a:r>
              <a:rPr lang="ar-AE" altLang="en-US" sz="4000" b="1" dirty="0" smtClean="0">
                <a:solidFill>
                  <a:srgbClr val="000066"/>
                </a:solidFill>
                <a:latin typeface="Alvi Nastaleeq" pitchFamily="2" charset="0"/>
                <a:cs typeface="Alvi Nastaleeq" pitchFamily="2" charset="0"/>
              </a:rPr>
              <a:t>ہوا </a:t>
            </a:r>
            <a:r>
              <a:rPr lang="ar-AE" altLang="en-US" sz="4000" b="1" dirty="0">
                <a:solidFill>
                  <a:srgbClr val="000066"/>
                </a:solidFill>
                <a:latin typeface="Alvi Nastaleeq" pitchFamily="2" charset="0"/>
                <a:cs typeface="Alvi Nastaleeq" pitchFamily="2" charset="0"/>
              </a:rPr>
              <a:t>معافی کا </a:t>
            </a:r>
            <a:r>
              <a:rPr lang="ar-AE" altLang="en-US" sz="4000" b="1" dirty="0" smtClean="0">
                <a:solidFill>
                  <a:srgbClr val="000066"/>
                </a:solidFill>
                <a:latin typeface="Alvi Nastaleeq" pitchFamily="2" charset="0"/>
                <a:cs typeface="Alvi Nastaleeq" pitchFamily="2" charset="0"/>
              </a:rPr>
              <a:t>طالب </a:t>
            </a:r>
            <a:endParaRPr lang="en-US" altLang="en-US" sz="4000" b="1" dirty="0">
              <a:solidFill>
                <a:srgbClr val="000066"/>
              </a:solidFill>
              <a:latin typeface="Alvi Nastaleeq" pitchFamily="2" charset="0"/>
              <a:cs typeface="Alvi Nastaleeq" pitchFamily="2" charset="0"/>
            </a:endParaRPr>
          </a:p>
        </p:txBody>
      </p:sp>
      <p:sp>
        <p:nvSpPr>
          <p:cNvPr id="8294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अपने किये पर शर्मसार हूँ, </a:t>
            </a:r>
            <a:endParaRPr lang="en-US" altLang="en-US" sz="2000" b="1">
              <a:solidFill>
                <a:srgbClr val="000066"/>
              </a:solidFill>
              <a:cs typeface="Mangal" panose="02040503050203030202" pitchFamily="18" charset="0"/>
            </a:endParaRPr>
          </a:p>
        </p:txBody>
      </p:sp>
      <p:sp>
        <p:nvSpPr>
          <p:cNvPr id="829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mun-kasirām-mus-taqīlama</a:t>
            </a:r>
            <a:endParaRPr lang="en-US" altLang="en-US" b="1" i="1" dirty="0">
              <a:solidFill>
                <a:srgbClr val="000066"/>
              </a:solidFill>
            </a:endParaRP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29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مُّسْتَغْفِراً </a:t>
            </a:r>
            <a:r>
              <a:rPr lang="ar-SA" altLang="en-US" sz="6600" kern="1200" dirty="0" smtClean="0">
                <a:latin typeface="Arabic Typesetting" panose="03020402040406030203" pitchFamily="66" charset="-78"/>
                <a:ea typeface="+mn-ea"/>
                <a:cs typeface="Arabic Typesetting" panose="03020402040406030203" pitchFamily="66" charset="-78"/>
              </a:rPr>
              <a:t>مُّنِيباً</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839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Asking forgiveness, repenting,</a:t>
            </a:r>
            <a:endParaRPr lang="en-US" altLang="en-US" sz="2800" b="1" smtClean="0"/>
          </a:p>
        </p:txBody>
      </p:sp>
      <p:sp>
        <p:nvSpPr>
          <p:cNvPr id="8397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بخشش کا سوالی </a:t>
            </a:r>
            <a:endParaRPr lang="en-US" altLang="en-US" sz="4000" b="1" dirty="0">
              <a:solidFill>
                <a:srgbClr val="000066"/>
              </a:solidFill>
              <a:latin typeface="Alvi Nastaleeq" pitchFamily="2" charset="0"/>
              <a:cs typeface="Alvi Nastaleeq" pitchFamily="2" charset="0"/>
            </a:endParaRPr>
          </a:p>
        </p:txBody>
      </p:sp>
      <p:sp>
        <p:nvSpPr>
          <p:cNvPr id="8397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दिल शिकस्ता हूँ, मै अपने करतूतों से बाज़ आया, </a:t>
            </a:r>
            <a:endParaRPr lang="en-US" altLang="en-US" sz="2000" b="1">
              <a:solidFill>
                <a:srgbClr val="000066"/>
              </a:solidFill>
              <a:cs typeface="Mangal" panose="02040503050203030202" pitchFamily="18" charset="0"/>
            </a:endParaRPr>
          </a:p>
        </p:txBody>
      </p:sp>
      <p:sp>
        <p:nvSpPr>
          <p:cNvPr id="839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mus-tagh-firām-munīban</a:t>
            </a:r>
            <a:endParaRPr lang="en-US" altLang="en-US" b="1" i="1" dirty="0">
              <a:solidFill>
                <a:srgbClr val="000066"/>
              </a:solidFill>
            </a:endParaRP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39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مُّقِرّاً مُّذْعِناً مُّعْتَرِفاً</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49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Acknowledging, submissive, confessing.</a:t>
            </a:r>
            <a:endParaRPr lang="en-US" altLang="en-US" sz="2800" b="1" smtClean="0"/>
          </a:p>
        </p:txBody>
      </p:sp>
      <p:sp>
        <p:nvSpPr>
          <p:cNvPr id="8499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تائب گناہوں کا </a:t>
            </a:r>
            <a:r>
              <a:rPr lang="ar-AE" altLang="en-US" sz="4000" b="1" dirty="0" smtClean="0">
                <a:solidFill>
                  <a:srgbClr val="000066"/>
                </a:solidFill>
                <a:latin typeface="Alvi Nastaleeq" pitchFamily="2" charset="0"/>
                <a:cs typeface="Alvi Nastaleeq" pitchFamily="2" charset="0"/>
              </a:rPr>
              <a:t>اقراری </a:t>
            </a:r>
            <a:r>
              <a:rPr lang="ar-AE" altLang="en-US" sz="4000" b="1" dirty="0">
                <a:solidFill>
                  <a:srgbClr val="000066"/>
                </a:solidFill>
                <a:latin typeface="Alvi Nastaleeq" pitchFamily="2" charset="0"/>
                <a:cs typeface="Alvi Nastaleeq" pitchFamily="2" charset="0"/>
              </a:rPr>
              <a:t>سرنگوں اور اقبال جرم کرتا ہوں</a:t>
            </a:r>
            <a:endParaRPr lang="en-US" altLang="en-US" sz="4000" b="1" dirty="0">
              <a:solidFill>
                <a:srgbClr val="000066"/>
              </a:solidFill>
              <a:latin typeface="Alvi Nastaleeq" pitchFamily="2" charset="0"/>
              <a:cs typeface="Alvi Nastaleeq" pitchFamily="2" charset="0"/>
            </a:endParaRPr>
          </a:p>
        </p:txBody>
      </p:sp>
      <p:sp>
        <p:nvSpPr>
          <p:cNvPr id="8499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बक्शीश का तलबगार हूँ, पशेमानी के साथ तेरी जनाब में हाज़िर हूँ,</a:t>
            </a:r>
            <a:endParaRPr lang="en-US" altLang="en-US" sz="2000" b="1">
              <a:solidFill>
                <a:srgbClr val="000066"/>
              </a:solidFill>
              <a:cs typeface="Mangal" panose="02040503050203030202" pitchFamily="18" charset="0"/>
            </a:endParaRPr>
          </a:p>
        </p:txBody>
      </p:sp>
      <p:sp>
        <p:nvSpPr>
          <p:cNvPr id="849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muqir-</a:t>
            </a:r>
            <a:r>
              <a:rPr lang="en-US" altLang="en-US" b="1" i="1" dirty="0" err="1" smtClean="0">
                <a:solidFill>
                  <a:srgbClr val="000066"/>
                </a:solidFill>
              </a:rPr>
              <a:t>rām</a:t>
            </a:r>
            <a:r>
              <a:rPr lang="en-US" altLang="en-US" b="1" i="1" dirty="0" smtClean="0">
                <a:solidFill>
                  <a:srgbClr val="000066"/>
                </a:solidFill>
              </a:rPr>
              <a:t>-</a:t>
            </a:r>
            <a:r>
              <a:rPr lang="en-US" altLang="en-US" b="1" i="1" dirty="0" err="1" smtClean="0">
                <a:solidFill>
                  <a:srgbClr val="000066"/>
                </a:solidFill>
              </a:rPr>
              <a:t>mudhi'nām-mu`a-tarifa</a:t>
            </a:r>
            <a:endParaRPr lang="en-US" altLang="en-US" b="1" i="1" dirty="0">
              <a:solidFill>
                <a:srgbClr val="000066"/>
              </a:solidFill>
            </a:endParaRP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50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لا أَجِدُ مَفَرّاً مِّمَّا كَانَ مِنِّي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60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find no place to flee from what occurred through me,</a:t>
            </a:r>
            <a:endParaRPr lang="en-US" altLang="en-US" sz="2800" b="1" smtClean="0"/>
          </a:p>
        </p:txBody>
      </p:sp>
      <p:sp>
        <p:nvSpPr>
          <p:cNvPr id="8602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جو کچھ مجھ سے ہوا نہ اس سے فرار کی راہ ہے</a:t>
            </a:r>
            <a:endParaRPr lang="en-US" altLang="en-US" sz="4000" b="1">
              <a:solidFill>
                <a:srgbClr val="000066"/>
              </a:solidFill>
              <a:latin typeface="Alvi Nastaleeq" pitchFamily="2" charset="0"/>
              <a:cs typeface="Alvi Nastaleeq" pitchFamily="2" charset="0"/>
            </a:endParaRPr>
          </a:p>
        </p:txBody>
      </p:sp>
      <p:sp>
        <p:nvSpPr>
          <p:cNvPr id="8602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कुछ मुझ से सरज़द हो चूका, उस के बाद मेरे लिए ना कोई भागने की जगह है</a:t>
            </a:r>
            <a:endParaRPr lang="en-US" altLang="en-US" sz="2000" b="1">
              <a:solidFill>
                <a:srgbClr val="000066"/>
              </a:solidFill>
              <a:cs typeface="Mangal" panose="02040503050203030202" pitchFamily="18" charset="0"/>
            </a:endParaRPr>
          </a:p>
        </p:txBody>
      </p:sp>
      <p:sp>
        <p:nvSpPr>
          <p:cNvPr id="860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dirty="0" smtClean="0">
                <a:solidFill>
                  <a:srgbClr val="000066"/>
                </a:solidFill>
              </a:rPr>
              <a:t>lā ajidu mafar-rām-mim-mā kāna min-nī</a:t>
            </a:r>
            <a:endParaRPr lang="en-US" altLang="en-US" b="1" i="1" dirty="0">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60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وَلا مَفْزَعاً أَتَوَجَّهُ إِلَيْهِ في أَمْرِي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70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any place of escape to which I may turn in my affairs,</a:t>
            </a:r>
            <a:endParaRPr lang="en-US" altLang="en-US" sz="2800" b="1" smtClean="0"/>
          </a:p>
        </p:txBody>
      </p:sp>
      <p:sp>
        <p:nvSpPr>
          <p:cNvPr id="870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نہ کوئی جا ئے پناہ کہ اپنے معاملے میں اسکی طرف توجہ کروں سوائے اسکے </a:t>
            </a:r>
            <a:endParaRPr lang="en-US" altLang="en-US" sz="4000" b="1">
              <a:solidFill>
                <a:srgbClr val="000066"/>
              </a:solidFill>
              <a:latin typeface="Alvi Nastaleeq" pitchFamily="2" charset="0"/>
              <a:cs typeface="Alvi Nastaleeq" pitchFamily="2" charset="0"/>
            </a:endParaRPr>
          </a:p>
        </p:txBody>
      </p:sp>
      <p:sp>
        <p:nvSpPr>
          <p:cNvPr id="870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 कोई ऐसा मददगार जिस के पास मै अपना मामला ले जाऊं! </a:t>
            </a:r>
            <a:endParaRPr lang="en-US" altLang="en-US" sz="2000" b="1">
              <a:solidFill>
                <a:srgbClr val="000066"/>
              </a:solidFill>
              <a:cs typeface="Mangal" panose="02040503050203030202" pitchFamily="18" charset="0"/>
            </a:endParaRPr>
          </a:p>
        </p:txBody>
      </p:sp>
      <p:sp>
        <p:nvSpPr>
          <p:cNvPr id="870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a:t>
            </a:r>
            <a:r>
              <a:rPr lang="en-US" altLang="en-US" b="1" i="1" dirty="0" err="1" smtClean="0">
                <a:solidFill>
                  <a:srgbClr val="000066"/>
                </a:solidFill>
              </a:rPr>
              <a:t>lā</a:t>
            </a:r>
            <a:r>
              <a:rPr lang="en-US" altLang="en-US" b="1" i="1" dirty="0" smtClean="0">
                <a:solidFill>
                  <a:srgbClr val="000066"/>
                </a:solidFill>
              </a:rPr>
              <a:t> </a:t>
            </a:r>
            <a:r>
              <a:rPr lang="en-US" altLang="en-US" b="1" i="1" dirty="0" err="1" smtClean="0">
                <a:solidFill>
                  <a:srgbClr val="000066"/>
                </a:solidFill>
              </a:rPr>
              <a:t>mafzā'ān</a:t>
            </a:r>
            <a:r>
              <a:rPr lang="en-US" altLang="en-US" b="1" i="1" dirty="0" smtClean="0">
                <a:solidFill>
                  <a:srgbClr val="000066"/>
                </a:solidFill>
              </a:rPr>
              <a:t> </a:t>
            </a:r>
            <a:r>
              <a:rPr lang="en-US" altLang="en-US" b="1" i="1" dirty="0" err="1" smtClean="0">
                <a:solidFill>
                  <a:srgbClr val="000066"/>
                </a:solidFill>
              </a:rPr>
              <a:t>atawaj-jahu</a:t>
            </a:r>
            <a:r>
              <a:rPr lang="en-US" altLang="en-US" b="1" i="1" dirty="0" smtClean="0">
                <a:solidFill>
                  <a:srgbClr val="000066"/>
                </a:solidFill>
              </a:rPr>
              <a:t> </a:t>
            </a:r>
            <a:r>
              <a:rPr lang="en-US" altLang="en-US" b="1" i="1" dirty="0" err="1" smtClean="0">
                <a:solidFill>
                  <a:srgbClr val="000066"/>
                </a:solidFill>
              </a:rPr>
              <a:t>ilayhi</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am-</a:t>
            </a:r>
            <a:r>
              <a:rPr lang="en-US" altLang="en-US" b="1" i="1" dirty="0" err="1" smtClean="0">
                <a:solidFill>
                  <a:srgbClr val="000066"/>
                </a:solidFill>
              </a:rPr>
              <a:t>rī</a:t>
            </a:r>
            <a:endParaRPr lang="en-US" altLang="en-US" b="1" i="1" dirty="0">
              <a:solidFill>
                <a:srgbClr val="000066"/>
              </a:solidFill>
            </a:endParaRP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70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غَيْرَ قَبُولِكَ </a:t>
            </a:r>
            <a:r>
              <a:rPr lang="ar-SA" altLang="en-US" sz="6600" kern="1200" dirty="0" smtClean="0">
                <a:latin typeface="Arabic Typesetting" panose="03020402040406030203" pitchFamily="66" charset="-78"/>
                <a:ea typeface="+mn-ea"/>
                <a:cs typeface="Arabic Typesetting" panose="03020402040406030203" pitchFamily="66" charset="-78"/>
              </a:rPr>
              <a:t>عُذْرِي </a:t>
            </a:r>
            <a:r>
              <a:rPr lang="ar-SA" altLang="en-US" sz="6600" kern="1200" dirty="0">
                <a:latin typeface="Arabic Typesetting" panose="03020402040406030203" pitchFamily="66" charset="-78"/>
                <a:ea typeface="+mn-ea"/>
                <a:cs typeface="Arabic Typesetting" panose="03020402040406030203" pitchFamily="66" charset="-78"/>
              </a:rPr>
              <a:t>وَإِدخَاِلكَ إِيَاي فِي سَعَة مِّن رَّحْمَتِكَ</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880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Other than Your acceptance of my excuse and Your entering me into the compass of Your mercy.</a:t>
            </a:r>
            <a:endParaRPr lang="en-US" altLang="en-US" sz="2800" b="1" smtClean="0"/>
          </a:p>
        </p:txBody>
      </p:sp>
      <p:sp>
        <p:nvSpPr>
          <p:cNvPr id="8806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کہ تو میرا عذر قبول کر اور مجھے اپنی وسیع تر رحمت میں داخل کرلے </a:t>
            </a:r>
            <a:endParaRPr lang="en-US" altLang="en-US" sz="4000" b="1">
              <a:solidFill>
                <a:srgbClr val="000066"/>
              </a:solidFill>
              <a:latin typeface="Alvi Nastaleeq" pitchFamily="2" charset="0"/>
              <a:cs typeface="Alvi Nastaleeq" pitchFamily="2" charset="0"/>
            </a:endParaRPr>
          </a:p>
        </p:txBody>
      </p:sp>
      <p:sp>
        <p:nvSpPr>
          <p:cNvPr id="8806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सिर्फ यही है के तू मेरी माज़रत कबूल कर ले, मुझे अपने दामने रहमत में जगह देदे! </a:t>
            </a:r>
            <a:endParaRPr lang="en-US" altLang="en-US" sz="2000" b="1">
              <a:solidFill>
                <a:srgbClr val="000066"/>
              </a:solidFill>
              <a:cs typeface="Mangal" panose="02040503050203030202" pitchFamily="18" charset="0"/>
            </a:endParaRPr>
          </a:p>
        </p:txBody>
      </p:sp>
      <p:sp>
        <p:nvSpPr>
          <p:cNvPr id="880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ghayra </a:t>
            </a:r>
            <a:r>
              <a:rPr lang="en-US" altLang="en-US" b="1" i="1" dirty="0" err="1" smtClean="0">
                <a:solidFill>
                  <a:srgbClr val="000066"/>
                </a:solidFill>
              </a:rPr>
              <a:t>qabūlika</a:t>
            </a:r>
            <a:r>
              <a:rPr lang="en-US" altLang="en-US" b="1" i="1" dirty="0" smtClean="0">
                <a:solidFill>
                  <a:srgbClr val="000066"/>
                </a:solidFill>
              </a:rPr>
              <a:t> </a:t>
            </a:r>
            <a:r>
              <a:rPr lang="en-US" altLang="en-US" b="1" i="1" dirty="0" err="1" smtClean="0">
                <a:solidFill>
                  <a:srgbClr val="000066"/>
                </a:solidFill>
              </a:rPr>
              <a:t>u'dhrī</a:t>
            </a:r>
            <a:r>
              <a:rPr lang="en-US" altLang="en-US" b="1" i="1" dirty="0" smtClean="0">
                <a:solidFill>
                  <a:srgbClr val="000066"/>
                </a:solidFill>
              </a:rPr>
              <a:t> wa id-</a:t>
            </a:r>
            <a:r>
              <a:rPr lang="en-US" altLang="en-US" b="1" i="1" dirty="0" err="1" smtClean="0">
                <a:solidFill>
                  <a:srgbClr val="000066"/>
                </a:solidFill>
              </a:rPr>
              <a:t>khālika</a:t>
            </a:r>
            <a:r>
              <a:rPr lang="en-US" altLang="en-US" b="1" i="1" dirty="0" smtClean="0">
                <a:solidFill>
                  <a:srgbClr val="000066"/>
                </a:solidFill>
              </a:rPr>
              <a:t> ī-</a:t>
            </a:r>
            <a:r>
              <a:rPr lang="en-US" altLang="en-US" b="1" i="1" dirty="0" err="1" smtClean="0">
                <a:solidFill>
                  <a:srgbClr val="000066"/>
                </a:solidFill>
              </a:rPr>
              <a:t>yaya</a:t>
            </a:r>
            <a:r>
              <a:rPr lang="en-US" altLang="en-US" b="1" i="1" dirty="0" smtClean="0">
                <a:solidFill>
                  <a:srgbClr val="000066"/>
                </a:solidFill>
              </a:rPr>
              <a:t> </a:t>
            </a:r>
            <a:r>
              <a:rPr lang="en-US" altLang="en-US" b="1" i="1" dirty="0" err="1" smtClean="0">
                <a:solidFill>
                  <a:srgbClr val="000066"/>
                </a:solidFill>
              </a:rPr>
              <a:t>fī</a:t>
            </a:r>
            <a:r>
              <a:rPr lang="en-US" altLang="en-US" b="1" i="1" dirty="0" smtClean="0">
                <a:solidFill>
                  <a:srgbClr val="000066"/>
                </a:solidFill>
              </a:rPr>
              <a:t> </a:t>
            </a:r>
            <a:r>
              <a:rPr lang="en-US" altLang="en-US" b="1" i="1" dirty="0" err="1" smtClean="0">
                <a:solidFill>
                  <a:srgbClr val="000066"/>
                </a:solidFill>
              </a:rPr>
              <a:t>sā'tim-mir-raḥ-matik</a:t>
            </a:r>
            <a:endParaRPr lang="en-US" altLang="en-US" b="1" i="1" dirty="0">
              <a:solidFill>
                <a:srgbClr val="000066"/>
              </a:solidFill>
            </a:endParaRP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80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اللَّهُمَّ فَاقْبَل عُذْرِي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890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so accept my excuse,</a:t>
            </a:r>
            <a:endParaRPr lang="en-US" altLang="en-US" sz="2800" b="1" smtClean="0"/>
          </a:p>
        </p:txBody>
      </p:sp>
      <p:sp>
        <p:nvSpPr>
          <p:cNvPr id="8909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بس میرا عذر قبول فرما </a:t>
            </a:r>
            <a:endParaRPr lang="en-US" altLang="en-US" sz="4000" b="1">
              <a:solidFill>
                <a:srgbClr val="000066"/>
              </a:solidFill>
              <a:latin typeface="Alvi Nastaleeq" pitchFamily="2" charset="0"/>
              <a:cs typeface="Alvi Nastaleeq" pitchFamily="2" charset="0"/>
            </a:endParaRPr>
          </a:p>
        </p:txBody>
      </p:sp>
      <p:sp>
        <p:nvSpPr>
          <p:cNvPr id="8909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मेरी माफ़ी की दरखास्त मंज़ूर कर ले, </a:t>
            </a:r>
            <a:endParaRPr lang="en-US" altLang="en-US" sz="2000" b="1">
              <a:solidFill>
                <a:srgbClr val="000066"/>
              </a:solidFill>
              <a:cs typeface="Mangal" panose="02040503050203030202" pitchFamily="18" charset="0"/>
            </a:endParaRPr>
          </a:p>
        </p:txBody>
      </p:sp>
      <p:sp>
        <p:nvSpPr>
          <p:cNvPr id="890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allahumma </a:t>
            </a:r>
            <a:r>
              <a:rPr lang="en-US" altLang="en-US" b="1" i="1" dirty="0" err="1" smtClean="0">
                <a:solidFill>
                  <a:srgbClr val="000066"/>
                </a:solidFill>
              </a:rPr>
              <a:t>faq-bal</a:t>
            </a:r>
            <a:r>
              <a:rPr lang="en-US" altLang="en-US" b="1" i="1" dirty="0" smtClean="0">
                <a:solidFill>
                  <a:srgbClr val="000066"/>
                </a:solidFill>
              </a:rPr>
              <a:t> </a:t>
            </a:r>
            <a:r>
              <a:rPr lang="en-US" altLang="en-US" b="1" i="1" dirty="0" err="1" smtClean="0">
                <a:solidFill>
                  <a:srgbClr val="000066"/>
                </a:solidFill>
              </a:rPr>
              <a:t>u'dhrī</a:t>
            </a:r>
            <a:endParaRPr lang="en-US" altLang="en-US" b="1" i="1" dirty="0">
              <a:solidFill>
                <a:srgbClr val="000066"/>
              </a:solidFill>
            </a:endParaRP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90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dirty="0">
                <a:latin typeface="Arabic Typesetting" panose="03020402040406030203" pitchFamily="66" charset="-78"/>
                <a:ea typeface="+mn-ea"/>
                <a:cs typeface="Arabic Typesetting" panose="03020402040406030203" pitchFamily="66" charset="-78"/>
              </a:rPr>
              <a:t>وَارْحَمْ شِدَّةَ ضُرِّي</a:t>
            </a:r>
            <a:endParaRPr lang="en-US" altLang="en-US" sz="6600" kern="1200" dirty="0">
              <a:latin typeface="Arabic Typesetting" panose="03020402040406030203" pitchFamily="66" charset="-78"/>
              <a:ea typeface="+mn-ea"/>
              <a:cs typeface="Arabic Typesetting" panose="03020402040406030203" pitchFamily="66" charset="-78"/>
            </a:endParaRPr>
          </a:p>
        </p:txBody>
      </p:sp>
      <p:sp>
        <p:nvSpPr>
          <p:cNvPr id="901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Have mercy upon the severity of my affliction</a:t>
            </a:r>
            <a:endParaRPr lang="en-US" altLang="en-US" sz="2800" b="1" smtClean="0"/>
          </a:p>
        </p:txBody>
      </p:sp>
      <p:sp>
        <p:nvSpPr>
          <p:cNvPr id="9011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smtClean="0">
                <a:solidFill>
                  <a:srgbClr val="000066"/>
                </a:solidFill>
                <a:latin typeface="Alvi Nastaleeq" pitchFamily="2" charset="0"/>
                <a:cs typeface="Alvi Nastaleeq" pitchFamily="2" charset="0"/>
              </a:rPr>
              <a:t>میری سخت تکلیف پر رحم کر</a:t>
            </a:r>
          </a:p>
        </p:txBody>
      </p:sp>
      <p:sp>
        <p:nvSpPr>
          <p:cNvPr id="9011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सख्त बदहाली पर रहम कर और मेरी गिरह कुशाई फर्मा दे!</a:t>
            </a:r>
            <a:endParaRPr lang="en-US" altLang="en-US" sz="2000" b="1">
              <a:solidFill>
                <a:srgbClr val="000066"/>
              </a:solidFill>
              <a:cs typeface="Mangal" panose="02040503050203030202" pitchFamily="18" charset="0"/>
            </a:endParaRPr>
          </a:p>
        </p:txBody>
      </p:sp>
      <p:sp>
        <p:nvSpPr>
          <p:cNvPr id="901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war-</a:t>
            </a:r>
            <a:r>
              <a:rPr lang="en-US" altLang="en-US" b="1" i="1" dirty="0" err="1" smtClean="0">
                <a:solidFill>
                  <a:srgbClr val="000066"/>
                </a:solidFill>
              </a:rPr>
              <a:t>ḥam</a:t>
            </a:r>
            <a:r>
              <a:rPr lang="en-US" altLang="en-US" b="1" i="1" dirty="0" smtClean="0">
                <a:solidFill>
                  <a:srgbClr val="000066"/>
                </a:solidFill>
              </a:rPr>
              <a:t> </a:t>
            </a:r>
            <a:r>
              <a:rPr lang="en-US" altLang="en-US" b="1" i="1" dirty="0" err="1" smtClean="0">
                <a:solidFill>
                  <a:srgbClr val="000066"/>
                </a:solidFill>
              </a:rPr>
              <a:t>shid</a:t>
            </a:r>
            <a:r>
              <a:rPr lang="en-US" altLang="en-US" b="1" i="1" dirty="0" smtClean="0">
                <a:solidFill>
                  <a:srgbClr val="000066"/>
                </a:solidFill>
              </a:rPr>
              <a:t>-data </a:t>
            </a:r>
            <a:r>
              <a:rPr lang="en-US" altLang="en-US" b="1" i="1" dirty="0" err="1" smtClean="0">
                <a:solidFill>
                  <a:srgbClr val="000066"/>
                </a:solidFill>
              </a:rPr>
              <a:t>ḍurī</a:t>
            </a:r>
            <a:endParaRPr lang="en-US" altLang="en-US" b="1" i="1" dirty="0">
              <a:solidFill>
                <a:srgbClr val="000066"/>
              </a:solidFill>
            </a:endParaRP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01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وَفُكَّنِي مِن شَدِّ وَثَاقِي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11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release me from the tightness of my fetters,</a:t>
            </a:r>
            <a:endParaRPr lang="en-US" altLang="en-US" sz="2800" b="1" smtClean="0"/>
          </a:p>
        </p:txBody>
      </p:sp>
      <p:sp>
        <p:nvSpPr>
          <p:cNvPr id="9114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smtClean="0">
                <a:solidFill>
                  <a:srgbClr val="000066"/>
                </a:solidFill>
                <a:latin typeface="Alvi Nastaleeq" pitchFamily="2" charset="0"/>
                <a:cs typeface="Alvi Nastaleeq" pitchFamily="2" charset="0"/>
              </a:rPr>
              <a:t> اور بھاری مشکل سے رہائی دے</a:t>
            </a:r>
          </a:p>
        </p:txBody>
      </p:sp>
      <p:sp>
        <p:nvSpPr>
          <p:cNvPr id="9114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परवरदिगार, मेरे जिस्म की नातवानी, </a:t>
            </a:r>
            <a:endParaRPr lang="en-US" altLang="en-US" sz="2000" b="1">
              <a:solidFill>
                <a:srgbClr val="000066"/>
              </a:solidFill>
              <a:cs typeface="Mangal" panose="02040503050203030202" pitchFamily="18" charset="0"/>
            </a:endParaRPr>
          </a:p>
        </p:txBody>
      </p:sp>
      <p:sp>
        <p:nvSpPr>
          <p:cNvPr id="911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fuk-kanī</a:t>
            </a:r>
            <a:r>
              <a:rPr lang="en-US" altLang="en-US" b="1" i="1" dirty="0" smtClean="0">
                <a:solidFill>
                  <a:srgbClr val="000066"/>
                </a:solidFill>
              </a:rPr>
              <a:t> min shad-di </a:t>
            </a:r>
            <a:r>
              <a:rPr lang="en-US" altLang="en-US" b="1" i="1" dirty="0" err="1" smtClean="0">
                <a:solidFill>
                  <a:srgbClr val="000066"/>
                </a:solidFill>
              </a:rPr>
              <a:t>wathāqī</a:t>
            </a:r>
            <a:endParaRPr lang="en-US" altLang="en-US" b="1" i="1" dirty="0">
              <a:solidFill>
                <a:srgbClr val="000066"/>
              </a:solidFill>
            </a:endParaRP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11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04800" y="663575"/>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رَبِّ ارْحَمْ ضَعْفَ بَدَنِي وَرِقَّةَ جِلْدِي وَدِقَّةَ عَظْمِي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21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have mercy upon the weakness of my body, the thinness of my skin and the frailty of my bones.</a:t>
            </a:r>
            <a:endParaRPr lang="en-US" altLang="en-US" sz="2800" b="1" smtClean="0"/>
          </a:p>
        </p:txBody>
      </p:sp>
      <p:sp>
        <p:nvSpPr>
          <p:cNvPr id="9216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پروردگار میرے کمزور </a:t>
            </a:r>
            <a:r>
              <a:rPr lang="ar-AE" altLang="en-US" sz="4000" b="1" dirty="0" smtClean="0">
                <a:solidFill>
                  <a:srgbClr val="000066"/>
                </a:solidFill>
                <a:latin typeface="Alvi Nastaleeq" pitchFamily="2" charset="0"/>
                <a:cs typeface="Alvi Nastaleeq" pitchFamily="2" charset="0"/>
              </a:rPr>
              <a:t>بدن </a:t>
            </a:r>
            <a:r>
              <a:rPr lang="ar-AE" altLang="en-US" sz="4000" b="1" dirty="0">
                <a:solidFill>
                  <a:srgbClr val="000066"/>
                </a:solidFill>
                <a:latin typeface="Alvi Nastaleeq" pitchFamily="2" charset="0"/>
                <a:cs typeface="Alvi Nastaleeq" pitchFamily="2" charset="0"/>
              </a:rPr>
              <a:t>نازک جلد اور باریک ہڈیوں پر رحم فرما </a:t>
            </a:r>
            <a:endParaRPr lang="en-US" altLang="en-US" sz="4000" b="1" dirty="0">
              <a:solidFill>
                <a:srgbClr val="000066"/>
              </a:solidFill>
              <a:latin typeface="Alvi Nastaleeq" pitchFamily="2" charset="0"/>
              <a:cs typeface="Alvi Nastaleeq" pitchFamily="2" charset="0"/>
            </a:endParaRPr>
          </a:p>
        </p:txBody>
      </p:sp>
      <p:sp>
        <p:nvSpPr>
          <p:cNvPr id="9216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जिल्द की कमजोरी और मेरी हड्डियों की नाताक़ती पर रहम कर! </a:t>
            </a:r>
            <a:endParaRPr lang="en-US" altLang="en-US" sz="2000" b="1">
              <a:solidFill>
                <a:srgbClr val="000066"/>
              </a:solidFill>
              <a:cs typeface="Mangal" panose="02040503050203030202" pitchFamily="18" charset="0"/>
            </a:endParaRPr>
          </a:p>
        </p:txBody>
      </p:sp>
      <p:sp>
        <p:nvSpPr>
          <p:cNvPr id="921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dirty="0" smtClean="0">
                <a:solidFill>
                  <a:srgbClr val="000066"/>
                </a:solidFill>
              </a:rPr>
              <a:t>yā rab-bir-ḥam ḍa`fa badanī wa riq-qata jil-dī wa diq-qata `aẓmī</a:t>
            </a:r>
            <a:endParaRPr lang="en-US" altLang="en-US" b="1" i="1" dirty="0">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21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وَبِجَبرُوتِكَ الَّتِي غَلَبْتَ بِهَا كُلَّ شَيْء</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2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by Your invincibility through which You overwhelmest all things,</a:t>
            </a:r>
            <a:endParaRPr lang="en-US" altLang="en-US" sz="2800" b="1" smtClean="0"/>
          </a:p>
        </p:txBody>
      </p:sp>
      <p:sp>
        <p:nvSpPr>
          <p:cNvPr id="1024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تیرے جبروت کے ذریعے جس سے توہر شی پر غالب ہے</a:t>
            </a:r>
            <a:endParaRPr lang="en-US" altLang="en-US" sz="4000" b="1">
              <a:solidFill>
                <a:srgbClr val="000066"/>
              </a:solidFill>
              <a:latin typeface="Alvi Nastaleeq" pitchFamily="2" charset="0"/>
              <a:cs typeface="Alvi Nastaleeq" pitchFamily="2" charset="0"/>
            </a:endParaRPr>
          </a:p>
        </p:txBody>
      </p:sp>
      <p:sp>
        <p:nvSpPr>
          <p:cNvPr id="102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इस जब्र्रुत  का वास्ता जिस से तू हर चीज़ पर हावी है,</a:t>
            </a:r>
            <a:endParaRPr lang="en-US" altLang="en-US" sz="2000" b="1">
              <a:solidFill>
                <a:srgbClr val="000066"/>
              </a:solidFill>
              <a:cs typeface="Mangal" panose="02040503050203030202" pitchFamily="18" charset="0"/>
            </a:endParaRPr>
          </a:p>
        </p:txBody>
      </p:sp>
      <p:sp>
        <p:nvSpPr>
          <p:cNvPr id="102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bi-</a:t>
            </a:r>
            <a:r>
              <a:rPr lang="en-US" altLang="en-US" b="1" i="1" dirty="0" err="1" smtClean="0">
                <a:solidFill>
                  <a:srgbClr val="000066"/>
                </a:solidFill>
              </a:rPr>
              <a:t>jabarūtikal</a:t>
            </a:r>
            <a:r>
              <a:rPr lang="en-US" altLang="en-US" b="1" i="1" dirty="0" smtClean="0">
                <a:solidFill>
                  <a:srgbClr val="000066"/>
                </a:solidFill>
              </a:rPr>
              <a:t>-</a:t>
            </a:r>
            <a:r>
              <a:rPr lang="en-US" altLang="en-US" b="1" i="1" dirty="0" err="1" smtClean="0">
                <a:solidFill>
                  <a:srgbClr val="000066"/>
                </a:solidFill>
              </a:rPr>
              <a:t>latī</a:t>
            </a:r>
            <a:r>
              <a:rPr lang="en-US" altLang="en-US" b="1" i="1" dirty="0" smtClean="0">
                <a:solidFill>
                  <a:srgbClr val="000066"/>
                </a:solidFill>
              </a:rPr>
              <a:t> </a:t>
            </a:r>
            <a:r>
              <a:rPr lang="en-US" altLang="en-US" b="1" i="1" dirty="0" err="1" smtClean="0">
                <a:solidFill>
                  <a:srgbClr val="000066"/>
                </a:solidFill>
              </a:rPr>
              <a:t>ghalab</a:t>
            </a:r>
            <a:r>
              <a:rPr lang="en-US" altLang="en-US" b="1" i="1" dirty="0" smtClean="0">
                <a:solidFill>
                  <a:srgbClr val="000066"/>
                </a:solidFill>
              </a:rPr>
              <a:t>-ta </a:t>
            </a:r>
            <a:r>
              <a:rPr lang="en-US" altLang="en-US" b="1" i="1" dirty="0" err="1" smtClean="0">
                <a:solidFill>
                  <a:srgbClr val="000066"/>
                </a:solidFill>
              </a:rPr>
              <a:t>bihā</a:t>
            </a:r>
            <a:r>
              <a:rPr lang="en-US" altLang="en-US" b="1" i="1" dirty="0" smtClean="0">
                <a:solidFill>
                  <a:srgbClr val="000066"/>
                </a:solidFill>
              </a:rPr>
              <a:t> </a:t>
            </a:r>
            <a:r>
              <a:rPr lang="en-US" altLang="en-US" b="1" i="1" dirty="0" err="1" smtClean="0">
                <a:solidFill>
                  <a:srgbClr val="000066"/>
                </a:solidFill>
              </a:rPr>
              <a:t>kul-lā</a:t>
            </a:r>
            <a:r>
              <a:rPr lang="en-US" altLang="en-US" b="1" i="1" dirty="0" smtClean="0">
                <a:solidFill>
                  <a:srgbClr val="000066"/>
                </a:solidFill>
              </a:rPr>
              <a:t> shay</a:t>
            </a:r>
            <a:endParaRPr lang="en-US" altLang="en-US" b="1" i="1" dirty="0">
              <a:solidFill>
                <a:srgbClr val="000066"/>
              </a:solidFill>
            </a:endParaRP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2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مَنْ بَدَأَ خَلْقِي وَذِكْرِي وَتَرْبِيَتِي وَبِرِّي وَتَغْذِيَتِي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31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You who gave rise to my creation, to the remembrance of me, to the nurture of me, to goodness toward me and to nourishment on me,</a:t>
            </a:r>
            <a:endParaRPr lang="en-US" altLang="en-US" sz="2800" b="1" smtClean="0"/>
          </a:p>
        </p:txBody>
      </p:sp>
      <p:sp>
        <p:nvSpPr>
          <p:cNvPr id="9318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وہ ذات جس نے میری خلقت </a:t>
            </a:r>
            <a:r>
              <a:rPr lang="ar-AE" altLang="en-US" sz="4000" b="1" dirty="0" smtClean="0">
                <a:solidFill>
                  <a:srgbClr val="000066"/>
                </a:solidFill>
                <a:latin typeface="Alvi Nastaleeq" pitchFamily="2" charset="0"/>
                <a:cs typeface="Alvi Nastaleeq" pitchFamily="2" charset="0"/>
              </a:rPr>
              <a:t>ذکر پرورش </a:t>
            </a:r>
            <a:r>
              <a:rPr lang="ar-AE" altLang="en-US" sz="4000" b="1" dirty="0">
                <a:solidFill>
                  <a:srgbClr val="000066"/>
                </a:solidFill>
                <a:latin typeface="Alvi Nastaleeq" pitchFamily="2" charset="0"/>
                <a:cs typeface="Alvi Nastaleeq" pitchFamily="2" charset="0"/>
              </a:rPr>
              <a:t>نیکی اور غذا کا آغاز کیا</a:t>
            </a:r>
            <a:endParaRPr lang="en-US" altLang="en-US" sz="4000" b="1" dirty="0">
              <a:solidFill>
                <a:srgbClr val="000066"/>
              </a:solidFill>
              <a:latin typeface="Alvi Nastaleeq" pitchFamily="2" charset="0"/>
              <a:cs typeface="Alvi Nastaleeq" pitchFamily="2" charset="0"/>
            </a:endParaRPr>
          </a:p>
        </p:txBody>
      </p:sp>
      <p:sp>
        <p:nvSpPr>
          <p:cNvPr id="9318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वोह ज़ात जिस ने मुझे वजूद बख्शा, मेरा ख्याल रखा, मेरी परवरिश का सामान किया, मेरे हक में बेहतर की और मेरे लिए ग़ज़ा के असबाब फराहम किये!</a:t>
            </a:r>
            <a:endParaRPr lang="en-US" altLang="en-US" sz="2000" b="1">
              <a:solidFill>
                <a:srgbClr val="000066"/>
              </a:solidFill>
              <a:cs typeface="Mangal" panose="02040503050203030202" pitchFamily="18" charset="0"/>
            </a:endParaRPr>
          </a:p>
        </p:txBody>
      </p:sp>
      <p:sp>
        <p:nvSpPr>
          <p:cNvPr id="931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mam </a:t>
            </a:r>
            <a:r>
              <a:rPr lang="en-US" altLang="en-US" b="1" i="1" dirty="0" err="1" smtClean="0">
                <a:solidFill>
                  <a:srgbClr val="000066"/>
                </a:solidFill>
              </a:rPr>
              <a:t>badā</a:t>
            </a:r>
            <a:r>
              <a:rPr lang="en-US" altLang="en-US" b="1" i="1" dirty="0" smtClean="0">
                <a:solidFill>
                  <a:srgbClr val="000066"/>
                </a:solidFill>
              </a:rPr>
              <a:t> </a:t>
            </a:r>
            <a:r>
              <a:rPr lang="en-US" altLang="en-US" b="1" i="1" dirty="0" err="1" smtClean="0">
                <a:solidFill>
                  <a:srgbClr val="000066"/>
                </a:solidFill>
              </a:rPr>
              <a:t>khal-qī</a:t>
            </a:r>
            <a:r>
              <a:rPr lang="en-US" altLang="en-US" b="1" i="1" dirty="0" smtClean="0">
                <a:solidFill>
                  <a:srgbClr val="000066"/>
                </a:solidFill>
              </a:rPr>
              <a:t> wa </a:t>
            </a:r>
            <a:r>
              <a:rPr lang="en-US" altLang="en-US" b="1" i="1" dirty="0" err="1" smtClean="0">
                <a:solidFill>
                  <a:srgbClr val="000066"/>
                </a:solidFill>
              </a:rPr>
              <a:t>dhik-rī</a:t>
            </a:r>
            <a:r>
              <a:rPr lang="en-US" altLang="en-US" b="1" i="1" dirty="0" smtClean="0">
                <a:solidFill>
                  <a:srgbClr val="000066"/>
                </a:solidFill>
              </a:rPr>
              <a:t> wa tar-bi-</a:t>
            </a:r>
            <a:r>
              <a:rPr lang="en-US" altLang="en-US" b="1" i="1" dirty="0" err="1" smtClean="0">
                <a:solidFill>
                  <a:srgbClr val="000066"/>
                </a:solidFill>
              </a:rPr>
              <a:t>yatī</a:t>
            </a:r>
            <a:r>
              <a:rPr lang="en-US" altLang="en-US" b="1" i="1" dirty="0" smtClean="0">
                <a:solidFill>
                  <a:srgbClr val="000066"/>
                </a:solidFill>
              </a:rPr>
              <a:t> wa </a:t>
            </a:r>
            <a:r>
              <a:rPr lang="en-US" altLang="en-US" b="1" i="1" dirty="0" err="1" smtClean="0">
                <a:solidFill>
                  <a:srgbClr val="000066"/>
                </a:solidFill>
              </a:rPr>
              <a:t>birī</a:t>
            </a:r>
            <a:r>
              <a:rPr lang="en-US" altLang="en-US" b="1" i="1" dirty="0" smtClean="0">
                <a:solidFill>
                  <a:srgbClr val="000066"/>
                </a:solidFill>
              </a:rPr>
              <a:t> wa </a:t>
            </a:r>
            <a:r>
              <a:rPr lang="en-US" altLang="en-US" b="1" i="1" dirty="0" err="1" smtClean="0">
                <a:solidFill>
                  <a:srgbClr val="000066"/>
                </a:solidFill>
              </a:rPr>
              <a:t>tagh-dhi-yatī</a:t>
            </a:r>
            <a:endParaRPr lang="en-US" altLang="en-US" b="1" i="1" dirty="0">
              <a:solidFill>
                <a:srgbClr val="000066"/>
              </a:solidFill>
            </a:endParaRP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31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هَبْنِي لابْتِدَاءِ كَرَمِكَ وَسَاِلفِ بِرِّكَ بِي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42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Bestow upon me for the sake of Your having given rise [to me] with generosity and Your previous goodness to me!</a:t>
            </a:r>
            <a:endParaRPr lang="en-US" altLang="en-US" sz="2800" b="1" smtClean="0"/>
          </a:p>
        </p:txBody>
      </p:sp>
      <p:sp>
        <p:nvSpPr>
          <p:cNvPr id="9421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اپنے پہلے کرم اور گزشتہ نیکی کے تحت مجھے معاف فرما</a:t>
            </a:r>
            <a:endParaRPr lang="en-US" altLang="en-US" sz="4000" b="1">
              <a:solidFill>
                <a:srgbClr val="000066"/>
              </a:solidFill>
              <a:latin typeface="Alvi Nastaleeq" pitchFamily="2" charset="0"/>
              <a:cs typeface="Alvi Nastaleeq" pitchFamily="2" charset="0"/>
            </a:endParaRPr>
          </a:p>
        </p:txBody>
      </p:sp>
      <p:sp>
        <p:nvSpPr>
          <p:cNvPr id="9421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जिस तरह तू ने इस से पहले मुझ पर करम किया और मेरे लिए बेहतरी के सामन किये, अब भी मुझ पर वो पहला सा फज़ल व करम जारी रख! </a:t>
            </a:r>
            <a:endParaRPr lang="en-US" altLang="en-US" sz="2000" b="1">
              <a:solidFill>
                <a:srgbClr val="000066"/>
              </a:solidFill>
              <a:cs typeface="Mangal" panose="02040503050203030202" pitchFamily="18" charset="0"/>
            </a:endParaRPr>
          </a:p>
        </p:txBody>
      </p:sp>
      <p:sp>
        <p:nvSpPr>
          <p:cNvPr id="942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hab-nī</a:t>
            </a:r>
            <a:r>
              <a:rPr lang="en-US" altLang="en-US" b="1" i="1" dirty="0" smtClean="0">
                <a:solidFill>
                  <a:srgbClr val="000066"/>
                </a:solidFill>
              </a:rPr>
              <a:t> </a:t>
            </a:r>
            <a:r>
              <a:rPr lang="en-US" altLang="en-US" b="1" i="1" dirty="0" err="1" smtClean="0">
                <a:solidFill>
                  <a:srgbClr val="000066"/>
                </a:solidFill>
              </a:rPr>
              <a:t>lb-tidā-i</a:t>
            </a:r>
            <a:r>
              <a:rPr lang="en-US" altLang="en-US" b="1" i="1" dirty="0" smtClean="0">
                <a:solidFill>
                  <a:srgbClr val="000066"/>
                </a:solidFill>
              </a:rPr>
              <a:t> </a:t>
            </a:r>
            <a:r>
              <a:rPr lang="en-US" altLang="en-US" b="1" i="1" dirty="0" err="1" smtClean="0">
                <a:solidFill>
                  <a:srgbClr val="000066"/>
                </a:solidFill>
              </a:rPr>
              <a:t>karamika</a:t>
            </a:r>
            <a:r>
              <a:rPr lang="en-US" altLang="en-US" b="1" i="1" dirty="0" smtClean="0">
                <a:solidFill>
                  <a:srgbClr val="000066"/>
                </a:solidFill>
              </a:rPr>
              <a:t> wa </a:t>
            </a:r>
            <a:r>
              <a:rPr lang="en-US" altLang="en-US" b="1" i="1" dirty="0" err="1" smtClean="0">
                <a:solidFill>
                  <a:srgbClr val="000066"/>
                </a:solidFill>
              </a:rPr>
              <a:t>sālifi</a:t>
            </a:r>
            <a:r>
              <a:rPr lang="en-US" altLang="en-US" b="1" i="1" dirty="0" smtClean="0">
                <a:solidFill>
                  <a:srgbClr val="000066"/>
                </a:solidFill>
              </a:rPr>
              <a:t> </a:t>
            </a:r>
            <a:r>
              <a:rPr lang="en-US" altLang="en-US" b="1" i="1" dirty="0" err="1" smtClean="0">
                <a:solidFill>
                  <a:srgbClr val="000066"/>
                </a:solidFill>
              </a:rPr>
              <a:t>bir-rika</a:t>
            </a:r>
            <a:r>
              <a:rPr lang="en-US" altLang="en-US" b="1" i="1" dirty="0" smtClean="0">
                <a:solidFill>
                  <a:srgbClr val="000066"/>
                </a:solidFill>
              </a:rPr>
              <a:t> </a:t>
            </a:r>
            <a:r>
              <a:rPr lang="en-US" altLang="en-US" b="1" i="1" dirty="0" err="1" smtClean="0">
                <a:solidFill>
                  <a:srgbClr val="000066"/>
                </a:solidFill>
              </a:rPr>
              <a:t>bī</a:t>
            </a:r>
            <a:endParaRPr lang="en-US" altLang="en-US" b="1" i="1" dirty="0">
              <a:solidFill>
                <a:srgbClr val="000066"/>
              </a:solidFill>
            </a:endParaRP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42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يَا إِلَهِي وَسَيِّدِي وَرَبِّي</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52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my Master and my Lord!</a:t>
            </a:r>
            <a:endParaRPr lang="en-US" altLang="en-US" sz="2800" b="1" smtClean="0"/>
          </a:p>
        </p:txBody>
      </p:sp>
      <p:sp>
        <p:nvSpPr>
          <p:cNvPr id="9523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میرے معبودمیرے آقا اور میرے رب</a:t>
            </a:r>
            <a:endParaRPr lang="en-US" altLang="en-US" sz="4000" b="1">
              <a:solidFill>
                <a:srgbClr val="000066"/>
              </a:solidFill>
              <a:latin typeface="Alvi Nastaleeq" pitchFamily="2" charset="0"/>
              <a:cs typeface="Alvi Nastaleeq" pitchFamily="2" charset="0"/>
            </a:endParaRPr>
          </a:p>
        </p:txBody>
      </p:sp>
      <p:sp>
        <p:nvSpPr>
          <p:cNvPr id="9523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मेरे मालिक, ऐ मेरे परवरदिगार, </a:t>
            </a:r>
            <a:endParaRPr lang="en-US" altLang="en-US" sz="2000" b="1">
              <a:solidFill>
                <a:srgbClr val="000066"/>
              </a:solidFill>
              <a:cs typeface="Mangal" panose="02040503050203030202" pitchFamily="18" charset="0"/>
            </a:endParaRPr>
          </a:p>
        </p:txBody>
      </p:sp>
      <p:sp>
        <p:nvSpPr>
          <p:cNvPr id="952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yā</a:t>
            </a:r>
            <a:r>
              <a:rPr lang="en-US" altLang="en-US" b="1" i="1" dirty="0" smtClean="0">
                <a:solidFill>
                  <a:srgbClr val="000066"/>
                </a:solidFill>
              </a:rPr>
              <a:t> </a:t>
            </a:r>
            <a:r>
              <a:rPr lang="en-US" altLang="en-US" b="1" i="1" dirty="0" err="1" smtClean="0">
                <a:solidFill>
                  <a:srgbClr val="000066"/>
                </a:solidFill>
              </a:rPr>
              <a:t>ilahī</a:t>
            </a:r>
            <a:r>
              <a:rPr lang="en-US" altLang="en-US" b="1" i="1" dirty="0" smtClean="0">
                <a:solidFill>
                  <a:srgbClr val="000066"/>
                </a:solidFill>
              </a:rPr>
              <a:t> wa say-</a:t>
            </a:r>
            <a:r>
              <a:rPr lang="en-US" altLang="en-US" b="1" i="1" dirty="0" err="1" smtClean="0">
                <a:solidFill>
                  <a:srgbClr val="000066"/>
                </a:solidFill>
              </a:rPr>
              <a:t>yidī</a:t>
            </a:r>
            <a:r>
              <a:rPr lang="en-US" altLang="en-US" b="1" i="1" dirty="0" smtClean="0">
                <a:solidFill>
                  <a:srgbClr val="000066"/>
                </a:solidFill>
              </a:rPr>
              <a:t> wa </a:t>
            </a:r>
            <a:r>
              <a:rPr lang="en-US" altLang="en-US" b="1" i="1" dirty="0" err="1" smtClean="0">
                <a:solidFill>
                  <a:srgbClr val="000066"/>
                </a:solidFill>
              </a:rPr>
              <a:t>rab-bī</a:t>
            </a:r>
            <a:endParaRPr lang="en-US" altLang="en-US" b="1" i="1" dirty="0">
              <a:solidFill>
                <a:srgbClr val="000066"/>
              </a:solidFill>
            </a:endParaRP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52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أَتُرَاكَ مُعَذِّبِي بِنَارِكَ بَعْدَ تَوْحِيدِكَ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62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Canst You see Yourself </a:t>
            </a:r>
            <a:r>
              <a:rPr lang="ar-AE" altLang="en-US" sz="2800" b="1" smtClean="0">
                <a:ea typeface="MS Mincho" panose="02020609040205080304" pitchFamily="49" charset="-128"/>
              </a:rPr>
              <a:t> </a:t>
            </a:r>
            <a:r>
              <a:rPr lang="en-US" altLang="en-US" sz="2800" b="1" smtClean="0">
                <a:ea typeface="MS Mincho" panose="02020609040205080304" pitchFamily="49" charset="-128"/>
              </a:rPr>
              <a:t>tormenting me with Your fire after I have professed Your Unity</a:t>
            </a:r>
            <a:endParaRPr lang="en-US" altLang="en-US" sz="2800" b="1" smtClean="0"/>
          </a:p>
        </p:txBody>
      </p:sp>
      <p:sp>
        <p:nvSpPr>
          <p:cNvPr id="9626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کیا میں یہ سمجھوں کہ تو مجھے اپنی آگ کا عذاب دے گا جبکہ تیری توحید کا معترف ہوں</a:t>
            </a:r>
            <a:endParaRPr lang="en-US" altLang="en-US" sz="4000" b="1">
              <a:solidFill>
                <a:srgbClr val="000066"/>
              </a:solidFill>
              <a:latin typeface="Alvi Nastaleeq" pitchFamily="2" charset="0"/>
              <a:cs typeface="Alvi Nastaleeq" pitchFamily="2" charset="0"/>
            </a:endParaRPr>
          </a:p>
        </p:txBody>
      </p:sp>
      <p:sp>
        <p:nvSpPr>
          <p:cNvPr id="9626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हैरान हूँ के क्या तू मुझे अपनी आतिशे जहन्नम का अज़ाब देगा हालांकि मै तेरी तौहीद का इकरार करता हूँ, </a:t>
            </a:r>
            <a:endParaRPr lang="en-US" altLang="en-US" sz="2000" b="1">
              <a:solidFill>
                <a:srgbClr val="000066"/>
              </a:solidFill>
              <a:cs typeface="Mangal" panose="02040503050203030202" pitchFamily="18" charset="0"/>
            </a:endParaRPr>
          </a:p>
        </p:txBody>
      </p:sp>
      <p:sp>
        <p:nvSpPr>
          <p:cNvPr id="962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aturāka</a:t>
            </a:r>
            <a:r>
              <a:rPr lang="en-US" altLang="en-US" b="1" i="1" dirty="0" smtClean="0">
                <a:solidFill>
                  <a:srgbClr val="000066"/>
                </a:solidFill>
              </a:rPr>
              <a:t> </a:t>
            </a:r>
            <a:r>
              <a:rPr lang="en-US" altLang="en-US" b="1" i="1" dirty="0" err="1" smtClean="0">
                <a:solidFill>
                  <a:srgbClr val="000066"/>
                </a:solidFill>
              </a:rPr>
              <a:t>mu`adh-dhibī</a:t>
            </a:r>
            <a:r>
              <a:rPr lang="en-US" altLang="en-US" b="1" i="1" dirty="0" smtClean="0">
                <a:solidFill>
                  <a:srgbClr val="000066"/>
                </a:solidFill>
              </a:rPr>
              <a:t> </a:t>
            </a:r>
            <a:r>
              <a:rPr lang="en-US" altLang="en-US" b="1" i="1" dirty="0" err="1" smtClean="0">
                <a:solidFill>
                  <a:srgbClr val="000066"/>
                </a:solidFill>
              </a:rPr>
              <a:t>binārika</a:t>
            </a:r>
            <a:r>
              <a:rPr lang="en-US" altLang="en-US" b="1" i="1" dirty="0" smtClean="0">
                <a:solidFill>
                  <a:srgbClr val="000066"/>
                </a:solidFill>
              </a:rPr>
              <a:t> </a:t>
            </a:r>
            <a:r>
              <a:rPr lang="en-US" altLang="en-US" b="1" i="1" dirty="0" err="1" smtClean="0">
                <a:solidFill>
                  <a:srgbClr val="000066"/>
                </a:solidFill>
              </a:rPr>
              <a:t>ba`da</a:t>
            </a:r>
            <a:r>
              <a:rPr lang="en-US" altLang="en-US" b="1" i="1" dirty="0" smtClean="0">
                <a:solidFill>
                  <a:srgbClr val="000066"/>
                </a:solidFill>
              </a:rPr>
              <a:t> taw-</a:t>
            </a:r>
            <a:r>
              <a:rPr lang="en-US" altLang="en-US" b="1" i="1" dirty="0" err="1" smtClean="0">
                <a:solidFill>
                  <a:srgbClr val="000066"/>
                </a:solidFill>
              </a:rPr>
              <a:t>ḥīdik</a:t>
            </a:r>
            <a:endParaRPr lang="en-US" altLang="en-US" b="1" i="1" dirty="0">
              <a:solidFill>
                <a:srgbClr val="000066"/>
              </a:solidFill>
            </a:endParaRP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62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وَبَعْدَ مَا انْطَوَى عَلَيْهِ قَلْبِي مِن مَّعْرِفَتِكَ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72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after the knowledge of You my heart has embraced,</a:t>
            </a:r>
            <a:endParaRPr lang="en-US" altLang="en-US" sz="2800" b="1" smtClean="0"/>
          </a:p>
        </p:txBody>
      </p:sp>
      <p:sp>
        <p:nvSpPr>
          <p:cNvPr id="9728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اسکے ساتھ میرا دل تیری معرفت سے لبریز ہے</a:t>
            </a:r>
            <a:endParaRPr lang="en-US" altLang="en-US" sz="4000" b="1">
              <a:solidFill>
                <a:srgbClr val="000066"/>
              </a:solidFill>
              <a:latin typeface="Alvi Nastaleeq" pitchFamily="2" charset="0"/>
              <a:cs typeface="Alvi Nastaleeq" pitchFamily="2" charset="0"/>
            </a:endParaRPr>
          </a:p>
        </p:txBody>
      </p:sp>
      <p:sp>
        <p:nvSpPr>
          <p:cNvPr id="9728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तेरी मार्फ़त से सरशार है,</a:t>
            </a:r>
            <a:endParaRPr lang="en-US" altLang="en-US" sz="2000" b="1">
              <a:solidFill>
                <a:srgbClr val="000066"/>
              </a:solidFill>
              <a:cs typeface="Mangal" panose="02040503050203030202" pitchFamily="18" charset="0"/>
            </a:endParaRPr>
          </a:p>
        </p:txBody>
      </p:sp>
      <p:sp>
        <p:nvSpPr>
          <p:cNvPr id="972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ba`da</a:t>
            </a:r>
            <a:r>
              <a:rPr lang="en-US" altLang="en-US" b="1" i="1" dirty="0" smtClean="0">
                <a:solidFill>
                  <a:srgbClr val="000066"/>
                </a:solidFill>
              </a:rPr>
              <a:t> man-</a:t>
            </a:r>
            <a:r>
              <a:rPr lang="en-US" altLang="en-US" b="1" i="1" dirty="0" err="1" smtClean="0">
                <a:solidFill>
                  <a:srgbClr val="000066"/>
                </a:solidFill>
              </a:rPr>
              <a:t>ṭawā</a:t>
            </a:r>
            <a:r>
              <a:rPr lang="en-US" altLang="en-US" b="1" i="1" dirty="0" smtClean="0">
                <a:solidFill>
                  <a:srgbClr val="000066"/>
                </a:solidFill>
              </a:rPr>
              <a:t> `</a:t>
            </a:r>
            <a:r>
              <a:rPr lang="en-US" altLang="en-US" b="1" i="1" dirty="0" err="1" smtClean="0">
                <a:solidFill>
                  <a:srgbClr val="000066"/>
                </a:solidFill>
              </a:rPr>
              <a:t>ailayhi</a:t>
            </a:r>
            <a:r>
              <a:rPr lang="en-US" altLang="en-US" b="1" i="1" dirty="0" smtClean="0">
                <a:solidFill>
                  <a:srgbClr val="000066"/>
                </a:solidFill>
              </a:rPr>
              <a:t> </a:t>
            </a:r>
            <a:r>
              <a:rPr lang="en-US" altLang="en-US" b="1" i="1" dirty="0" err="1" smtClean="0">
                <a:solidFill>
                  <a:srgbClr val="000066"/>
                </a:solidFill>
              </a:rPr>
              <a:t>qal-bī</a:t>
            </a:r>
            <a:r>
              <a:rPr lang="en-US" altLang="en-US" b="1" i="1" dirty="0" smtClean="0">
                <a:solidFill>
                  <a:srgbClr val="000066"/>
                </a:solidFill>
              </a:rPr>
              <a:t> </a:t>
            </a:r>
            <a:r>
              <a:rPr lang="en-US" altLang="en-US" b="1" i="1" dirty="0" err="1" smtClean="0">
                <a:solidFill>
                  <a:srgbClr val="000066"/>
                </a:solidFill>
              </a:rPr>
              <a:t>mim-ma`rifatik</a:t>
            </a:r>
            <a:endParaRPr lang="en-US" altLang="en-US" b="1" i="1" dirty="0">
              <a:solidFill>
                <a:srgbClr val="000066"/>
              </a:solidFill>
            </a:endParaRP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72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وَلَهِجَ بِهِ لِسَانِي مِنْ ذِكْرِكَ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83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remembrance of You my tongue has constantly mentioned</a:t>
            </a:r>
            <a:endParaRPr lang="en-US" altLang="en-US" sz="2800" b="1" smtClean="0"/>
          </a:p>
        </p:txBody>
      </p:sp>
      <p:sp>
        <p:nvSpPr>
          <p:cNvPr id="98308"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میری زبان تیرے ذکر میں لگی ہوئی ہے</a:t>
            </a:r>
            <a:endParaRPr lang="en-US" altLang="en-US" sz="4000" b="1">
              <a:solidFill>
                <a:srgbClr val="000066"/>
              </a:solidFill>
              <a:latin typeface="Alvi Nastaleeq" pitchFamily="2" charset="0"/>
              <a:cs typeface="Alvi Nastaleeq" pitchFamily="2" charset="0"/>
            </a:endParaRPr>
          </a:p>
        </p:txBody>
      </p:sp>
      <p:sp>
        <p:nvSpPr>
          <p:cNvPr id="98309"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ज़बान पर तेरा ज़िक्र जारी है, </a:t>
            </a:r>
            <a:endParaRPr lang="en-US" altLang="en-US" sz="2000" b="1">
              <a:solidFill>
                <a:srgbClr val="000066"/>
              </a:solidFill>
              <a:cs typeface="Mangal" panose="02040503050203030202" pitchFamily="18" charset="0"/>
            </a:endParaRPr>
          </a:p>
        </p:txBody>
      </p:sp>
      <p:sp>
        <p:nvSpPr>
          <p:cNvPr id="983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dirty="0" smtClean="0">
                <a:solidFill>
                  <a:srgbClr val="000066"/>
                </a:solidFill>
              </a:rPr>
              <a:t>wa lahija bihi lisānī min dhik-rik</a:t>
            </a:r>
            <a:endParaRPr lang="en-US" altLang="en-US" b="1" i="1" dirty="0">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83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وَاعْتَقَدَهُ ضَمِيرِي مِنْ حُبِّكَ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993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love of You to which my mind has clung,</a:t>
            </a:r>
            <a:endParaRPr lang="en-US" altLang="en-US" sz="2800" b="1" smtClean="0"/>
          </a:p>
        </p:txBody>
      </p:sp>
      <p:sp>
        <p:nvSpPr>
          <p:cNvPr id="99332"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میرا ضمیر تیری محبت سے جڑا ہوا ہے</a:t>
            </a:r>
            <a:endParaRPr lang="en-US" altLang="en-US" sz="4000" b="1">
              <a:solidFill>
                <a:srgbClr val="000066"/>
              </a:solidFill>
              <a:latin typeface="Alvi Nastaleeq" pitchFamily="2" charset="0"/>
              <a:cs typeface="Alvi Nastaleeq" pitchFamily="2" charset="0"/>
            </a:endParaRPr>
          </a:p>
        </p:txBody>
      </p:sp>
      <p:sp>
        <p:nvSpPr>
          <p:cNvPr id="99333"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में तेरी मुहब्बत बस चुकी है </a:t>
            </a:r>
            <a:endParaRPr lang="en-US" altLang="en-US" sz="2000" b="1">
              <a:solidFill>
                <a:srgbClr val="000066"/>
              </a:solidFill>
              <a:cs typeface="Mangal" panose="02040503050203030202" pitchFamily="18" charset="0"/>
            </a:endParaRPr>
          </a:p>
        </p:txBody>
      </p:sp>
      <p:sp>
        <p:nvSpPr>
          <p:cNvPr id="993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a`taqadahu</a:t>
            </a:r>
            <a:r>
              <a:rPr lang="en-US" altLang="en-US" b="1" i="1" dirty="0" smtClean="0">
                <a:solidFill>
                  <a:srgbClr val="000066"/>
                </a:solidFill>
              </a:rPr>
              <a:t> </a:t>
            </a:r>
            <a:r>
              <a:rPr lang="en-US" altLang="en-US" b="1" i="1" dirty="0" err="1" smtClean="0">
                <a:solidFill>
                  <a:srgbClr val="000066"/>
                </a:solidFill>
              </a:rPr>
              <a:t>ẓamīrī</a:t>
            </a:r>
            <a:r>
              <a:rPr lang="en-US" altLang="en-US" b="1" i="1" dirty="0" smtClean="0">
                <a:solidFill>
                  <a:srgbClr val="000066"/>
                </a:solidFill>
              </a:rPr>
              <a:t> min </a:t>
            </a:r>
            <a:r>
              <a:rPr lang="en-US" altLang="en-US" b="1" i="1" dirty="0" err="1" smtClean="0">
                <a:solidFill>
                  <a:srgbClr val="000066"/>
                </a:solidFill>
              </a:rPr>
              <a:t>ḥub-bik</a:t>
            </a:r>
            <a:endParaRPr lang="en-US" altLang="en-US" b="1" i="1" dirty="0">
              <a:solidFill>
                <a:srgbClr val="000066"/>
              </a:solidFill>
            </a:endParaRP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93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وَبَعْدَ صِدْقِ اعْتِرَافِي وَدُعَائِي خَاضِعاً لِّرُبُوبِيَّتِكَ</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03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after the sincerity of my confession and my supplication, humble before Your lordship?</a:t>
            </a:r>
            <a:endParaRPr lang="en-US" altLang="en-US" sz="2800" b="1" smtClean="0"/>
          </a:p>
        </p:txBody>
      </p:sp>
      <p:sp>
        <p:nvSpPr>
          <p:cNvPr id="100356"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اپنے گناہوں کے سچے اعتراف اور تیری ربوبیت کے آگے میری عاجزانہ پکار کے بعد بھی تو مجھے عذاب دے گا۔ </a:t>
            </a:r>
            <a:endParaRPr lang="en-US" altLang="en-US" sz="4000" b="1">
              <a:solidFill>
                <a:srgbClr val="000066"/>
              </a:solidFill>
              <a:latin typeface="Alvi Nastaleeq" pitchFamily="2" charset="0"/>
              <a:cs typeface="Alvi Nastaleeq" pitchFamily="2" charset="0"/>
            </a:endParaRPr>
          </a:p>
        </p:txBody>
      </p:sp>
      <p:sp>
        <p:nvSpPr>
          <p:cNvPr id="10035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 तुझे अपना परवरदिगार मान कर सच्चे दिल से अपने गुनाहों का एतेराफ करता हूँ, और गिडगिडा कर तुझ से दुआ मांगता हूँ! </a:t>
            </a:r>
            <a:endParaRPr lang="en-US" altLang="en-US" sz="2000" b="1">
              <a:solidFill>
                <a:srgbClr val="000066"/>
              </a:solidFill>
              <a:cs typeface="Mangal" panose="02040503050203030202" pitchFamily="18" charset="0"/>
            </a:endParaRPr>
          </a:p>
        </p:txBody>
      </p:sp>
      <p:sp>
        <p:nvSpPr>
          <p:cNvPr id="1003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wa </a:t>
            </a:r>
            <a:r>
              <a:rPr lang="en-US" altLang="en-US" b="1" i="1" dirty="0" err="1" smtClean="0">
                <a:solidFill>
                  <a:srgbClr val="000066"/>
                </a:solidFill>
              </a:rPr>
              <a:t>ba`da</a:t>
            </a:r>
            <a:r>
              <a:rPr lang="en-US" altLang="en-US" b="1" i="1" dirty="0" smtClean="0">
                <a:solidFill>
                  <a:srgbClr val="000066"/>
                </a:solidFill>
              </a:rPr>
              <a:t> </a:t>
            </a:r>
            <a:r>
              <a:rPr lang="en-US" altLang="en-US" b="1" i="1" dirty="0" err="1" smtClean="0">
                <a:solidFill>
                  <a:srgbClr val="000066"/>
                </a:solidFill>
              </a:rPr>
              <a:t>ṣid</a:t>
            </a:r>
            <a:r>
              <a:rPr lang="en-US" altLang="en-US" b="1" i="1" dirty="0" smtClean="0">
                <a:solidFill>
                  <a:srgbClr val="000066"/>
                </a:solidFill>
              </a:rPr>
              <a:t>-qi-`a-</a:t>
            </a:r>
            <a:r>
              <a:rPr lang="en-US" altLang="en-US" b="1" i="1" dirty="0" err="1" smtClean="0">
                <a:solidFill>
                  <a:srgbClr val="000066"/>
                </a:solidFill>
              </a:rPr>
              <a:t>tirāfī</a:t>
            </a:r>
            <a:r>
              <a:rPr lang="en-US" altLang="en-US" b="1" i="1" dirty="0" smtClean="0">
                <a:solidFill>
                  <a:srgbClr val="000066"/>
                </a:solidFill>
              </a:rPr>
              <a:t> wa </a:t>
            </a:r>
            <a:r>
              <a:rPr lang="en-US" altLang="en-US" b="1" i="1" dirty="0" err="1" smtClean="0">
                <a:solidFill>
                  <a:srgbClr val="000066"/>
                </a:solidFill>
              </a:rPr>
              <a:t>du`aā</a:t>
            </a:r>
            <a:r>
              <a:rPr lang="en-US" altLang="en-US" b="1" i="1" dirty="0" smtClean="0">
                <a:solidFill>
                  <a:srgbClr val="000066"/>
                </a:solidFill>
              </a:rPr>
              <a:t>-ī </a:t>
            </a:r>
            <a:r>
              <a:rPr lang="en-US" altLang="en-US" b="1" i="1" dirty="0" err="1" smtClean="0">
                <a:solidFill>
                  <a:srgbClr val="000066"/>
                </a:solidFill>
              </a:rPr>
              <a:t>khāḍi`aāl</a:t>
            </a:r>
            <a:r>
              <a:rPr lang="en-US" altLang="en-US" b="1" i="1" dirty="0" smtClean="0">
                <a:solidFill>
                  <a:srgbClr val="000066"/>
                </a:solidFill>
              </a:rPr>
              <a:t>-li-</a:t>
            </a:r>
            <a:r>
              <a:rPr lang="en-US" altLang="en-US" b="1" i="1" dirty="0" err="1" smtClean="0">
                <a:solidFill>
                  <a:srgbClr val="000066"/>
                </a:solidFill>
              </a:rPr>
              <a:t>rubūbī</a:t>
            </a:r>
            <a:r>
              <a:rPr lang="en-US" altLang="en-US" b="1" i="1" dirty="0" smtClean="0">
                <a:solidFill>
                  <a:srgbClr val="000066"/>
                </a:solidFill>
              </a:rPr>
              <a:t>-</a:t>
            </a:r>
            <a:r>
              <a:rPr lang="en-US" altLang="en-US" b="1" i="1" dirty="0" err="1" smtClean="0">
                <a:solidFill>
                  <a:srgbClr val="000066"/>
                </a:solidFill>
              </a:rPr>
              <a:t>yatika</a:t>
            </a:r>
            <a:endParaRPr lang="en-US" altLang="en-US" b="1" i="1" dirty="0">
              <a:solidFill>
                <a:srgbClr val="000066"/>
              </a:solidFill>
            </a:endParaRP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03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هَيْهَاتَ أَنتَ أَكْرَمُ مِنْ أَن تُضَيِّعَ مَن رَّبَّيْتَهُ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13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Far be it from You! You art more generous than that You shouldst squander him whom You hast nurtured,</a:t>
            </a:r>
            <a:endParaRPr lang="en-US" altLang="en-US" sz="2800" b="1" smtClean="0"/>
          </a:p>
        </p:txBody>
      </p:sp>
      <p:sp>
        <p:nvSpPr>
          <p:cNvPr id="101380"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ہرگز نہیں! تو بلند ہے اس سے کہ جسے پالا ہو اسے ضائع کرے</a:t>
            </a:r>
            <a:endParaRPr lang="en-US" altLang="en-US" sz="4000" b="1">
              <a:solidFill>
                <a:srgbClr val="000066"/>
              </a:solidFill>
              <a:latin typeface="Alvi Nastaleeq" pitchFamily="2" charset="0"/>
              <a:cs typeface="Alvi Nastaleeq" pitchFamily="2" charset="0"/>
            </a:endParaRPr>
          </a:p>
        </p:txBody>
      </p:sp>
      <p:sp>
        <p:nvSpPr>
          <p:cNvPr id="101381"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नहीं ऐसा नहीं हो सकता, क्योंकि तेरा करम इस से कहीं बढ़ कर है के तू इस शख्स को बेसहारा छोड़ दे जिसे तुने खुद पाला हो </a:t>
            </a:r>
            <a:endParaRPr lang="en-US" altLang="en-US" sz="2000" b="1">
              <a:solidFill>
                <a:srgbClr val="000066"/>
              </a:solidFill>
              <a:cs typeface="Mangal" panose="02040503050203030202" pitchFamily="18" charset="0"/>
            </a:endParaRPr>
          </a:p>
        </p:txBody>
      </p:sp>
      <p:sp>
        <p:nvSpPr>
          <p:cNvPr id="1013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smtClean="0">
                <a:solidFill>
                  <a:srgbClr val="000066"/>
                </a:solidFill>
              </a:rPr>
              <a:t>hayhāta</a:t>
            </a:r>
            <a:r>
              <a:rPr lang="en-US" altLang="en-US" b="1" i="1" dirty="0" smtClean="0">
                <a:solidFill>
                  <a:srgbClr val="000066"/>
                </a:solidFill>
              </a:rPr>
              <a:t> anta </a:t>
            </a:r>
            <a:r>
              <a:rPr lang="en-US" altLang="en-US" b="1" i="1" dirty="0" err="1" smtClean="0">
                <a:solidFill>
                  <a:srgbClr val="000066"/>
                </a:solidFill>
              </a:rPr>
              <a:t>ak-ramu</a:t>
            </a:r>
            <a:r>
              <a:rPr lang="en-US" altLang="en-US" b="1" i="1" dirty="0" smtClean="0">
                <a:solidFill>
                  <a:srgbClr val="000066"/>
                </a:solidFill>
              </a:rPr>
              <a:t> min an </a:t>
            </a:r>
            <a:r>
              <a:rPr lang="en-US" altLang="en-US" b="1" i="1" dirty="0" err="1" smtClean="0">
                <a:solidFill>
                  <a:srgbClr val="000066"/>
                </a:solidFill>
              </a:rPr>
              <a:t>tuḍay-yi`a</a:t>
            </a:r>
            <a:r>
              <a:rPr lang="en-US" altLang="en-US" b="1" i="1" dirty="0" smtClean="0">
                <a:solidFill>
                  <a:srgbClr val="000066"/>
                </a:solidFill>
              </a:rPr>
              <a:t> mar-</a:t>
            </a:r>
            <a:r>
              <a:rPr lang="en-US" altLang="en-US" b="1" i="1" dirty="0" err="1" smtClean="0">
                <a:solidFill>
                  <a:srgbClr val="000066"/>
                </a:solidFill>
              </a:rPr>
              <a:t>rab</a:t>
            </a:r>
            <a:r>
              <a:rPr lang="en-US" altLang="en-US" b="1" i="1" dirty="0" smtClean="0">
                <a:solidFill>
                  <a:srgbClr val="000066"/>
                </a:solidFill>
              </a:rPr>
              <a:t>-</a:t>
            </a:r>
            <a:r>
              <a:rPr lang="en-US" altLang="en-US" b="1" i="1" dirty="0" err="1" smtClean="0">
                <a:solidFill>
                  <a:srgbClr val="000066"/>
                </a:solidFill>
              </a:rPr>
              <a:t>baytah</a:t>
            </a:r>
            <a:endParaRPr lang="en-US" altLang="en-US" b="1" i="1" dirty="0">
              <a:solidFill>
                <a:srgbClr val="000066"/>
              </a:solidFill>
            </a:endParaRP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13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04800" y="528638"/>
            <a:ext cx="86106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6500"/>
              </a:lnSpc>
            </a:pPr>
            <a:r>
              <a:rPr lang="ar-SA" altLang="en-US" sz="6600" kern="1200">
                <a:latin typeface="Arabic Typesetting" panose="03020402040406030203" pitchFamily="66" charset="-78"/>
                <a:ea typeface="+mn-ea"/>
                <a:cs typeface="Arabic Typesetting" panose="03020402040406030203" pitchFamily="66" charset="-78"/>
              </a:rPr>
              <a:t>أَوْ تُبْعِدَ مَنْ أَدْنَيْتَهُ</a:t>
            </a:r>
            <a:endParaRPr lang="en-US" altLang="en-US" sz="6600" kern="1200">
              <a:latin typeface="Arabic Typesetting" panose="03020402040406030203" pitchFamily="66" charset="-78"/>
              <a:ea typeface="+mn-ea"/>
              <a:cs typeface="Arabic Typesetting" panose="03020402040406030203" pitchFamily="66" charset="-78"/>
            </a:endParaRPr>
          </a:p>
        </p:txBody>
      </p:sp>
      <p:sp>
        <p:nvSpPr>
          <p:cNvPr id="1024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banish him whom You hast brought nigh,</a:t>
            </a:r>
            <a:endParaRPr lang="en-US" altLang="en-US" sz="2800" b="1" smtClean="0"/>
          </a:p>
        </p:txBody>
      </p:sp>
      <p:sp>
        <p:nvSpPr>
          <p:cNvPr id="102404" name="Rectangle 4"/>
          <p:cNvSpPr>
            <a:spLocks noChangeArrowheads="1"/>
          </p:cNvSpPr>
          <p:nvPr/>
        </p:nvSpPr>
        <p:spPr bwMode="auto">
          <a:xfrm>
            <a:off x="228600" y="3810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جسے قریب کیا ہو اسے دور کرے </a:t>
            </a:r>
            <a:endParaRPr lang="en-US" altLang="en-US" sz="4000" b="1">
              <a:solidFill>
                <a:srgbClr val="000066"/>
              </a:solidFill>
              <a:latin typeface="Alvi Nastaleeq" pitchFamily="2" charset="0"/>
              <a:cs typeface="Alvi Nastaleeq" pitchFamily="2" charset="0"/>
            </a:endParaRPr>
          </a:p>
        </p:txBody>
      </p:sp>
      <p:sp>
        <p:nvSpPr>
          <p:cNvPr id="10240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अपने से दूर कर दे जिसे तू ने खुद  अपना कुर्ब बख्शा हो </a:t>
            </a:r>
            <a:endParaRPr lang="en-US" altLang="en-US" sz="2000" b="1">
              <a:solidFill>
                <a:srgbClr val="000066"/>
              </a:solidFill>
              <a:cs typeface="Mangal" panose="02040503050203030202" pitchFamily="18" charset="0"/>
            </a:endParaRPr>
          </a:p>
        </p:txBody>
      </p:sp>
      <p:sp>
        <p:nvSpPr>
          <p:cNvPr id="1024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smtClean="0">
                <a:solidFill>
                  <a:srgbClr val="000066"/>
                </a:solidFill>
              </a:rPr>
              <a:t>aw tub-</a:t>
            </a:r>
            <a:r>
              <a:rPr lang="en-US" altLang="en-US" b="1" i="1" dirty="0" err="1" smtClean="0">
                <a:solidFill>
                  <a:srgbClr val="000066"/>
                </a:solidFill>
              </a:rPr>
              <a:t>i'da</a:t>
            </a:r>
            <a:r>
              <a:rPr lang="en-US" altLang="en-US" b="1" i="1" dirty="0" smtClean="0">
                <a:solidFill>
                  <a:srgbClr val="000066"/>
                </a:solidFill>
              </a:rPr>
              <a:t> man ad-</a:t>
            </a:r>
            <a:r>
              <a:rPr lang="en-US" altLang="en-US" b="1" i="1" dirty="0" err="1" smtClean="0">
                <a:solidFill>
                  <a:srgbClr val="000066"/>
                </a:solidFill>
              </a:rPr>
              <a:t>naytah</a:t>
            </a:r>
            <a:endParaRPr lang="en-US" altLang="en-US" b="1" i="1" dirty="0">
              <a:solidFill>
                <a:srgbClr val="000066"/>
              </a:solidFill>
            </a:endParaRP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24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anose="02010000000000000000" pitchFamily="2" charset="-78"/>
                <a:cs typeface="Attari_Quran" panose="02010000000000000000" pitchFamily="2" charset="-78"/>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12062</TotalTime>
  <Words>13342</Words>
  <Application>Microsoft Office PowerPoint</Application>
  <PresentationFormat>On-screen Show (4:3)</PresentationFormat>
  <Paragraphs>1785</Paragraphs>
  <Slides>255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255</vt:i4>
      </vt:variant>
    </vt:vector>
  </HeadingPairs>
  <TitlesOfParts>
    <vt:vector size="264" baseType="lpstr">
      <vt:lpstr>Arial</vt:lpstr>
      <vt:lpstr>Calibri</vt:lpstr>
      <vt:lpstr>Trebuchet MS</vt:lpstr>
      <vt:lpstr>MS Mincho</vt:lpstr>
      <vt:lpstr>Attari_Quran</vt:lpstr>
      <vt:lpstr>Alvi Nastaleeq</vt:lpstr>
      <vt:lpstr>Mangal</vt:lpstr>
      <vt:lpstr>Al-Arial</vt:lpstr>
      <vt:lpstr>Default Design</vt:lpstr>
      <vt:lpstr>PowerPoint Presentation</vt:lpstr>
      <vt:lpstr>PowerPoint Presentation</vt:lpstr>
      <vt:lpstr>PowerPoint Presentation</vt:lpstr>
      <vt:lpstr>بِسْمِ اللَّهِ الرَّحْمَنِ الرَّحِيمِ</vt:lpstr>
      <vt:lpstr>اللَّهُمَّ إِنِّي أَسْألُكَ بِرَحْمَتِكَ الَّتِي وَسِعَتْ كُلَّ شَيْء</vt:lpstr>
      <vt:lpstr>وَبِقُوَّتِكَ الَّتِي قَهَرْتَ بِهَا كُلَّ شَيْء</vt:lpstr>
      <vt:lpstr>وَخَضَعَ لَهَا كُلُّ شَيْء</vt:lpstr>
      <vt:lpstr>وَذَلَّ لَهَا كُلُّ شَيْء</vt:lpstr>
      <vt:lpstr>وَبِجَبرُوتِكَ الَّتِي غَلَبْتَ بِهَا كُلَّ شَيْء</vt:lpstr>
      <vt:lpstr>وَبِعِزَّتِكَ الَّتِي لا يَقُومُ لَهَا شَيْءٌ</vt:lpstr>
      <vt:lpstr>وَبِعَظَمَتِكَ الَّتِي مَلأَتْ كُلَّ شَيْء</vt:lpstr>
      <vt:lpstr>وَبِسُلْطَانِكَ الَّذِي عَلاَ كُلَّ شَيْء</vt:lpstr>
      <vt:lpstr>وَبِوَجْهِكَ الْبَاقِي بَعْدَ فَنَاءِ كُلِّ شَيْء</vt:lpstr>
      <vt:lpstr>وَبِأَسْمَائِكَ الَّتِي مَلأَتْ أَرْكَانَ كُلِّ شَيْء</vt:lpstr>
      <vt:lpstr>وَبِعِلْمِكَ الَّذِي أَحَاطَ بِكُلِّ شَيْء</vt:lpstr>
      <vt:lpstr>وَبِنُورِ وَجْهِكَ الَّذِي أَضَاءَ لَهُ كُلُّ شَيْء</vt:lpstr>
      <vt:lpstr>يَا نُورُ يَا قُدُّوسُ</vt:lpstr>
      <vt:lpstr>يَا أَوَّلَ الأَوَّلِينَ</vt:lpstr>
      <vt:lpstr>وَيَا آخِرَ الآخِرِينَ</vt:lpstr>
      <vt:lpstr>اللَّهُمَ اغْفِرْ لِي الذُّنُوبَ الَّتِي تَهتِكُ الْعِصَمَ</vt:lpstr>
      <vt:lpstr>اللَّهُمَ اغْفِرْ لِي الذُّنُوبَ الَّتِي تُنْزِلُ النِّقَمَ</vt:lpstr>
      <vt:lpstr>اللَّهُمَ اغْفِرْ لِي الذُّنُوبَ الَّتِي تُغيِّرُ النِّعَمَ</vt:lpstr>
      <vt:lpstr>اللَّهُمَّ اغْفِرْ لِي الذُّنُوبَ الَّتِي تَحْبِسُ الدُّعَاءَ</vt:lpstr>
      <vt:lpstr>اللَّهُمَّ اغْفِرْ لِي الذُّنُوبَ الَّتِي تَقْطَعُ الرَّجَاءَ</vt:lpstr>
      <vt:lpstr>اللَّهُمَّ اغْفِرْ لِي الذُّنُوبَ الَّتِي تُنْزِلُ البَلاءَ</vt:lpstr>
      <vt:lpstr>اللَّهُمَّ اغْفِرْ لِي كُلَّ ذَنْب أَذْنَبْتُهُ وَكُلَّ خَطِيئَة أَخْطَأْتُهَا</vt:lpstr>
      <vt:lpstr>اللَّهُمَّ إِنِّي أَتَقَرَّبُ إِلَيْكَ بِذِكْرِكَ</vt:lpstr>
      <vt:lpstr>وَأَسْتَشْفِعُ بِكَ إِلَي نَفْسِكَ</vt:lpstr>
      <vt:lpstr>وَأَسْألُكَ بِجُودِكَ أَن تُدْنِيَنِي مِن قُرْبِكَ</vt:lpstr>
      <vt:lpstr>وَأَن تُوزِعَنِي شُكْرَكَ</vt:lpstr>
      <vt:lpstr>وَأَن تُلْهِمَنِي ذِكْرَكَ</vt:lpstr>
      <vt:lpstr>اللَّهُمَّ إِنِّي أَسْألُكَ سُؤَالَ خَاضِع مُّتَذَلِّل خَاشِع أَن تُسَامِحَنِي وَتَرْحَمَنِي</vt:lpstr>
      <vt:lpstr>وَتَجْعلَنِي بِقَسَمِكَ رَاضِياً قَانِعاً وَفِي جَمِيعِ الأَحْوَاِل مُتَوَاضِعاً</vt:lpstr>
      <vt:lpstr>اللَّهُمَّ وَأَسْألُكَ سُؤَالَ مَنِ اشْتَدَّتْ فَاقَتُهُ</vt:lpstr>
      <vt:lpstr>وَأَنزَلَ بِكَ عِنْدَ الشَّدَائِدِ حَاجَتَهُ</vt:lpstr>
      <vt:lpstr>وَعَظُمَ فِيمَا عِنْدَكَ رَغْبَتُهُ</vt:lpstr>
      <vt:lpstr>اللَّهُمَّ عَظُمَ سُلْطَانُكَ وَعَلاَ مَكَانُكَ</vt:lpstr>
      <vt:lpstr>وَخَفِي مَكْرُكَ وَظَهَرَ أَمْرُكَ</vt:lpstr>
      <vt:lpstr>وَغَلَبَ قَهْرُكَ وَجَرَتْ قُدْرَتُكَ</vt:lpstr>
      <vt:lpstr>وَلا يُمْكِنُ الْفِرَارُ مِنْ حُكُومَتِكَ</vt:lpstr>
      <vt:lpstr>اللَّهُمَّ لا أَجِدُ لِذُنُوبِي غَافِراً</vt:lpstr>
      <vt:lpstr>وَّلا لِقَبَائِحِي سَاتِراً</vt:lpstr>
      <vt:lpstr>وَّلا لِشَيْء مِّنْ عَمَلِي الْقَبِيحِ بِالْحَسَنِ مُبَدِّلاً غَيْرَكَ</vt:lpstr>
      <vt:lpstr>لا إِلَهَ إِلاَّ أَنتَ</vt:lpstr>
      <vt:lpstr>سُبْحَانَكَ وَبِحَمْدِكَ</vt:lpstr>
      <vt:lpstr>ظَلَمْتُ نَفْسِي</vt:lpstr>
      <vt:lpstr>وَتَجَرَّأْتُ بِجَهْلِي</vt:lpstr>
      <vt:lpstr>وَسَكَنتُ إِلَي قَدِيمِ ذِكْرِكَ لِي وَمَنِّكَ عَلَيَّ</vt:lpstr>
      <vt:lpstr>اللَّهُمَّ مَوْلايَ</vt:lpstr>
      <vt:lpstr>كَم مِّن قَبِيح سَتَرْتَهُ</vt:lpstr>
      <vt:lpstr>وَكَم مِّن فَاِدح مِّنَ البَلاءِ أَقَلْتَهُ</vt:lpstr>
      <vt:lpstr>وَكَم مِّنْ عِثَار وَّقَيْتَهُ</vt:lpstr>
      <vt:lpstr>وَكَم مِّن مَّكْرُوه دَفَعْتَهُ</vt:lpstr>
      <vt:lpstr>وَكَم مِّن ثَنَاء جَمِيل لَّسْتُ أَهْلاً لَّهُ نَشَرْتَهُ</vt:lpstr>
      <vt:lpstr>اللَّهُمَّ عَظُمَ بَلائِي</vt:lpstr>
      <vt:lpstr>وَأَفْرَطَ بِي سُوءُ حَاِلي</vt:lpstr>
      <vt:lpstr>وَقَصُرَتْ بِي أَعْمَاِلي</vt:lpstr>
      <vt:lpstr>وَقَعَدَتْ بِي أَغْلاَلِي</vt:lpstr>
      <vt:lpstr>وَحَبَسَنِي عَن نَّفْعِي بُعْدُ آمَاِلي</vt:lpstr>
      <vt:lpstr>وَخَدَعَتْنِي الدُّنْيَا بِغُرُورِهَا وَنَفْسِي بِجِنَايَتِهَا وَمِطَاِلي</vt:lpstr>
      <vt:lpstr>يَا سَيِّدِي فَأَسْألُكَ بِعِزَّتِكَ أَن لا يَحْجُبَ عَنْكَ دُعَائِي سُوءُ عَمَلِي وَفِعَاِلي</vt:lpstr>
      <vt:lpstr>وَلا تَفْضَحَنِي بِخَفِيِّ مَا اطَّلَعْتَ عَلَيْهِ مِنْ سِرِّي</vt:lpstr>
      <vt:lpstr>وَلا تُعَاجِلْنِي بِالْعُقُوبَةِ عَلَى مَا عَمِلْتُهُ فِي خَلَوَاتِي</vt:lpstr>
      <vt:lpstr>مِنْ سُوءِ فِعْلِي وَإِسَاءَتِي</vt:lpstr>
      <vt:lpstr>وَدَوَامِ تَفْرِيطِي وَجَهَالَتِي</vt:lpstr>
      <vt:lpstr>وَكَثْرَةِ شَهَوَاتِي وَغَفْلَتِي</vt:lpstr>
      <vt:lpstr>وَكُنِ اللَّهُمَّ بِعِزَّتِكَ لِي فِي كُلِّ الأَحْوَاِل رَؤُوفاً</vt:lpstr>
      <vt:lpstr>وَّعَلَيَّ فِي جَمِيعِ الأُمُورِ عَطُوفاً</vt:lpstr>
      <vt:lpstr>إِلَهِي وَرَبِّي مَن لِّي غَيْرُكَ أَسْألُهُ كَشْفَ ضُرِّي وَالْنَّظَرَ فِي أَمْرِي!</vt:lpstr>
      <vt:lpstr>إِلَهِي وَمَوْلاي أَجْرَيْتَ عَلَيَّ حُكْماً اتَّبَعْتُ فِيهِ هَوَى نَفْسِي</vt:lpstr>
      <vt:lpstr>وَلَمْ أَحْتَرِسْ فِيهِ مِن تَزْيينِ عَدُوِّي</vt:lpstr>
      <vt:lpstr>فَغَرَّنِي بِمَا أَهْوَى وَأَسْعَدَهُ عَلَى ذَلِكَ القَضَاءُ</vt:lpstr>
      <vt:lpstr>فَتَجَاوَزْتُ بِمَا جَرَى عَلَيَّ مِنْ ذَلِكَ بَعْضَ حُدُودِكَ</vt:lpstr>
      <vt:lpstr>وَخَالَفْتُ بَعْضَ أَوَامِرِكَ</vt:lpstr>
      <vt:lpstr>فَلَكَ الْحُجَّةُ عَلَيَّ فِي جَمِيعِ ذَلِكَ</vt:lpstr>
      <vt:lpstr>وَلا حُجَّةَ لِي فِيمَا جَرَي عَلَيَّ فِيهِ قَضَاؤُكَ</vt:lpstr>
      <vt:lpstr>وَأَلْزَمَنِي حُكْمُكَ وَبَلاؤُكَ</vt:lpstr>
      <vt:lpstr>وَقَدْ أَتَيْتُكَ يَا إِلَهِي بَعْدَ تَقْصِيرِي وَإِسْرَافِي عَلَى نَفْسِي</vt:lpstr>
      <vt:lpstr>مُعْتَذِراً نَّادِماً</vt:lpstr>
      <vt:lpstr>مُّنْكَسِراً مُّسْتَقِيلاً</vt:lpstr>
      <vt:lpstr>مُّسْتَغْفِراً مُّنِيباً</vt:lpstr>
      <vt:lpstr>مُّقِرّاً مُّذْعِناً مُّعْتَرِفاً</vt:lpstr>
      <vt:lpstr>لا أَجِدُ مَفَرّاً مِّمَّا كَانَ مِنِّي</vt:lpstr>
      <vt:lpstr>وَلا مَفْزَعاً أَتَوَجَّهُ إِلَيْهِ في أَمْرِي</vt:lpstr>
      <vt:lpstr>غَيْرَ قَبُولِكَ عُذْرِي وَإِدخَاِلكَ إِيَاي فِي سَعَة مِّن رَّحْمَتِكَ</vt:lpstr>
      <vt:lpstr>اللَّهُمَّ فَاقْبَل عُذْرِي</vt:lpstr>
      <vt:lpstr>وَارْحَمْ شِدَّةَ ضُرِّي</vt:lpstr>
      <vt:lpstr>وَفُكَّنِي مِن شَدِّ وَثَاقِي</vt:lpstr>
      <vt:lpstr>يَا رَبِّ ارْحَمْ ضَعْفَ بَدَنِي وَرِقَّةَ جِلْدِي وَدِقَّةَ عَظْمِي</vt:lpstr>
      <vt:lpstr>يَا مَنْ بَدَأَ خَلْقِي وَذِكْرِي وَتَرْبِيَتِي وَبِرِّي وَتَغْذِيَتِي</vt:lpstr>
      <vt:lpstr>هَبْنِي لابْتِدَاءِ كَرَمِكَ وَسَاِلفِ بِرِّكَ بِي</vt:lpstr>
      <vt:lpstr>يَا إِلَهِي وَسَيِّدِي وَرَبِّي</vt:lpstr>
      <vt:lpstr>أَتُرَاكَ مُعَذِّبِي بِنَارِكَ بَعْدَ تَوْحِيدِكَ</vt:lpstr>
      <vt:lpstr>وَبَعْدَ مَا انْطَوَى عَلَيْهِ قَلْبِي مِن مَّعْرِفَتِكَ</vt:lpstr>
      <vt:lpstr>وَلَهِجَ بِهِ لِسَانِي مِنْ ذِكْرِكَ</vt:lpstr>
      <vt:lpstr>وَاعْتَقَدَهُ ضَمِيرِي مِنْ حُبِّكَ</vt:lpstr>
      <vt:lpstr>وَبَعْدَ صِدْقِ اعْتِرَافِي وَدُعَائِي خَاضِعاً لِّرُبُوبِيَّتِكَ</vt:lpstr>
      <vt:lpstr>هَيْهَاتَ أَنتَ أَكْرَمُ مِنْ أَن تُضَيِّعَ مَن رَّبَّيْتَهُ</vt:lpstr>
      <vt:lpstr>أَوْ تُبْعِدَ مَنْ أَدْنَيْتَهُ</vt:lpstr>
      <vt:lpstr>أَوْ تُشَرِّدَ مَنْ آوَيْتَهُ</vt:lpstr>
      <vt:lpstr>أَوْ تُسْلِّمَ إِلىَ الْبلاءِ مَن كَفَيْتَهُ وَرَحِمْتَهُ</vt:lpstr>
      <vt:lpstr>وَلَيْتَ شِعْرِي يَا سَيِّدِي وَإِلَهِي وَمَوْلاي</vt:lpstr>
      <vt:lpstr>أَتُسَلِّطُ النَّارَ عَلَى وُجُوه خَرَّتْ لِعَظَمَتِكَ سَاجِدَةً</vt:lpstr>
      <vt:lpstr>وَّعَلَى أَلْسُن نَّطَقَتْ بِتَوْحِيدِكَ صَادِقَةً وَّبِشُكْرِكَ مَادِحَةً</vt:lpstr>
      <vt:lpstr>وَّعَلَى قُلُوب اعْتَرَفَتْ بِإِلَهِيَّتِكَ مُحَقِّقَةً</vt:lpstr>
      <vt:lpstr>وَّعَلَى ضَمَائِرَ حَوَتْ مِنَ الْعِلْمِ بِكَ حَتَّى صَارَتْ خَاشِعَةً</vt:lpstr>
      <vt:lpstr>وَّعَلَى جَواِرحَ سَعَتْ إِلَى أَوْطَانِ تَعَبُّدِكَ طَائِعَةً وَّأَشَارَتْ بِاسْتِغْفَارِكَ مُذْعِنَةً</vt:lpstr>
      <vt:lpstr>مَّا هَكَذَا الظَّنُّ بِكَ وَلا أُخْبِرْنَا بِفَضْلِكَ عَنكَ</vt:lpstr>
      <vt:lpstr>يَا كَرِيمُ يَا رَبِّ</vt:lpstr>
      <vt:lpstr>وَأَنتَ تَعْلَمُ ضَعْفِي عَن قَلِيل مِّن بَلاءِ الدُّنْيَا وَعُقُوبَاتِهَا</vt:lpstr>
      <vt:lpstr>وَمَا يَجْرِي فِيهَا مِنَ الْمَكَارِهِ عَلَى أَهْلِهَا</vt:lpstr>
      <vt:lpstr>عَلَى أَنَّ ذَلِكَ بَلاءٌ وَّمَكْرُوهٌ قَلِيلٌ مَّكْثُهُ يَسِيرٌ بَقَاؤُهُ قَصِيرٌ مُّدَّتُهُ</vt:lpstr>
      <vt:lpstr>فَكَيْفَ احْتِمَاِلي لِبَلاءِ الآخِرَةِ وَجَلِيلِ وُقُوعِ الْمَكَارِهِ فِيهَا!</vt:lpstr>
      <vt:lpstr>وَهُوَ بَلاءٌ تَطُولُ مُدَّتُهُ وَيَدُومُ مَقَامُهُ وَلا يُخَفَّفُ عَنْ أَهْلِهِ</vt:lpstr>
      <vt:lpstr>لأَنَّهُ لا يَكُونُ إِلاَّ عَنْ غَضَبِكَ وَانتِقَامِكَ وَسَخَطِكَ</vt:lpstr>
      <vt:lpstr>وَهَذَا مَا لا تَقُومُ لَهُ السَّمَاوَاتُ وَالأَرْضُ</vt:lpstr>
      <vt:lpstr>يَا سَيِّدِي فَكَيْفَ بِي</vt:lpstr>
      <vt:lpstr>وَأَنَا عَبْدُكَ الضَّعِيفُ الذَّلِيلُ الْحَقِيرُ الْمِسْكِينُ الْمُسْتَكِينُ</vt:lpstr>
      <vt:lpstr>يَا إِلَهِي وَرَبِّي وَسَيِّدِي وَمَوْلاي</vt:lpstr>
      <vt:lpstr>لأَيِّ الأُمُورِ إِلَيْكَ أَشْكُو</vt:lpstr>
      <vt:lpstr>وَلِمَا مِنْهَا أَضِجُّ وَأَبْكِي</vt:lpstr>
      <vt:lpstr>لأَلِيمِ الْعَذَابِ وَشِدَّتِهِ!</vt:lpstr>
      <vt:lpstr>أَمْ لِطُولِ الْبَلاءِ وَمُدَّتِهِ!</vt:lpstr>
      <vt:lpstr>فَلَئِن صَيَّرْتَنِي لِلْعُقُوبَاتِ مَعَ أَعْدَائِكَ</vt:lpstr>
      <vt:lpstr>وَجَمَعْتَ بَيْنِي وَبَيْنَ أَهْلِ بَلائِكَ</vt:lpstr>
      <vt:lpstr>وَفَرَّقْتَ بَيْنِي وَبَيْنَ أَحِبَّائِكَ وَأَوْلِيَائِكَ</vt:lpstr>
      <vt:lpstr>فَهَبْنِي يَا إِلَهِي وَسَيِّدِي وَمَوْلاي وَرَبِّي صَبَرْتُ عَلَى عَذَابِكَ</vt:lpstr>
      <vt:lpstr>فَكَيْفَ أَصْبِرُ عَلَى فِرَاقِكَ</vt:lpstr>
      <vt:lpstr>وَهَبْنِي صَبَرْتُ عَلَى حَرِّ نَارِكَ</vt:lpstr>
      <vt:lpstr>فَكَيْفَ أَصْبِرُ عَنِ النَّظَرِ إِلَى كَرَامَتِكَ</vt:lpstr>
      <vt:lpstr>أَمْ كَيْفَ أَسْكُنُ فِي النَّارِ وَرَجَائِي عَفْوُكَ</vt:lpstr>
      <vt:lpstr>فَبِعِزَّتِكَ يَا سَيِّدِي وَمَوْلاي أُقْسِمُ صَادِقاً لَئِن تَرَكْتَنِي نَاطِقاً</vt:lpstr>
      <vt:lpstr>لأَضِجَّنَّ إِلَيْكَ بَيْنَ أَهْلِهَا ضَجِيجَ الآمِلِينَ</vt:lpstr>
      <vt:lpstr>وَلأَصْرُخَنَّ إِلَيكَ صُرَاخَ المُسْتَصْرِخِينَ</vt:lpstr>
      <vt:lpstr>وَلأَبْكِيَنَّ عَلَيْكَ بُكَاءَ الفَاقِدِينَ</vt:lpstr>
      <vt:lpstr>وَلأُنَادِيَنَّكَ أَيْنَ كُنتَ يَا وَلِيَّ الْمُؤْمِنِينَ</vt:lpstr>
      <vt:lpstr>يَا غَايَةَ آمَاِل العَارِفِينَ</vt:lpstr>
      <vt:lpstr>يَا غِيَاثَ المُسْتَغِيثِينَ</vt:lpstr>
      <vt:lpstr>يَا حَبِيبَ قُلُوبِ الصَّادِقِينَ</vt:lpstr>
      <vt:lpstr>وَيَا إِلَهَ العَالَمِينَ</vt:lpstr>
      <vt:lpstr>أَفَتُرَاكَ سُبْحَانَكَ يَا إِلَهِي وَبِحَمْدِكَ تَسْمَعُ فِيهَا صَوْتَ عَبْد مُّسْلِم</vt:lpstr>
      <vt:lpstr>سُجِنَ فِيهَا بِمُخَالَفَتِهِ</vt:lpstr>
      <vt:lpstr>وَذَاقَ طَعْمَ عَذَابِهَا بِمَعْصِيَتِهِ</vt:lpstr>
      <vt:lpstr>وَحُبِسَ بَيْنَ أَطْبَاقِهَا بِجُرْمِهِ وَجَرِيرَتِهِ</vt:lpstr>
      <vt:lpstr>وَهُوَ يَضِجُّ إلَيْكَ ضَجِيجَ مُؤَمِّل لِّرَحْمَتِكَ</vt:lpstr>
      <vt:lpstr>وَيُنَادِيكَ بِلِسَانِ أَهْلِ تَوْحِيدِكَ</vt:lpstr>
      <vt:lpstr>وَيَتَوَسَّلُ إلَيْكَ بِرُبُوبِيَّتِكَ</vt:lpstr>
      <vt:lpstr>يَا مَوْلاي فَكَيْفَ يَبقَى فِي الْعَذَابِ وَهُوَ يَرْجُو مَا سَلَفَ مِنْ حِلْمِكَ</vt:lpstr>
      <vt:lpstr>أَمْ كَيْفَ تُؤْلِمُهُ النَّارُ وَهُوَ يَامَلُ فَضْلَكَ وَرَحْمَتَكَ</vt:lpstr>
      <vt:lpstr>أَمْ كَيْفَ يُحْرِقُهُ لَهِيبُهَا وَأَنتَ تَسْمَعُ صَوْتَهُ وَتَرَى مَكَانَهُ</vt:lpstr>
      <vt:lpstr>أَمْ كَيْفَ يَشْتَمِلُ عَلَيْهِ زَفِيرُهَا وَأَنتَ تَعْلَمُ ضَعْفَهُ</vt:lpstr>
      <vt:lpstr>أَمْ كَيْفَ يَتَقَلْقَلُ بَيْنَ أَطْبَاقِهَا وَأَنتَ تَعْلَمُ صِدْقَهُ</vt:lpstr>
      <vt:lpstr>أَمْ كَيْفَ تَزْجُرُهُ زَبَانِيَتُهَا وَهُوَ يُنَادِيكَ يَا رَبَّهُ</vt:lpstr>
      <vt:lpstr>أَمْ كَيْفَ يَرْجُو فَضْلَكَ فِي عِتْقِهِ مِنْهَا فَتَتْرُكُهُ فِيهَا</vt:lpstr>
      <vt:lpstr>هَيهَاتَ مَا ذَلِكَ الظَّنُّ بِكَ</vt:lpstr>
      <vt:lpstr>وَلا الْمَعْرُوفُ مِن فَضْلِكَ</vt:lpstr>
      <vt:lpstr>وَلا مُشْبِهٌ لِمَا عَامَلْتَ بِهِ الْمُوَحِّدِينَ مِنْ بِرِّكَ وَإِحْسَانِكَ</vt:lpstr>
      <vt:lpstr>فَبِالْيَقِينِ أَقْطَعُ لَوْلا مَا حَكَمْتَ بِهِ مِن تَعْذِيبِ جَاحِدِيكَ</vt:lpstr>
      <vt:lpstr>وَقَضَيْتَ بِهِ مِنْ إِخْلاَدِ مُعَانِدِيكَ</vt:lpstr>
      <vt:lpstr>لَجَعَلْتَ النَّارَ كُلَّهَا بَرْداً وَّسَلاَماً</vt:lpstr>
      <vt:lpstr>وَمَا كَانَ لأَحَد فِيهَا مَقَرّاً وَّلا مُقَاماً</vt:lpstr>
      <vt:lpstr>لَّكِنَّكَ تَقَدَّسَتْ أَسْمَاؤُكَ أَقْسَمْتَ أَنْ تَمْلأَهَا مِنَ الْكَافِرِينَ</vt:lpstr>
      <vt:lpstr>مِنَ الْجِنَّةِ وَالنَّاسِ أَجْمَعِينَ</vt:lpstr>
      <vt:lpstr>وَأَن تُخَلِّدَ فِيهَا الْمُعَانِدِينَ</vt:lpstr>
      <vt:lpstr>وَأَنتَ جَلَّ ثَنَاؤُكَ قُلْتَ مُبْتَدَئاً وَّتَطَوَّلْتَ بِالإِنْعَامِ مُتَكَرِّماً:</vt:lpstr>
      <vt:lpstr>أَفَمَن كَانَ مُؤْمِنًا كَمَن كَانَ فَاسِقًا ۚ لَّا يَسْتَوُونَ</vt:lpstr>
      <vt:lpstr>إِلَهِي وَسَيِّدِي فَأَسْألُكَ بِالْقُدْرَةِ الَّتِي قَدَّرْتَهَا</vt:lpstr>
      <vt:lpstr>وَبِالْقَضِيَّةِ الَّتِي حَتَمْتَهَا وَحَكَمْتَهَا وَغَلَبْتَ مَنْ عَلَيْهِ أَجْرَيْتَهَا</vt:lpstr>
      <vt:lpstr>أَن تَهَبَ لِي فِي هذِهِ اللَّيْلَةِ وَفِي هَذِهِ السَّاعَةِ</vt:lpstr>
      <vt:lpstr>كُلَّ جُرْم أَجْرَمْتُهُ</vt:lpstr>
      <vt:lpstr>وَكُلَّ ذَنْب أَذْنَبْتُهُ</vt:lpstr>
      <vt:lpstr>وَكُلَّ قَبِيح أَسْرَرْتُهُ</vt:lpstr>
      <vt:lpstr>وَكُلَّ جَهْل عَمِلْتُهُ</vt:lpstr>
      <vt:lpstr>كَتَمْتُهُ أَوْ أَعْلَنتُهُ</vt:lpstr>
      <vt:lpstr>أَخفَيْتُهُ أَوْ أَظْهَرْتُهُ</vt:lpstr>
      <vt:lpstr>وَكُلَّ سَيِّئَة أَمَرْتَ بِإِثْبَاتِهَا الْكِرَامَ الكَاتِبِينَ</vt:lpstr>
      <vt:lpstr>الَّذِينَ وَكَّلْتَهُم بِحِفْظِ مَا يَكُونُ مِنِّي</vt:lpstr>
      <vt:lpstr>وَجَعَلْتَهُمْ شُهُوداً عَلَيَّ مَعَ جَوَارِحِي</vt:lpstr>
      <vt:lpstr>وَكُنتَ أَنتَ الرَّقِيبَ عَلَيَّ مِن وَّرَائِهِمْ</vt:lpstr>
      <vt:lpstr>وَالشَّاهِدَ لِمَا خَفِي عَنْهُمْ</vt:lpstr>
      <vt:lpstr>وَبِرَحْمَتِكَ أَخْفَيْتَهُ</vt:lpstr>
      <vt:lpstr>وَبفَضْلِكَ سَتَرْتَهُ</vt:lpstr>
      <vt:lpstr>وَأَن تُوَفِّرَ حَظِّي مِن كُلِّ خَيْر تُنْزِلُهُ</vt:lpstr>
      <vt:lpstr>أَوْ إِحْسَان تُفْضِلُهُ</vt:lpstr>
      <vt:lpstr>أَوْ بِرّ تَنْشِرُهُ</vt:lpstr>
      <vt:lpstr>أَوْ رِزْق تَبْسُطُهُ</vt:lpstr>
      <vt:lpstr>أَوْ ذَنْب تَغْفِرُهُ</vt:lpstr>
      <vt:lpstr>أَوْ خَطَأ تَسْتُرُهُ</vt:lpstr>
      <vt:lpstr>يَا رَبِّ يَا رَبِّ يَا رَبِّ</vt:lpstr>
      <vt:lpstr>يَا إِلَهِي وَسَيِّدِي وَمَوْلاي وَمَاِلكَ رِقِّي</vt:lpstr>
      <vt:lpstr>يَا مَنْ بِيَدِهِ نَاصِيَتِي</vt:lpstr>
      <vt:lpstr>يَا عَلِيماً بِضُرِّي وَمَسْكَنَتِي</vt:lpstr>
      <vt:lpstr>يَا خَبِيراً بِفَقْرِي وَفَاقَتِي</vt:lpstr>
      <vt:lpstr>يَا رَبِّ يَا رَبِّ يَا رَبِّ</vt:lpstr>
      <vt:lpstr>أَسْألُكَ بِحَقِّكَ وَقُدْسِكَ</vt:lpstr>
      <vt:lpstr>وَأَعْظَمِ صِفَاتِكَ وَأَسْمَائِكَ</vt:lpstr>
      <vt:lpstr>أن تَجْعَلَ أَوْقَاتِي فِي اللَّيلِ وَالنَّهَارِ بِذِكْرِكَ مَعْمُورَةً</vt:lpstr>
      <vt:lpstr>وَبِخِدْمَتِكَ مَوْصُولَةً</vt:lpstr>
      <vt:lpstr>وَّأَعْمَاِلي عِنْدَكَ مَقْبُولَةً</vt:lpstr>
      <vt:lpstr>حَتَّى تَكُونَ أَعْمَاِلي وَأَوْرَادِي كُلُّهَا وِرْداً وَّاحِداً</vt:lpstr>
      <vt:lpstr>وَّحَاِلي فِي خِدْمَتِكَ سَرْمَداً</vt:lpstr>
      <vt:lpstr>يَا سَيِّدِي يَا مَنْ عَلَيْهِ مُعَوَّلِي</vt:lpstr>
      <vt:lpstr>يَا مَنْ إلَيْهِ شَكَوْتُ أَحْوَاِلي</vt:lpstr>
      <vt:lpstr>يَا رَبِّ يَا رَبِّ يَا رَبِّ</vt:lpstr>
      <vt:lpstr>قَوِّ عَلَى خِدْمَتِكَ جَوَارِحِي</vt:lpstr>
      <vt:lpstr>وَاشْدُدْ عَلىَ الْعَزِيمَةِ جَوَانِحِي</vt:lpstr>
      <vt:lpstr>وَهَبْ لِي الْجِدَّ فِي خَشْيَتِكَ</vt:lpstr>
      <vt:lpstr>وَالدَّوَامَ فِي الإتِّصَاِل بِخِدْمَتِكَ</vt:lpstr>
      <vt:lpstr>حَتَّى أَسْرَحَ إِلَيكَ فِي مَيَادِينِ السَّابِقِينَ</vt:lpstr>
      <vt:lpstr>وَأُسْرِعَ إلَيْكَ فِي الْمبُادِرِينَ</vt:lpstr>
      <vt:lpstr>وَأَشْتَاقَ إلىَ قُرْبِكَ فِي الْمُشْتَاقِينَ</vt:lpstr>
      <vt:lpstr>وَأَدْنُوَ مِنْكَ دُنُوَّ الْمُخْلِصِينَ</vt:lpstr>
      <vt:lpstr>وَأَخَافَكَ مَخَافَةَ الْمُوقِنِينَ</vt:lpstr>
      <vt:lpstr>وَأَجْتَمِعَ فِي جِوَارِكَ مَعَ الْمُؤْمنِينَ</vt:lpstr>
      <vt:lpstr>اللَّهُمَّ وَمَنْ أَرَادَنِي بِسُوء فَأَرِدْهُ</vt:lpstr>
      <vt:lpstr>وَمَن كَادَنِي فَكِدْهُ</vt:lpstr>
      <vt:lpstr>وَاجْعَلْنِي مِنْ أَحَسَنِ عَبِيدِكَ نَصِيباً عِنْدَكَ</vt:lpstr>
      <vt:lpstr>وَأَقْرَبِهِم مَّنْزِلَةً مِّنْكَ</vt:lpstr>
      <vt:lpstr>وَأَخَصِّهِمْ زُلْفَةً لَّديْكَ</vt:lpstr>
      <vt:lpstr>فَإِنَّهُ لا يُنَالُ ذَلِكَ إِلاَّ بِفَضْلِكَ</vt:lpstr>
      <vt:lpstr>وَجُدْ لِي بِجُودِكَ</vt:lpstr>
      <vt:lpstr>وَاعْطِفْ عَلَيَّ بِمَجْدِكَ</vt:lpstr>
      <vt:lpstr>وَاحْفَظْنِي بِرَحْمَتِكَ</vt:lpstr>
      <vt:lpstr>وَاجْعَل لِّسَانِي بِذِكْرِكَ لَهِجاً</vt:lpstr>
      <vt:lpstr>وَّقَلْبِي بِحُبِّكَ مُتَيَّماً</vt:lpstr>
      <vt:lpstr>وَّمُنَّ عَلَيَّ بِحُسْنِ إِجَابَتِكَ</vt:lpstr>
      <vt:lpstr>وَأَقِلْنِي عَثْرَتِي</vt:lpstr>
      <vt:lpstr>وَاغْفِرْ زَلَّتِي</vt:lpstr>
      <vt:lpstr>فَإِنَّكَ قَضَيْتَ عَلَى عِبَادِكَ بِعِبَادَتِكَ</vt:lpstr>
      <vt:lpstr>وَأَمَرْتَهُم بِدُعَائِكَ</vt:lpstr>
      <vt:lpstr>وَضَمِنتَ لَهُمُ الإِجَابَةَ</vt:lpstr>
      <vt:lpstr>فَإِلَيْكَ يَا رَبِّ نَصَبْتُ وَجْهِي</vt:lpstr>
      <vt:lpstr>وَإلَيْكَ يَا رَبِّ مَدَدتُّ يَدِي</vt:lpstr>
      <vt:lpstr>فَبِعِزَّتِكَ اسْتَجِبْ لِي دُعَائِي</vt:lpstr>
      <vt:lpstr>وَبَلِّغْنِي مُنَاي</vt:lpstr>
      <vt:lpstr>وَلا تَقْطَعْ مِن فَضْلِكَ رَجَائِي</vt:lpstr>
      <vt:lpstr>وَاكْفِنِي شَرَّ الْجِنِّ وَالإِنْسِ مِنْ أَعْدَائِي</vt:lpstr>
      <vt:lpstr>يَا سَرِيعَ الرِّضَا</vt:lpstr>
      <vt:lpstr>اغْفِرْ لِمَن لا يَمْلِكُ إِلاَّ الدُّعَاءَ</vt:lpstr>
      <vt:lpstr>فَإِنَّكَ فَعَّالٌ لِّمَا تَشَاءُ</vt:lpstr>
      <vt:lpstr>يَا مَنْ اسْمُهُ دَوَاءٌ</vt:lpstr>
      <vt:lpstr>وَذِكْرُهُ شِفَاءٌ</vt:lpstr>
      <vt:lpstr>وَطَاعَتُهُ غِنًى</vt:lpstr>
      <vt:lpstr>ارْحَم مَّن رَّأْسُ مَاِلهِ الرَّجَاءُ</vt:lpstr>
      <vt:lpstr>وَسِلاَحُهُ الْبُكَاءُ</vt:lpstr>
      <vt:lpstr>يَا سَاِبغَ النِّعَمِ</vt:lpstr>
      <vt:lpstr>يَا دَافِعَ النِّقَمِ</vt:lpstr>
      <vt:lpstr>يَا نُورَ الْمُسْتَوْحِشِينَ فِي الظُّلَمِ</vt:lpstr>
      <vt:lpstr>يَا عَالِماً لا يُعَلَّمُ</vt:lpstr>
      <vt:lpstr>صَلِّ عَلَى مُحَمَّد وَّآلِ مُحَمَّد</vt:lpstr>
      <vt:lpstr>وافْعَلْ بِي مَا أَنتَ أَهْلُهُ</vt:lpstr>
      <vt:lpstr>وَصَلَّى اللَّهُ عَلَى رَسُولِهِ وَالأَئِمَّةِ الْمَيَامِينَ مِنْ آلِهِ</vt:lpstr>
      <vt:lpstr>وَسَلَّمَ تَسْلِيماً كَثِيراً</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Rehan Ali Lotlikar</cp:lastModifiedBy>
  <cp:revision>2096</cp:revision>
  <cp:lastPrinted>1601-01-01T00:00:00Z</cp:lastPrinted>
  <dcterms:created xsi:type="dcterms:W3CDTF">1601-01-01T00:00:00Z</dcterms:created>
  <dcterms:modified xsi:type="dcterms:W3CDTF">2020-04-15T22:03:46Z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