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4631" r:id="rId3"/>
    <p:sldId id="4831" r:id="rId4"/>
    <p:sldId id="3330" r:id="rId5"/>
    <p:sldId id="4492" r:id="rId6"/>
    <p:sldId id="4494" r:id="rId7"/>
    <p:sldId id="4632" r:id="rId8"/>
    <p:sldId id="4633" r:id="rId9"/>
    <p:sldId id="4634" r:id="rId10"/>
    <p:sldId id="4635" r:id="rId11"/>
    <p:sldId id="4636" r:id="rId12"/>
    <p:sldId id="4637" r:id="rId13"/>
    <p:sldId id="4638" r:id="rId14"/>
    <p:sldId id="4639" r:id="rId15"/>
    <p:sldId id="4640" r:id="rId16"/>
    <p:sldId id="4641" r:id="rId17"/>
    <p:sldId id="4642" r:id="rId18"/>
    <p:sldId id="4643" r:id="rId19"/>
    <p:sldId id="4644" r:id="rId20"/>
    <p:sldId id="4645" r:id="rId21"/>
    <p:sldId id="4646" r:id="rId22"/>
    <p:sldId id="4647" r:id="rId23"/>
    <p:sldId id="4648" r:id="rId24"/>
    <p:sldId id="4649" r:id="rId25"/>
    <p:sldId id="4650" r:id="rId26"/>
    <p:sldId id="4651" r:id="rId27"/>
    <p:sldId id="4652" r:id="rId28"/>
    <p:sldId id="4653" r:id="rId29"/>
    <p:sldId id="4654" r:id="rId30"/>
    <p:sldId id="4655" r:id="rId31"/>
    <p:sldId id="4656" r:id="rId32"/>
    <p:sldId id="4657" r:id="rId33"/>
    <p:sldId id="4658" r:id="rId34"/>
    <p:sldId id="4659" r:id="rId35"/>
    <p:sldId id="4660" r:id="rId36"/>
    <p:sldId id="4661" r:id="rId37"/>
    <p:sldId id="4662" r:id="rId38"/>
    <p:sldId id="4663" r:id="rId39"/>
    <p:sldId id="4664" r:id="rId40"/>
    <p:sldId id="4665" r:id="rId41"/>
    <p:sldId id="4666" r:id="rId42"/>
    <p:sldId id="4667" r:id="rId43"/>
    <p:sldId id="4668" r:id="rId44"/>
    <p:sldId id="4669" r:id="rId45"/>
    <p:sldId id="4670" r:id="rId46"/>
    <p:sldId id="4671" r:id="rId47"/>
    <p:sldId id="4672" r:id="rId48"/>
    <p:sldId id="4673" r:id="rId49"/>
    <p:sldId id="4674" r:id="rId50"/>
    <p:sldId id="4675" r:id="rId51"/>
    <p:sldId id="4676" r:id="rId52"/>
    <p:sldId id="4677" r:id="rId53"/>
    <p:sldId id="4678" r:id="rId54"/>
    <p:sldId id="4679" r:id="rId55"/>
    <p:sldId id="4680" r:id="rId56"/>
    <p:sldId id="4681" r:id="rId57"/>
    <p:sldId id="4682" r:id="rId58"/>
    <p:sldId id="4683" r:id="rId59"/>
    <p:sldId id="4684" r:id="rId60"/>
    <p:sldId id="4685" r:id="rId61"/>
    <p:sldId id="4686" r:id="rId62"/>
    <p:sldId id="4687" r:id="rId63"/>
    <p:sldId id="4688" r:id="rId64"/>
    <p:sldId id="4689" r:id="rId65"/>
    <p:sldId id="4690" r:id="rId66"/>
    <p:sldId id="4691" r:id="rId67"/>
    <p:sldId id="4692" r:id="rId68"/>
    <p:sldId id="4693" r:id="rId69"/>
    <p:sldId id="4694" r:id="rId70"/>
    <p:sldId id="4695" r:id="rId71"/>
    <p:sldId id="4696" r:id="rId72"/>
    <p:sldId id="4697" r:id="rId73"/>
    <p:sldId id="4698" r:id="rId74"/>
    <p:sldId id="4699" r:id="rId75"/>
    <p:sldId id="4700" r:id="rId76"/>
    <p:sldId id="4701" r:id="rId77"/>
    <p:sldId id="4702" r:id="rId78"/>
    <p:sldId id="4703" r:id="rId79"/>
    <p:sldId id="4704" r:id="rId80"/>
    <p:sldId id="4705" r:id="rId81"/>
    <p:sldId id="4706" r:id="rId82"/>
    <p:sldId id="4707" r:id="rId83"/>
    <p:sldId id="4708" r:id="rId84"/>
    <p:sldId id="4709" r:id="rId85"/>
    <p:sldId id="4710" r:id="rId86"/>
    <p:sldId id="4711" r:id="rId87"/>
    <p:sldId id="4712" r:id="rId88"/>
    <p:sldId id="4713" r:id="rId89"/>
    <p:sldId id="4714" r:id="rId90"/>
    <p:sldId id="4715" r:id="rId91"/>
    <p:sldId id="4716" r:id="rId92"/>
    <p:sldId id="4717" r:id="rId93"/>
    <p:sldId id="4718" r:id="rId94"/>
    <p:sldId id="4719" r:id="rId95"/>
    <p:sldId id="4720" r:id="rId96"/>
    <p:sldId id="4721" r:id="rId97"/>
    <p:sldId id="4722" r:id="rId98"/>
    <p:sldId id="4723" r:id="rId99"/>
    <p:sldId id="4724" r:id="rId100"/>
    <p:sldId id="4725" r:id="rId101"/>
    <p:sldId id="4726" r:id="rId102"/>
    <p:sldId id="4727" r:id="rId103"/>
    <p:sldId id="4728" r:id="rId104"/>
    <p:sldId id="4729" r:id="rId105"/>
    <p:sldId id="4730" r:id="rId106"/>
    <p:sldId id="4731" r:id="rId107"/>
    <p:sldId id="4732" r:id="rId108"/>
    <p:sldId id="4733" r:id="rId109"/>
    <p:sldId id="4734" r:id="rId110"/>
    <p:sldId id="4735" r:id="rId111"/>
    <p:sldId id="4736" r:id="rId112"/>
    <p:sldId id="4737" r:id="rId113"/>
    <p:sldId id="4738" r:id="rId114"/>
    <p:sldId id="4739" r:id="rId115"/>
    <p:sldId id="4740" r:id="rId116"/>
    <p:sldId id="4741" r:id="rId117"/>
    <p:sldId id="4742" r:id="rId118"/>
    <p:sldId id="4743" r:id="rId119"/>
    <p:sldId id="4744" r:id="rId120"/>
    <p:sldId id="4745" r:id="rId121"/>
    <p:sldId id="4746" r:id="rId122"/>
    <p:sldId id="4747" r:id="rId123"/>
    <p:sldId id="4748" r:id="rId124"/>
    <p:sldId id="4749" r:id="rId125"/>
    <p:sldId id="4750" r:id="rId126"/>
    <p:sldId id="4751" r:id="rId127"/>
    <p:sldId id="4752" r:id="rId128"/>
    <p:sldId id="4753" r:id="rId129"/>
    <p:sldId id="4754" r:id="rId130"/>
    <p:sldId id="4755" r:id="rId131"/>
    <p:sldId id="4756" r:id="rId132"/>
    <p:sldId id="4757" r:id="rId133"/>
    <p:sldId id="4758" r:id="rId134"/>
    <p:sldId id="4759" r:id="rId135"/>
    <p:sldId id="4760" r:id="rId136"/>
    <p:sldId id="4761" r:id="rId137"/>
    <p:sldId id="4762" r:id="rId138"/>
    <p:sldId id="4763" r:id="rId139"/>
    <p:sldId id="4764" r:id="rId140"/>
    <p:sldId id="4765" r:id="rId141"/>
    <p:sldId id="4766" r:id="rId142"/>
    <p:sldId id="4767" r:id="rId143"/>
    <p:sldId id="4768" r:id="rId144"/>
    <p:sldId id="4769" r:id="rId145"/>
    <p:sldId id="4770" r:id="rId146"/>
    <p:sldId id="4771" r:id="rId147"/>
    <p:sldId id="4772" r:id="rId148"/>
    <p:sldId id="4773" r:id="rId149"/>
    <p:sldId id="4774" r:id="rId150"/>
    <p:sldId id="4775" r:id="rId151"/>
    <p:sldId id="4776" r:id="rId152"/>
    <p:sldId id="4777" r:id="rId153"/>
    <p:sldId id="4778" r:id="rId154"/>
    <p:sldId id="4779" r:id="rId155"/>
    <p:sldId id="4780" r:id="rId156"/>
    <p:sldId id="4781" r:id="rId157"/>
    <p:sldId id="4782" r:id="rId158"/>
    <p:sldId id="4783" r:id="rId159"/>
    <p:sldId id="4784" r:id="rId160"/>
    <p:sldId id="4785" r:id="rId161"/>
    <p:sldId id="4786" r:id="rId162"/>
    <p:sldId id="4787" r:id="rId163"/>
    <p:sldId id="4788" r:id="rId164"/>
    <p:sldId id="4789" r:id="rId165"/>
    <p:sldId id="4790" r:id="rId166"/>
    <p:sldId id="4791" r:id="rId167"/>
    <p:sldId id="4792" r:id="rId168"/>
    <p:sldId id="4793" r:id="rId169"/>
    <p:sldId id="4794" r:id="rId170"/>
    <p:sldId id="4795" r:id="rId171"/>
    <p:sldId id="4796" r:id="rId172"/>
    <p:sldId id="4797" r:id="rId173"/>
    <p:sldId id="4798" r:id="rId174"/>
    <p:sldId id="4799" r:id="rId175"/>
    <p:sldId id="4800" r:id="rId176"/>
    <p:sldId id="4801" r:id="rId177"/>
    <p:sldId id="4802" r:id="rId178"/>
    <p:sldId id="4803" r:id="rId179"/>
    <p:sldId id="4804" r:id="rId180"/>
    <p:sldId id="4805" r:id="rId181"/>
    <p:sldId id="4806" r:id="rId182"/>
    <p:sldId id="4807" r:id="rId183"/>
    <p:sldId id="4808" r:id="rId184"/>
    <p:sldId id="4809" r:id="rId185"/>
    <p:sldId id="4810" r:id="rId186"/>
    <p:sldId id="4811" r:id="rId187"/>
    <p:sldId id="4812" r:id="rId188"/>
    <p:sldId id="4813" r:id="rId189"/>
    <p:sldId id="4814" r:id="rId190"/>
    <p:sldId id="4815" r:id="rId191"/>
    <p:sldId id="4816" r:id="rId192"/>
    <p:sldId id="4817" r:id="rId193"/>
    <p:sldId id="4818" r:id="rId194"/>
    <p:sldId id="4819" r:id="rId195"/>
    <p:sldId id="4820" r:id="rId196"/>
    <p:sldId id="4821" r:id="rId197"/>
    <p:sldId id="4493" r:id="rId198"/>
    <p:sldId id="3281" r:id="rId199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99"/>
    <a:srgbClr val="800000"/>
    <a:srgbClr val="000066"/>
    <a:srgbClr val="00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54" y="48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190" Type="http://schemas.openxmlformats.org/officeDocument/2006/relationships/slide" Target="slides/slide189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presProps" Target="presProps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viewProps" Target="viewProps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theme" Target="theme/theme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9A367-1A0C-442E-9FAB-9E1E246F772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350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335EF-360F-4DBC-BEFD-8243F6C48ED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5230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9A782-CA4B-43F3-B8D8-0F18A78E867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8940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8D0E0-B485-403F-AD1F-C21F630697F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2362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A29-E31A-4B66-A2FC-3CB6CF2042B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1458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6F8AA-084F-4C40-A51F-482666BA25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0873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9948-7581-46F4-9B7F-5FC17BFA57D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2320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8323A-9A94-46D2-924B-8C2B6F2A3B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1256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A4343-C423-4511-9968-2FC984CB6F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1259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C23B9-E0CC-4BC6-90D8-4395C353C0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330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9F21C-96D3-4FED-8509-4AAB7CD2F5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7747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A253A9B-057B-4A2C-B695-C58EF5EAA0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428625" y="3124200"/>
            <a:ext cx="833437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600" b="1" i="1" dirty="0" err="1">
                <a:solidFill>
                  <a:srgbClr val="C00000"/>
                </a:solidFill>
                <a:latin typeface="Trebuchet MS" pitchFamily="34" charset="0"/>
                <a:ea typeface="MS Mincho" pitchFamily="49" charset="-128"/>
              </a:rPr>
              <a:t>Duá</a:t>
            </a:r>
            <a:r>
              <a:rPr lang="en-US" sz="6600" b="1" i="1" dirty="0">
                <a:solidFill>
                  <a:srgbClr val="C00000"/>
                </a:solidFill>
                <a:latin typeface="Trebuchet MS" pitchFamily="34" charset="0"/>
                <a:ea typeface="MS Mincho" pitchFamily="49" charset="-128"/>
              </a:rPr>
              <a:t> </a:t>
            </a:r>
            <a:r>
              <a:rPr lang="en-US" sz="6600" b="1" i="1" dirty="0" err="1">
                <a:solidFill>
                  <a:srgbClr val="C00000"/>
                </a:solidFill>
                <a:latin typeface="Trebuchet MS" pitchFamily="34" charset="0"/>
                <a:ea typeface="MS Mincho" pitchFamily="49" charset="-128"/>
              </a:rPr>
              <a:t>Alqamah</a:t>
            </a:r>
            <a:endParaRPr lang="en-US" sz="6600" b="1" i="1" dirty="0">
              <a:solidFill>
                <a:srgbClr val="C00000"/>
              </a:solidFill>
              <a:latin typeface="Trebuchet MS" pitchFamily="34" charset="0"/>
              <a:ea typeface="MS Mincho" pitchFamily="49" charset="-128"/>
            </a:endParaRPr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685800" y="5421313"/>
            <a:ext cx="7848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b="1" i="1">
                <a:solidFill>
                  <a:schemeClr val="bg1"/>
                </a:solidFill>
              </a:rPr>
              <a:t>(Arabic text with English Translation &amp; English Transliteration)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5867400"/>
            <a:ext cx="9144000" cy="10001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chemeClr val="bg1"/>
                </a:solidFill>
              </a:rPr>
              <a:t>For any errors / comments please write to: duas.org@gmail.com</a:t>
            </a:r>
            <a:endParaRPr lang="en-US" sz="1200" b="1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chemeClr val="bg1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chemeClr val="bg1"/>
                </a:solidFill>
                <a:latin typeface="Trebuchet MS" pitchFamily="34" charset="0"/>
              </a:rPr>
              <a:t>To display the font correctly, please use the Arabic font “Attari_Quran_Shipped” .</a:t>
            </a:r>
          </a:p>
          <a:p>
            <a:pPr algn="ctr"/>
            <a:r>
              <a:rPr lang="en-US" sz="1200" b="1">
                <a:solidFill>
                  <a:schemeClr val="bg1"/>
                </a:solidFill>
                <a:latin typeface="Trebuchet MS" pitchFamily="34" charset="0"/>
              </a:rPr>
              <a:t>Download font here : http://www.duas.org/fonts/ 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685800" y="1676400"/>
            <a:ext cx="78486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ar-SA" sz="8800" b="1">
                <a:solidFill>
                  <a:srgbClr val="C00000"/>
                </a:solidFill>
              </a:rPr>
              <a:t>دعاء علقمة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419600"/>
            <a:ext cx="929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</a:rPr>
              <a:t>Duá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to be recited after 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"</a:t>
            </a:r>
            <a:r>
              <a:rPr lang="en-US" sz="2800" b="1" i="1" dirty="0" err="1" smtClean="0">
                <a:solidFill>
                  <a:srgbClr val="C00000"/>
                </a:solidFill>
              </a:rPr>
              <a:t>Ziyarah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 smtClean="0">
                <a:solidFill>
                  <a:srgbClr val="C00000"/>
                </a:solidFill>
              </a:rPr>
              <a:t>Ashura</a:t>
            </a:r>
            <a:r>
              <a:rPr lang="en-US" sz="2800" b="1" i="1" dirty="0" smtClean="0">
                <a:solidFill>
                  <a:srgbClr val="C00000"/>
                </a:solidFill>
              </a:rPr>
              <a:t>"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or also known as </a:t>
            </a:r>
            <a:r>
              <a:rPr lang="en-US" sz="2800" b="1" dirty="0">
                <a:solidFill>
                  <a:srgbClr val="C00000"/>
                </a:solidFill>
              </a:rPr>
              <a:t> "</a:t>
            </a:r>
            <a:r>
              <a:rPr lang="en-US" sz="2800" b="1" i="1" dirty="0" err="1" smtClean="0">
                <a:solidFill>
                  <a:srgbClr val="C00000"/>
                </a:solidFill>
              </a:rPr>
              <a:t>Duá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</a:rPr>
              <a:t>Safwan</a:t>
            </a:r>
            <a:r>
              <a:rPr lang="en-US" sz="2800" b="1" dirty="0">
                <a:solidFill>
                  <a:srgbClr val="C00000"/>
                </a:solidFill>
              </a:rPr>
              <a:t>"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صَرِيخَ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ٱلْمُسْتَصْرِخِينَ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Helper of those who cry for help!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sarikha almustasrikhina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وَمَلْجَاهُ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غَيْرِكَ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whose haven is anywhere other than You,</a:t>
            </a:r>
          </a:p>
        </p:txBody>
      </p:sp>
      <p:sp>
        <p:nvSpPr>
          <p:cNvPr id="10445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malja'uhu ila ghayrika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445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445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وَمَنْجَاهُ مِنْ مَخْلُوقٍ غَيْرِكَ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whose savior from any created being is anyone other than You.</a:t>
            </a:r>
          </a:p>
        </p:txBody>
      </p:sp>
      <p:sp>
        <p:nvSpPr>
          <p:cNvPr id="10547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manjahu min makhluqin ghayrika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547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547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فَانْتَ ثِقَتِي وَرَجَائِي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You are verily my trust, my hope,</a:t>
            </a:r>
          </a:p>
        </p:txBody>
      </p:sp>
      <p:sp>
        <p:nvSpPr>
          <p:cNvPr id="10650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fa'anta thiqati wa raja'i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650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650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وَمَفْزَعِي وَمَهْرَبِي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my resort, my way out,</a:t>
            </a:r>
          </a:p>
        </p:txBody>
      </p:sp>
      <p:sp>
        <p:nvSpPr>
          <p:cNvPr id="10752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mafza`i wa mahrabi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752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752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وَمَلْجَإِي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وَمَنْجَايَ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my haven, and my savior.</a:t>
            </a:r>
          </a:p>
        </p:txBody>
      </p:sp>
      <p:sp>
        <p:nvSpPr>
          <p:cNvPr id="10854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malja'i wa manjaya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854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855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فَبِكَ اسْتَفْتِحُ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With You do I commence</a:t>
            </a:r>
          </a:p>
        </p:txBody>
      </p:sp>
      <p:sp>
        <p:nvSpPr>
          <p:cNvPr id="10957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fabika astaftihu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957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957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وَبِكَ اسْتَنْجِحُ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through You do I seek success.</a:t>
            </a:r>
          </a:p>
        </p:txBody>
      </p:sp>
      <p:sp>
        <p:nvSpPr>
          <p:cNvPr id="11059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bika astanjihu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059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059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 the name of Muhammad and the Household of Muhammad</a:t>
            </a:r>
          </a:p>
        </p:txBody>
      </p:sp>
      <p:sp>
        <p:nvSpPr>
          <p:cNvPr id="11162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bimuhammadin wa ali muhammadin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162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162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اتَوَجَّهُ إِلَيْكَ وَاتَوَسَّلُ وَاتَشَفَّعُ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do I turn my face towards You, seek means to You, and seek intercession to You.</a:t>
            </a:r>
          </a:p>
        </p:txBody>
      </p:sp>
      <p:sp>
        <p:nvSpPr>
          <p:cNvPr id="11264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atawajjahu ilayka wa atawassalu wa atashaffa`u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264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264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فَاسْالُكَ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يَا اللَّهُ يَا اللَّهُ يَا اللَّهُ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sz="3600" b="1" kern="1200" dirty="0">
                <a:solidFill>
                  <a:schemeClr val="bg1"/>
                </a:solidFill>
                <a:ea typeface="MS Mincho" pitchFamily="49" charset="-128"/>
              </a:rPr>
              <a:t>So, I beseech You, O Allah! O Allah! O Allah!</a:t>
            </a:r>
            <a:endParaRPr lang="en-US" sz="3600" b="1" kern="1200" dirty="0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366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fa'as'aluka ya allahu ya allahu ya allahu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366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367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مَنْ هُوَ اقْرَبُ إِلَيَّ مِنْ حَبْلِ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ٱلْوَرِيدِ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is nearer to me than my life-vein!</a:t>
            </a: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ya man huwa aqrabu ilayya min habli alwaridi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فَلَكَ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ٱلْحَمْدُ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وَلَكَ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ٱلشُّكْرُ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Yours is all praise and Yours is all thanks.</a:t>
            </a:r>
          </a:p>
        </p:txBody>
      </p:sp>
      <p:sp>
        <p:nvSpPr>
          <p:cNvPr id="11469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falaka alhamdu wa laka alshshukru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469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469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وَإِلَيْكَ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ٱلْمُشْتَكَىٰ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وَانْتَ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ٱلْمُسْتَعَانُ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 You is my complaint and You are the Besought for help.</a:t>
            </a:r>
          </a:p>
        </p:txBody>
      </p:sp>
      <p:sp>
        <p:nvSpPr>
          <p:cNvPr id="11571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ilayka almushtaka wa anta almusta`anu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571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571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فَاسْالُكَ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يَا اللَّهُ يَا اللَّهُ يَا اللَّهُ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sz="3600" b="1" kern="1200" dirty="0">
                <a:solidFill>
                  <a:schemeClr val="bg1"/>
                </a:solidFill>
                <a:ea typeface="MS Mincho" pitchFamily="49" charset="-128"/>
              </a:rPr>
              <a:t>So, I beseech You, O Allah! O Allah! O Allah!</a:t>
            </a:r>
            <a:endParaRPr lang="en-US" sz="3600" b="1" kern="1200" dirty="0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674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fa'as'aluka ya allahu ya allahu ya allahu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674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674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بِحَقِّ مُحَمَّـدٍ وَآلِ مُحَمَّـدٍ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 the name of Muhammad and the Household of Muhammad</a:t>
            </a:r>
          </a:p>
        </p:txBody>
      </p:sp>
      <p:sp>
        <p:nvSpPr>
          <p:cNvPr id="11776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bihaqqi muhammadin wa ali muhammadin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776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776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انْ تُصَلِّيَ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 send blessings upon Muhammad and the Household of Muhammad</a:t>
            </a:r>
          </a:p>
        </p:txBody>
      </p:sp>
      <p:sp>
        <p:nvSpPr>
          <p:cNvPr id="11878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an tusalliya `ala muhammadin wa ali muhammadin</a:t>
            </a:r>
          </a:p>
        </p:txBody>
      </p:sp>
      <p:sp>
        <p:nvSpPr>
          <p:cNvPr id="11878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879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وَانْ تَكْشِفَ عَنِّي غَمِّي وَهَمِّي وَكَرْبِي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to relieve my distress, grief, and agony</a:t>
            </a:r>
          </a:p>
        </p:txBody>
      </p:sp>
      <p:sp>
        <p:nvSpPr>
          <p:cNvPr id="11981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an takshifa `anni ghammi wa hammi wa karbi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981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981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فِي مَقَامِي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هٰذَا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 this situation of mine</a:t>
            </a:r>
          </a:p>
        </p:txBody>
      </p:sp>
      <p:sp>
        <p:nvSpPr>
          <p:cNvPr id="12083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fi maqami hadha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2083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083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كَمَا كَشَفْتَ عَنْ نَبِيِّكَ هَمَّهُ وَغَمَّهُ وَكَرْبَهُ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 the same way as You have relieved the distress, grief, and agony of Your Prophet</a:t>
            </a:r>
          </a:p>
        </p:txBody>
      </p:sp>
      <p:sp>
        <p:nvSpPr>
          <p:cNvPr id="12186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kama kashafta `an nabiyyika hammahu wa ghammahu wa karbahu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2186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186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وَكَفَيْتَهُ هَوْلَ عَدُوِّهِ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saved him from the horrors of his enemy.</a:t>
            </a:r>
          </a:p>
        </p:txBody>
      </p:sp>
      <p:sp>
        <p:nvSpPr>
          <p:cNvPr id="12288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kafaytahu hawla `aduwwihi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2288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288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فَٱكْشِفْ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عَنِّي كَمَا كَشَفْتَ عَنْهُ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So, (please) relieve me in the same way as You did to him,</a:t>
            </a:r>
          </a:p>
        </p:txBody>
      </p:sp>
      <p:sp>
        <p:nvSpPr>
          <p:cNvPr id="12390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fakshif `anni kama kashafta `anhu</a:t>
            </a:r>
          </a:p>
        </p:txBody>
      </p:sp>
      <p:sp>
        <p:nvSpPr>
          <p:cNvPr id="12390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391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مَنْ يَحُولُ بَيْنَ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ٱلْمَرْءِ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وَقَلْبِهِ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intervenes between man and his heart!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ya man yahulu bayna almar'i wa qalbihi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وَفَرِّجْ عَنِّي كَمَا فَرَّجْتَ عَنْهُ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dispel my worries in the same way as You did to him,</a:t>
            </a:r>
          </a:p>
        </p:txBody>
      </p:sp>
      <p:sp>
        <p:nvSpPr>
          <p:cNvPr id="12493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farrij `anni kama farrajta `anhu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2493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493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وَٱكْفِنِي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كَمَا كَفَيْتَهُ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save me in the same way as You did to him,</a:t>
            </a:r>
          </a:p>
        </p:txBody>
      </p:sp>
      <p:sp>
        <p:nvSpPr>
          <p:cNvPr id="12595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wakfini kama kafaytahu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2595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595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وَٱصْرِفْ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عَنِّي هَوْلَ مَا اخَافُ هَوْلَهُ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drive away from me the horror of what I anticipate to horrify me,</a:t>
            </a:r>
          </a:p>
        </p:txBody>
      </p:sp>
      <p:sp>
        <p:nvSpPr>
          <p:cNvPr id="12698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wasrif `anni hawla ma akhafu hawlahu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2698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698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وَمَؤُونَةَ مَا اخَافُ مَؤُونَتَهُ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encumbrance of what I anticipate to overburden me,</a:t>
            </a:r>
          </a:p>
        </p:txBody>
      </p:sp>
      <p:sp>
        <p:nvSpPr>
          <p:cNvPr id="12800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ma'unata ma akhafu ma'unatahu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2800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800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وَهَمَّ مَا اخَافُ هَمَّهُ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the distress of what I anticipate to distress me</a:t>
            </a:r>
          </a:p>
        </p:txBody>
      </p:sp>
      <p:sp>
        <p:nvSpPr>
          <p:cNvPr id="12902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chemeClr val="bg1"/>
                </a:solidFill>
                <a:ea typeface="MS Mincho" pitchFamily="49" charset="-128"/>
              </a:rPr>
              <a:t>wa hamma ma akhafu hammahu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2902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2903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بِلا مَؤُونَةٍ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نَفْسِي مِنْ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ذٰلِكَ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without making me suffer any encumbrance due to all that.</a:t>
            </a:r>
          </a:p>
        </p:txBody>
      </p:sp>
      <p:sp>
        <p:nvSpPr>
          <p:cNvPr id="13005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bila ma'unatin `ala nafsi min dhalika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005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005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وَٱصْرِفْنِي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بِقَضَاءِ حَوَائِجِي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make me leave having all my requests granted</a:t>
            </a:r>
          </a:p>
        </p:txBody>
      </p:sp>
      <p:sp>
        <p:nvSpPr>
          <p:cNvPr id="13107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wasrifni biqada'i hawa'iji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107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107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وَكِفَايَةِ مَا اهَمَّنِي هَمُّهُ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having all my distresses relieved,</a:t>
            </a:r>
          </a:p>
        </p:txBody>
      </p:sp>
      <p:sp>
        <p:nvSpPr>
          <p:cNvPr id="13210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kifayati ma ahammani hammahu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210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210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مِنْ امْرِ آخِرَتِي وَدُنْيَايَ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including the affairs of this world and the Hereafter.</a:t>
            </a:r>
          </a:p>
        </p:txBody>
      </p:sp>
      <p:sp>
        <p:nvSpPr>
          <p:cNvPr id="13312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min amri akhirati wa dunyaya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312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312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امِيرَ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ٱلْمُؤْمِنِينَ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Commander of the Faithful!</a:t>
            </a:r>
          </a:p>
        </p:txBody>
      </p:sp>
      <p:sp>
        <p:nvSpPr>
          <p:cNvPr id="13414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amira almu'minina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414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415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مَنْ هُوَ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بِٱلْمَنْظَرِ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ٱلاعْلَىٰ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وَبِٱلافُقِ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ٱلْمُبِينِ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is in the Highest Position and in the Clear Horizon!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ya man huwa bilmanzari al-a`la wa bil'ufuqi almubini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ابَا عَبْدِ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Abu-`Abdullah!</a:t>
            </a:r>
          </a:p>
        </p:txBody>
      </p:sp>
      <p:sp>
        <p:nvSpPr>
          <p:cNvPr id="13517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ya aba `abdillahi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517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517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عَلَيْكُمَا مِنِّي سَلامُ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ابَداً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Peace of Allah be upon you both from me forever</a:t>
            </a:r>
          </a:p>
        </p:txBody>
      </p:sp>
      <p:sp>
        <p:nvSpPr>
          <p:cNvPr id="13619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`alaykuma minni salamu allahi abadan</a:t>
            </a:r>
          </a:p>
        </p:txBody>
      </p:sp>
      <p:sp>
        <p:nvSpPr>
          <p:cNvPr id="13619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619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مَا بَقِيتُ وَبَقِيَ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ٱللَّيْلُ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وَٱلنَّهَارُ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as long as I am existent and as long as there are day and night.</a:t>
            </a:r>
          </a:p>
        </p:txBody>
      </p:sp>
      <p:sp>
        <p:nvSpPr>
          <p:cNvPr id="13722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ma baqitu wa baqiya allaylu walnnaharu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722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722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وَلاَ جَعَلَهُ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آخِرَ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ٱلْعَهْدِ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مِنْ زِيَارَتِكُمَا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May Allah not decide this time of my visit to you both to be the last.</a:t>
            </a:r>
          </a:p>
        </p:txBody>
      </p:sp>
      <p:sp>
        <p:nvSpPr>
          <p:cNvPr id="13824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la ja`alahu allahu akhira al`ahdi min ziyaratikuma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824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824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وَلاَ فَرَّقَ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بَيْنِي وَبَيْنَكُمَا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May Allah never separate me from you both.</a:t>
            </a:r>
          </a:p>
        </p:txBody>
      </p:sp>
      <p:sp>
        <p:nvSpPr>
          <p:cNvPr id="13926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la farraqa allahu bayni wa baynakuma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3926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3927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اَللَّهُمَّ احْيِنِي حَيَاةَ مُحَمَّدٍ وَذُرِّيَّتِهِ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Allah, (please) make me live the same lifestyle that Muhammad and his offspring lived,</a:t>
            </a:r>
          </a:p>
        </p:txBody>
      </p:sp>
      <p:sp>
        <p:nvSpPr>
          <p:cNvPr id="14029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allahumma ahyini hayata muhammadin wa dhurriyyatihi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029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029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وَامِتْنِي مَمَاتَهُمْ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make me die on the same faith on which they died,</a:t>
            </a:r>
          </a:p>
        </p:txBody>
      </p:sp>
      <p:sp>
        <p:nvSpPr>
          <p:cNvPr id="14131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amitni mamatahum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131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131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وَتَوَفَّنِي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مِلَّتِهِمْ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receive my soul while I am following their religion,</a:t>
            </a:r>
          </a:p>
        </p:txBody>
      </p:sp>
      <p:sp>
        <p:nvSpPr>
          <p:cNvPr id="14234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tawaffani `ala millatihim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234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234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وَٱحْشُرْنِي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فِي زُمْرَتِهِمْ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include me with their group,</a:t>
            </a:r>
          </a:p>
        </p:txBody>
      </p:sp>
      <p:sp>
        <p:nvSpPr>
          <p:cNvPr id="14336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wahshurni fi zumratihim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336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336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وَلاَ تُفَرِّقْ بَيْنِي وَبَيْنَهُمْ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never separate me from them</a:t>
            </a:r>
          </a:p>
        </p:txBody>
      </p:sp>
      <p:sp>
        <p:nvSpPr>
          <p:cNvPr id="14438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la tufarriq bayni wa baynahum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438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439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مَنْ هُوَ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ٱلرَّحْمٰنُ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ٱلرَّحِيمُ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ٱلْعَرْشِ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ٱسْتَوَىٰ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is all-beneficent and all-merciful and is established on the Throne!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ya man huwa alrrahmanu alrrahimu `ala al`arshi istawa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طَرْفَةَ عَيْنٍ ابَداً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not for even a winking of any eye</a:t>
            </a:r>
          </a:p>
        </p:txBody>
      </p:sp>
      <p:sp>
        <p:nvSpPr>
          <p:cNvPr id="14541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tarfata `aynin abadan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541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541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ٱلدُّنْيَا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وَٱلآخِرَةِ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 this world and in the Hereafter.</a:t>
            </a:r>
          </a:p>
        </p:txBody>
      </p:sp>
      <p:sp>
        <p:nvSpPr>
          <p:cNvPr id="14643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fi alddunya wal-akhirati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643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643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امِيرَ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ٱلْمُؤْمِنِينَ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Commander of the Faithful!</a:t>
            </a:r>
          </a:p>
        </p:txBody>
      </p:sp>
      <p:sp>
        <p:nvSpPr>
          <p:cNvPr id="14746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amira almu'minina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746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746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ابَا عَبْدِ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Abu-`Abdullah!</a:t>
            </a:r>
          </a:p>
        </p:txBody>
      </p:sp>
      <p:sp>
        <p:nvSpPr>
          <p:cNvPr id="14848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ya aba `abdillahi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848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848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اتَيْتُكُمَا زَائِراً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have come to you both to visit you,</a:t>
            </a:r>
          </a:p>
        </p:txBody>
      </p:sp>
      <p:sp>
        <p:nvSpPr>
          <p:cNvPr id="14950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ataytukuma za'iran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4950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4951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وَمُتَوَسِّلاً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رَبِّي وَرَبِّكُمَا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making both of you to be my means to Allah your and my Lord,</a:t>
            </a:r>
          </a:p>
        </p:txBody>
      </p:sp>
      <p:sp>
        <p:nvSpPr>
          <p:cNvPr id="15053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mutawassilan ila allahi rabbi wa rabbikuma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053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053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وَمُتَوَجِّهاً إِلَيْهِ بِكُمَا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turning my face to Him in your names,</a:t>
            </a:r>
          </a:p>
        </p:txBody>
      </p:sp>
      <p:sp>
        <p:nvSpPr>
          <p:cNvPr id="15155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mutawajjihan ilayhi bikuma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155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155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وَمُسْتَشْفِعاً بِكُمَا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تَعَالَىٰ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فِي حَاجَتِي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هٰذِهِ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seeking your intercession for me with Allah All-exalted to grant me this request of mine;</a:t>
            </a:r>
          </a:p>
        </p:txBody>
      </p:sp>
      <p:sp>
        <p:nvSpPr>
          <p:cNvPr id="15258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mustashfi`an bikuma ila allahi ta`ala fi hajati hadhihi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258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258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فَٱشْفَعَا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لِي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so, intercede for me,</a:t>
            </a:r>
          </a:p>
        </p:txBody>
      </p:sp>
      <p:sp>
        <p:nvSpPr>
          <p:cNvPr id="15360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fashfa`a li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360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360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فَإِنَّ لَكُمَا عِنْدَ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ٱلْمَقَامَ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ٱلْمَحْمُودَ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since you both enjoy with Allah a praiseworthy position,</a:t>
            </a:r>
          </a:p>
        </p:txBody>
      </p:sp>
      <p:sp>
        <p:nvSpPr>
          <p:cNvPr id="15462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fa'inna lakuma `inda allahi almaqama almahmuda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462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463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مَنْ يَعْلَمُ خَائِنَةَ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ٱلاعْيُنِ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وَمَا تُخْفِي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ٱلصُّدُورُ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knows the stealthy looks and that which the breasts conceal!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ya man ya`lamu kha'inata al-a`yuni wa ma tukhfi alssuduru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وَٱلْجَاهَ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ٱلْوَجِيهَ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 admissible status,</a:t>
            </a:r>
          </a:p>
        </p:txBody>
      </p:sp>
      <p:sp>
        <p:nvSpPr>
          <p:cNvPr id="15565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waljaha alwajiha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565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565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وَٱلْمَنْزِلَ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ٱلرَّفِيعَ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وَٱلْوَسِيلَةَ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 lofty standing, and a means (of nearness to Him).</a:t>
            </a:r>
          </a:p>
        </p:txBody>
      </p:sp>
      <p:sp>
        <p:nvSpPr>
          <p:cNvPr id="15667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walmanzila alrrafi`a walwasilata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667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667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إِنِّي انْقَلِبُ عَنْكُمَا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will now leave you both,</a:t>
            </a:r>
          </a:p>
        </p:txBody>
      </p:sp>
      <p:sp>
        <p:nvSpPr>
          <p:cNvPr id="15770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inni anqalibu `ankuma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770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770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مُنْتَظِراً لِتَنَجُّزِ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ٱلْحَاجَةِ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expecting my request to be granted,</a:t>
            </a:r>
          </a:p>
        </p:txBody>
      </p:sp>
      <p:sp>
        <p:nvSpPr>
          <p:cNvPr id="15872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muntaziran litanajjuzi alhajati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872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872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وَقَضَائِهَا وَنَجَاحِهَا مِنَ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settled, and made successful by Allah</a:t>
            </a:r>
          </a:p>
        </p:txBody>
      </p:sp>
      <p:sp>
        <p:nvSpPr>
          <p:cNvPr id="15974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qada'iha wa najahiha min allahi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5974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5975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بِشَفَاعَتِكُمَا لِي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فِي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ذٰلِكَ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on account of your intercession for me with Allah in that;</a:t>
            </a:r>
          </a:p>
        </p:txBody>
      </p:sp>
      <p:sp>
        <p:nvSpPr>
          <p:cNvPr id="16077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bishafa`atikuma li ila allahi fi dhalika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077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077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فَلا اخِيبُ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so, do not let me down</a:t>
            </a:r>
          </a:p>
        </p:txBody>
      </p:sp>
      <p:sp>
        <p:nvSpPr>
          <p:cNvPr id="16179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fala akhibu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179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179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وَلاَ يَكونُ مُنْقَلَبِي مُنْقَلَباً خَائِباً خَاسِراً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do not make me leave with disappointment and loss;</a:t>
            </a:r>
          </a:p>
        </p:txBody>
      </p:sp>
      <p:sp>
        <p:nvSpPr>
          <p:cNvPr id="16282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la yakunu munqalabi munqalaban kha'iban khasiran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282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282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بَلْ يَكُونُ مُنْقَلَبِي مُنْقَلَباً رَاجِحاً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rather, make me leave with achievement,</a:t>
            </a:r>
          </a:p>
        </p:txBody>
      </p:sp>
      <p:sp>
        <p:nvSpPr>
          <p:cNvPr id="16384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bal yakunu munqalabi munqalaban rajihan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384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384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مُفْلِحاً مُنْجِحاً مُسْتَجَاباً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prosperity, success, and response (of my prayers)</a:t>
            </a:r>
          </a:p>
        </p:txBody>
      </p:sp>
      <p:sp>
        <p:nvSpPr>
          <p:cNvPr id="16486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muflihan munjihan mustajaban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486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487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مَنْ لاَ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يَخْفَىٰ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عَلَيْهِ خَافِيَةٌ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from Whom no secret can remain hidden!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ya man la yakhfa `alayhi khafiyatun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بِقَضَاءِ جَمِيعِ حَوَائِجِي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by having all my requests granted.</a:t>
            </a:r>
          </a:p>
        </p:txBody>
      </p:sp>
      <p:sp>
        <p:nvSpPr>
          <p:cNvPr id="16589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biqada'i jami`i hawa'iji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589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589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وَتَشَفَّعَا لِي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(please) intercede for me with Allah recurrently.</a:t>
            </a:r>
          </a:p>
        </p:txBody>
      </p:sp>
      <p:sp>
        <p:nvSpPr>
          <p:cNvPr id="16691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tashaffa`a li ila allahi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691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691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إِنْقَلَبْتُ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مَا شَاءَ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now leave on ‘whatever is willed by Allah shall come to pass’</a:t>
            </a:r>
          </a:p>
        </p:txBody>
      </p:sp>
      <p:sp>
        <p:nvSpPr>
          <p:cNvPr id="16794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inqalabtu `ala ma sha'a allahu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794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794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 حَوْلَ وَلا قُوَّةَ إِلاَّ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‘there is neither might nor power except with Allah’,</a:t>
            </a:r>
          </a:p>
        </p:txBody>
      </p:sp>
      <p:sp>
        <p:nvSpPr>
          <p:cNvPr id="16896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la hawla wa la quwwata illa billahi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896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896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مُفَوِّضاً امْرِي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relegating all my affairs to Allah,</a:t>
            </a:r>
          </a:p>
        </p:txBody>
      </p:sp>
      <p:sp>
        <p:nvSpPr>
          <p:cNvPr id="16998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mufawwidan amri ila allahi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6998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6999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مُلْجِئاً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ظَهْرِي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referring all my power to Allah,</a:t>
            </a:r>
          </a:p>
        </p:txBody>
      </p:sp>
      <p:sp>
        <p:nvSpPr>
          <p:cNvPr id="17101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mulji'an zahri ila allahi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101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101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مُتَوَكِّلاً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depending upon Allah,</a:t>
            </a:r>
          </a:p>
        </p:txBody>
      </p:sp>
      <p:sp>
        <p:nvSpPr>
          <p:cNvPr id="17203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mutawakklan `ala allahi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203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203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وَاقُولُ حَسْبِيَ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وَكَفَىٰ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repeating, ‘Allah is only sufficient to me,’</a:t>
            </a:r>
          </a:p>
        </p:txBody>
      </p:sp>
      <p:sp>
        <p:nvSpPr>
          <p:cNvPr id="17306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aqulu hasbiya allahu wa kafa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306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306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سَمِعَ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لِمَنْ دَعَا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‘May Allah respond to him who prays Him.’</a:t>
            </a:r>
          </a:p>
        </p:txBody>
      </p:sp>
      <p:sp>
        <p:nvSpPr>
          <p:cNvPr id="17408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sami`a allahu liman da`a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408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408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لَيْسَ لِي وَرَاءَ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Other than Allah</a:t>
            </a:r>
          </a:p>
        </p:txBody>
      </p:sp>
      <p:sp>
        <p:nvSpPr>
          <p:cNvPr id="17510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laysa li wara'a allahi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510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511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مَنْ لاَ تَشْتَبِهُ عَلَيْهِ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ٱلاصْوَاتُ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Whom is not confused by the many voices (that pray Him)!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man la tashtabihu `alayhi al-aswatu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وَوَرَاءَكُمْ يَا سَادَتِي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مُنْتَهَىٰ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other than you all, O my masters, I have nothing to put my hope in.</a:t>
            </a:r>
          </a:p>
        </p:txBody>
      </p:sp>
      <p:sp>
        <p:nvSpPr>
          <p:cNvPr id="17613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wara'akum ya sadati muntaha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613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613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مَا شَاءَ رَبِّي كَانَ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Only that which my Lord wills shall come to pass,</a:t>
            </a:r>
          </a:p>
        </p:txBody>
      </p:sp>
      <p:sp>
        <p:nvSpPr>
          <p:cNvPr id="17715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ma sha'a rabbi kana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715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715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وَمَا لَمْ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يَشَا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لَمْ يَكُنْ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whatever He does not will shall never be.</a:t>
            </a:r>
          </a:p>
        </p:txBody>
      </p:sp>
      <p:sp>
        <p:nvSpPr>
          <p:cNvPr id="17818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 lam yasha' lam yakun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818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818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وَلاَ حَوْلَ وَلاَ قُوَّةَ إِلاَّ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There is neither might nor power except with Allah.</a:t>
            </a:r>
          </a:p>
        </p:txBody>
      </p:sp>
      <p:sp>
        <p:nvSpPr>
          <p:cNvPr id="17920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la hawla wa la quwwata illa billahi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7920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7920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اسْتَوْدِعُكُمَا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entrust you both with Allah.</a:t>
            </a:r>
          </a:p>
        </p:txBody>
      </p:sp>
      <p:sp>
        <p:nvSpPr>
          <p:cNvPr id="18022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astawdi`ukuma allaha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022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023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 جَعَلَهُ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آخِرَ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ٱلْعَهْدِ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مِنِّي إِلَيْكُمَا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May Allah never decide this time of my visit to you both to be the last.</a:t>
            </a:r>
          </a:p>
        </p:txBody>
      </p:sp>
      <p:sp>
        <p:nvSpPr>
          <p:cNvPr id="18125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wa la ja`alahu allahu akhira al`ahdi minni ilaykuma</a:t>
            </a:r>
          </a:p>
        </p:txBody>
      </p:sp>
      <p:sp>
        <p:nvSpPr>
          <p:cNvPr id="18125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125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إِنْصَرَفْتُ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يَا سَيِّدِي يَا امِيرَ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ٱلْمُؤْمِنِينَ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وَمَوْلاَي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May I now leave, O my master, O Commander of the faithful</a:t>
            </a:r>
          </a:p>
        </p:txBody>
      </p:sp>
      <p:sp>
        <p:nvSpPr>
          <p:cNvPr id="18227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insaraftu ya sayyidi ya amira almu'minina wa mawlaya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227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227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وَانْتَ يَا ابَا عَبْدِ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يَا سَيِّدِي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you O Abu-`Abdullah, O my master.</a:t>
            </a:r>
          </a:p>
        </p:txBody>
      </p:sp>
      <p:sp>
        <p:nvSpPr>
          <p:cNvPr id="18330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anta ya aba `abdillahi ya sayyidi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330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330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وَسَلاَمِي عَلَيْكُمَا مُتَّصِلٌ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My greetings to you both are as continuous</a:t>
            </a:r>
          </a:p>
        </p:txBody>
      </p:sp>
      <p:sp>
        <p:nvSpPr>
          <p:cNvPr id="18432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salami `alaykuma muttasilun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432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432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مَا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ٱتَّصَلَ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ٱللَّيْلُ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وَٱلنَّهَارُ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as night and day.</a:t>
            </a:r>
          </a:p>
        </p:txBody>
      </p:sp>
      <p:sp>
        <p:nvSpPr>
          <p:cNvPr id="18534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ma ittasala allaylu walnnaharu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534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535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مَنْ لاَ تُغَلِّطُهُ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ٱلْحَاجَاتُ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Whom is not confounded by the many requests (that are raised to Him)!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wa ya man la tughallituhu alhajatu</a:t>
            </a: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وَاصِلٌ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ذٰلِكَ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إِلَيْكُمَا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May my greetings reach you both (all the time)</a:t>
            </a:r>
          </a:p>
        </p:txBody>
      </p:sp>
      <p:sp>
        <p:nvSpPr>
          <p:cNvPr id="18637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wasilun dhalika ilaykuma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637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637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غَيْرُ مَحْجُوبٍ عَنْكُمَا سَلاَمِي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my salutation never be screened from reaching you both,</a:t>
            </a:r>
          </a:p>
        </p:txBody>
      </p:sp>
      <p:sp>
        <p:nvSpPr>
          <p:cNvPr id="18739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ghayru mahjubin `ankuma salami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739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739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إِنْ شَاءَ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Allah willing.</a:t>
            </a:r>
          </a:p>
        </p:txBody>
      </p:sp>
      <p:sp>
        <p:nvSpPr>
          <p:cNvPr id="18842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in sha'a allahu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842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842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وَاسْالُهُ بِحَقِّكُمَا انْ يَشَاءَ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ذٰلِكَ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وَيَفْعَلَ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also beseech Him in your names to determine and do that,</a:t>
            </a:r>
          </a:p>
        </p:txBody>
      </p:sp>
      <p:sp>
        <p:nvSpPr>
          <p:cNvPr id="18944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as'aluhu bihaqqikuma an yasha'a dhalika wa yaf`ala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8944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8944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فَإِنَّهُ حَمِيدٌ مَجِيدٌ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for He is verily the owner of praise and the owner of glory.</a:t>
            </a:r>
          </a:p>
        </p:txBody>
      </p:sp>
      <p:sp>
        <p:nvSpPr>
          <p:cNvPr id="19046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fa'innahu hamidun majidun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046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047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إِنْقَلَبْتُ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يَا سَيِّدَيَّ عَنْكُمَا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am now leaving you both, O my masters,</a:t>
            </a:r>
          </a:p>
        </p:txBody>
      </p:sp>
      <p:sp>
        <p:nvSpPr>
          <p:cNvPr id="19149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inqalabtu ya sayyidayya `ankuma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149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149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تَائِباً حَامِداً لِلَّهِ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repenting to and praising Allah,</a:t>
            </a:r>
          </a:p>
        </p:txBody>
      </p:sp>
      <p:sp>
        <p:nvSpPr>
          <p:cNvPr id="19251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ta'iban hamidan lillahi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251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251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شَاكِراً رَاجِياً </a:t>
            </a:r>
            <a:r>
              <a:rPr lang="ar-SA" sz="9200" kern="1200" dirty="0" smtClean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لِلإِجَابَةِ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thanking Him and hoping Him to respond to me;</a:t>
            </a:r>
          </a:p>
        </p:txBody>
      </p:sp>
      <p:sp>
        <p:nvSpPr>
          <p:cNvPr id="19354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shakiran rajiyan lil-ijabati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354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354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غَيْرَ آيِسٍ وَلاَ قَانِطٍ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neither despair nor lose hope,</a:t>
            </a:r>
          </a:p>
        </p:txBody>
      </p:sp>
      <p:sp>
        <p:nvSpPr>
          <p:cNvPr id="19456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ghayra ayisin wa la qanitin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456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456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آئِباً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عَائِداً رَاجِعاً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زِيَارَتِكُمَا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I intend to come back, return, revisit you both,</a:t>
            </a:r>
          </a:p>
        </p:txBody>
      </p:sp>
      <p:sp>
        <p:nvSpPr>
          <p:cNvPr id="19558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a'iban `a'idan raji`an ila ziyaratikuma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558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559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مَنْ لاَ يُبْرِمُهُ إِلْحَاحُ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ٱلْمُلِحِّينَ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is not annoyed by the insistence of those who entreat Him persistently!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ya man la yubrimuhu ilhahu almulihhina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غَيْرَ رَاغِبٍ عَنْكُمَا وَلاَ عَنْ زِيَارَتِكُمَا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while I have never desired to leave you or to abandon visiting you;</a:t>
            </a:r>
          </a:p>
        </p:txBody>
      </p:sp>
      <p:sp>
        <p:nvSpPr>
          <p:cNvPr id="19661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sz="3200" b="1" i="1">
                <a:solidFill>
                  <a:schemeClr val="bg1"/>
                </a:solidFill>
                <a:ea typeface="MS Mincho" pitchFamily="49" charset="-128"/>
              </a:rPr>
              <a:t>ghayra raghibin `ankuma wa la `an ziyaratikuma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661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661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بَلْ رَاجِعٌ عَائِدٌ إِنْ شَاءَ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rather, I shall return and come back, if Allah wills.</a:t>
            </a:r>
          </a:p>
        </p:txBody>
      </p:sp>
      <p:sp>
        <p:nvSpPr>
          <p:cNvPr id="19763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bal raji`un `a'idun in sha'a allahu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763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763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وَلاَ حَوْلَ وَلاَ قُوَّةَ إِلاَّ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بِٱللَّهِ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There is neither might nor power except with Allah.</a:t>
            </a:r>
          </a:p>
        </p:txBody>
      </p:sp>
      <p:sp>
        <p:nvSpPr>
          <p:cNvPr id="19866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la hawla wa la quwwata illa billahi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866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866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سَادَتِي رَغِبْتُ إِلَيْكُمَا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زِيَارَتِكُمَا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my masters, I do desire for both of you and for visiting you</a:t>
            </a:r>
          </a:p>
        </p:txBody>
      </p:sp>
      <p:sp>
        <p:nvSpPr>
          <p:cNvPr id="19968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sadati raghibtu ilaykuma wa ila ziyaratikuma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9968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9968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بَعْدَ انْ زَهِدَ فِيكُمَا وَفِي زِيَارَتِكُمَا اهْلُ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ٱلدُّنْيَا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although the people of this world (may) abandon you both or abandon visiting you.</a:t>
            </a:r>
          </a:p>
        </p:txBody>
      </p:sp>
      <p:sp>
        <p:nvSpPr>
          <p:cNvPr id="20070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ba`da an zahida fikuma wa fi ziyaratikuma ahlu alddunya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0070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0071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فَلاَ خَيَّبَنِيَ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ٱللَّهُ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مِمَّا رَجَوْتُ وَمَا امَّلْتُ فِي زِيَارَتِكُمَا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May Allah never make me fail to attain what I have hoped and desired in visiting you both.</a:t>
            </a:r>
          </a:p>
        </p:txBody>
      </p:sp>
      <p:sp>
        <p:nvSpPr>
          <p:cNvPr id="20173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fala khayyabaniya allahu mimma rajawtu wa ma ammaltu fi ziyaratikuma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0173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0173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إِنَّهُ قَرِيبٌ مُجِيبٌ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Verily, He is All-nigh, All-responding.</a:t>
            </a:r>
          </a:p>
        </p:txBody>
      </p:sp>
      <p:sp>
        <p:nvSpPr>
          <p:cNvPr id="20275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innahu qaribun mujibun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0275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0275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اَللَّهُمَّ صَلِّ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O'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Alláh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20378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0378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0378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5"/>
          <p:cNvSpPr>
            <a:spLocks noChangeArrowheads="1"/>
          </p:cNvSpPr>
          <p:nvPr/>
        </p:nvSpPr>
        <p:spPr bwMode="auto">
          <a:xfrm>
            <a:off x="136525" y="5410200"/>
            <a:ext cx="888841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chemeClr val="bg1"/>
                </a:solidFill>
              </a:rPr>
              <a:t>For any errors / comments please write to: duas.org@gmail.com</a:t>
            </a:r>
            <a:endParaRPr lang="en-US" sz="1200" b="1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chemeClr val="bg1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</p:txBody>
      </p:sp>
      <p:sp>
        <p:nvSpPr>
          <p:cNvPr id="20480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C00000"/>
                </a:solidFill>
              </a:rPr>
              <a:t>Please recite  </a:t>
            </a:r>
            <a:br>
              <a:rPr lang="en-US" sz="6000" b="1" smtClean="0">
                <a:solidFill>
                  <a:srgbClr val="C00000"/>
                </a:solidFill>
              </a:rPr>
            </a:br>
            <a:r>
              <a:rPr lang="en-US" sz="6000" b="1" smtClean="0">
                <a:solidFill>
                  <a:srgbClr val="C00000"/>
                </a:solidFill>
              </a:rPr>
              <a:t>Sūrat al-Fātiḥah</a:t>
            </a:r>
            <a:br>
              <a:rPr lang="en-US" sz="6000" b="1" smtClean="0">
                <a:solidFill>
                  <a:srgbClr val="C00000"/>
                </a:solidFill>
              </a:rPr>
            </a:br>
            <a:r>
              <a:rPr lang="en-US" sz="6000" b="1" smtClean="0">
                <a:solidFill>
                  <a:srgbClr val="C00000"/>
                </a:solidFill>
              </a:rPr>
              <a:t>for</a:t>
            </a:r>
            <a:br>
              <a:rPr lang="en-US" sz="6000" b="1" smtClean="0">
                <a:solidFill>
                  <a:srgbClr val="C00000"/>
                </a:solidFill>
              </a:rPr>
            </a:br>
            <a:r>
              <a:rPr lang="en-US" sz="6000" b="1" smtClean="0">
                <a:solidFill>
                  <a:srgbClr val="C00000"/>
                </a:solidFill>
              </a:rPr>
              <a:t>ALL MARHUMEEN</a:t>
            </a:r>
            <a:br>
              <a:rPr lang="en-US" sz="6000" b="1" smtClean="0">
                <a:solidFill>
                  <a:srgbClr val="C00000"/>
                </a:solidFill>
              </a:rPr>
            </a:br>
            <a:endParaRPr lang="en-GB" sz="6000" b="1" smtClean="0">
              <a:solidFill>
                <a:srgbClr val="C00000"/>
              </a:solidFill>
            </a:endParaRPr>
          </a:p>
        </p:txBody>
      </p:sp>
      <p:sp>
        <p:nvSpPr>
          <p:cNvPr id="204804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04805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1295400"/>
            <a:ext cx="9180513" cy="63709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 smtClean="0"/>
              <a:t>In </a:t>
            </a:r>
            <a:r>
              <a:rPr lang="en-US" sz="2400" b="1" dirty="0"/>
              <a:t>some </a:t>
            </a:r>
            <a:r>
              <a:rPr lang="en-US" sz="2400" b="1"/>
              <a:t>books </a:t>
            </a:r>
            <a:r>
              <a:rPr lang="en-US" sz="2400" b="1" smtClean="0"/>
              <a:t>this </a:t>
            </a:r>
            <a:r>
              <a:rPr lang="en-US" sz="2400" b="1" dirty="0"/>
              <a:t>supplication is referred to as "Dua </a:t>
            </a:r>
            <a:r>
              <a:rPr lang="en-US" sz="2400" b="1" dirty="0" err="1"/>
              <a:t>Alqamah</a:t>
            </a:r>
            <a:r>
              <a:rPr lang="en-US" sz="2400" b="1" dirty="0"/>
              <a:t>" named after the companion of Imam Sadiq (peace be upon him), </a:t>
            </a:r>
            <a:r>
              <a:rPr lang="en-US" sz="2400" b="1" dirty="0" err="1"/>
              <a:t>Alqamah.Reported</a:t>
            </a:r>
            <a:r>
              <a:rPr lang="en-US" sz="2400" b="1" dirty="0"/>
              <a:t> by `</a:t>
            </a:r>
            <a:r>
              <a:rPr lang="en-US" sz="2400" b="1" dirty="0" err="1"/>
              <a:t>Alqamah</a:t>
            </a:r>
            <a:r>
              <a:rPr lang="en-US" sz="2400" b="1" dirty="0"/>
              <a:t> ibn Muhammad al-</a:t>
            </a:r>
            <a:r>
              <a:rPr lang="en-US" sz="2400" b="1" dirty="0" err="1"/>
              <a:t>Hadrami</a:t>
            </a:r>
            <a:r>
              <a:rPr lang="en-US" sz="2400" b="1" dirty="0"/>
              <a:t> from Imam al-</a:t>
            </a:r>
            <a:r>
              <a:rPr lang="en-US" sz="2400" b="1" dirty="0" err="1"/>
              <a:t>Baqir</a:t>
            </a:r>
            <a:r>
              <a:rPr lang="en-US" sz="2400" b="1" dirty="0"/>
              <a:t> (peace be upon him) to be said on the `Ashura' Day.</a:t>
            </a:r>
          </a:p>
          <a:p>
            <a:r>
              <a:rPr lang="en-US" sz="2400" b="1" dirty="0" smtClean="0"/>
              <a:t>Muhammad </a:t>
            </a:r>
            <a:r>
              <a:rPr lang="en-US" sz="2400" b="1" dirty="0"/>
              <a:t>ibn Khalid al-</a:t>
            </a:r>
            <a:r>
              <a:rPr lang="en-US" sz="2400" b="1" dirty="0" err="1"/>
              <a:t>Tayalisi</a:t>
            </a:r>
            <a:r>
              <a:rPr lang="en-US" sz="2400" b="1" dirty="0"/>
              <a:t> has reported the following from </a:t>
            </a:r>
            <a:r>
              <a:rPr lang="en-US" sz="2400" b="1" dirty="0" err="1"/>
              <a:t>Sayf</a:t>
            </a:r>
            <a:r>
              <a:rPr lang="en-US" sz="2400" b="1" dirty="0"/>
              <a:t> ibn `</a:t>
            </a:r>
            <a:r>
              <a:rPr lang="en-US" sz="2400" b="1" dirty="0" err="1"/>
              <a:t>Umayrah</a:t>
            </a:r>
            <a:r>
              <a:rPr lang="en-US" sz="2400" b="1" dirty="0"/>
              <a:t>:</a:t>
            </a:r>
            <a:br>
              <a:rPr lang="en-US" sz="2400" b="1" dirty="0"/>
            </a:br>
            <a:r>
              <a:rPr lang="en-US" sz="2400" b="1" dirty="0" err="1"/>
              <a:t>Safwan</a:t>
            </a:r>
            <a:r>
              <a:rPr lang="en-US" sz="2400" b="1" dirty="0"/>
              <a:t> ibn </a:t>
            </a:r>
            <a:r>
              <a:rPr lang="en-US" sz="2400" b="1" dirty="0" err="1"/>
              <a:t>Mahran</a:t>
            </a:r>
            <a:r>
              <a:rPr lang="en-US" sz="2400" b="1" dirty="0"/>
              <a:t> narrates based on his visit to Najaf with the Imam </a:t>
            </a:r>
            <a:r>
              <a:rPr lang="en-US" sz="2400" b="1" dirty="0" err="1"/>
              <a:t>Jafar</a:t>
            </a:r>
            <a:r>
              <a:rPr lang="en-US" sz="2400" b="1" dirty="0"/>
              <a:t> As Sadiq(as) .</a:t>
            </a:r>
            <a:br>
              <a:rPr lang="en-US" sz="2400" b="1" dirty="0"/>
            </a:br>
            <a:r>
              <a:rPr lang="en-US" sz="2400" b="1" dirty="0"/>
              <a:t>After visiting the tomb of Imam `Ali Amir al-</a:t>
            </a:r>
            <a:r>
              <a:rPr lang="en-US" sz="2400" b="1" dirty="0" err="1"/>
              <a:t>Mu'minin</a:t>
            </a:r>
            <a:r>
              <a:rPr lang="en-US" sz="2400" b="1" dirty="0"/>
              <a:t> (`as), a two-unit prayer at the side of Imam `Ali’(as)s head is recited. Then bid farewell to Imam `Ali (peace be upon him), and then turn your face towards the tomb of Imam al-</a:t>
            </a:r>
            <a:r>
              <a:rPr lang="en-US" sz="2400" b="1" dirty="0" err="1"/>
              <a:t>Husayn</a:t>
            </a:r>
            <a:r>
              <a:rPr lang="en-US" sz="2400" b="1" dirty="0"/>
              <a:t> (peace be upon him), point to him , and bid farewell to him, saying this </a:t>
            </a:r>
            <a:r>
              <a:rPr lang="en-US" sz="2400" b="1" dirty="0" err="1"/>
              <a:t>supplication.He</a:t>
            </a:r>
            <a:r>
              <a:rPr lang="en-US" sz="2400" b="1" dirty="0"/>
              <a:t> mentions he observed Imam Said(as) doing the same. The Supplication is therefore called '</a:t>
            </a:r>
            <a:r>
              <a:rPr lang="en-US" sz="2400" b="1" dirty="0" err="1"/>
              <a:t>Safwan</a:t>
            </a:r>
            <a:r>
              <a:rPr lang="en-US" sz="2400" b="1" dirty="0"/>
              <a:t>' in </a:t>
            </a:r>
            <a:r>
              <a:rPr lang="en-US" sz="2400" b="1" dirty="0" err="1"/>
              <a:t>additon</a:t>
            </a:r>
            <a:r>
              <a:rPr lang="en-US" sz="2400" b="1" dirty="0"/>
              <a:t> to </a:t>
            </a:r>
            <a:r>
              <a:rPr lang="en-US" sz="2400" b="1" dirty="0" err="1"/>
              <a:t>Alqama</a:t>
            </a:r>
            <a:r>
              <a:rPr lang="en-US" sz="2400" b="1" dirty="0"/>
              <a:t>. 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271963" y="1058863"/>
            <a:ext cx="7747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Arial" charset="0"/>
              </a:rPr>
              <a:t>Merits</a:t>
            </a:r>
            <a:endParaRPr lang="en-U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مُدْرِكَ كُلِّ فَوْتٍ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overtakes every attempt of escape!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mudrika kulli fawtin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جَامِعَ كُلِّ شَمْلٍ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Reunifier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 of every scattering thing!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ya jami`a kulli shamlin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وَيَا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بَارِئَ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ٱلنُّفُوسِ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بَعْدَ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ٱلْمَوْتِ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Re-originator of the souls after death!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ya bari'a alnnufusi ba`da almawti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مَنْ هُوَ كُلِّ يَوْمٍ فِي </a:t>
            </a:r>
            <a:r>
              <a:rPr lang="ar-SA" sz="9200" kern="1200" dirty="0" smtClean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شَانٍ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is in a state every moment!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man huwa kulla yawmin fi sha'nin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قَاضِيَ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ٱلْحَاجَاتِ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Grantor of requests!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qadiya alhajati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مُنَفِّسَ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ٱلْكُرُبَاتِ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Reliever of agonies!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munaffisa alkurubati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مُعْطِيَ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ٱلسُّؤُلاَتِ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Conferrer of demands!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mu`tiya alssu'ulati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وَلِيَّ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ٱلرَّغَبَاتِ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Bestower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 of desires!</a:t>
            </a: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waliyya alrraghabati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كَافِيَ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ٱلْمُهِمَّاتِ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Savior from sufferings!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kafiya almuhimmati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072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مَنْ يَكْفِي مِنْ كُلِّ شَيْءٍ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can save from all things</a:t>
            </a: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man yakfi min kulli shay'in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175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271963" y="1058863"/>
            <a:ext cx="7747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Arial" charset="0"/>
              </a:rPr>
              <a:t>Merits</a:t>
            </a:r>
            <a:endParaRPr lang="en-U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cs typeface="Arial" charset="0"/>
            </a:endParaRPr>
          </a:p>
        </p:txBody>
      </p:sp>
      <p:sp>
        <p:nvSpPr>
          <p:cNvPr id="4101" name="Rectangle 2"/>
          <p:cNvSpPr txBox="1">
            <a:spLocks noChangeArrowheads="1"/>
          </p:cNvSpPr>
          <p:nvPr/>
        </p:nvSpPr>
        <p:spPr bwMode="auto">
          <a:xfrm>
            <a:off x="228600" y="1520825"/>
            <a:ext cx="8686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800" dirty="0">
                <a:latin typeface="Trebuchet MS" pitchFamily="34" charset="0"/>
              </a:rPr>
              <a:t>	Imam </a:t>
            </a:r>
            <a:r>
              <a:rPr lang="en-US" sz="3800" dirty="0" err="1">
                <a:latin typeface="Trebuchet MS" pitchFamily="34" charset="0"/>
              </a:rPr>
              <a:t>Jaffer</a:t>
            </a:r>
            <a:r>
              <a:rPr lang="en-US" sz="3800" dirty="0">
                <a:latin typeface="Trebuchet MS" pitchFamily="34" charset="0"/>
              </a:rPr>
              <a:t> </a:t>
            </a:r>
            <a:r>
              <a:rPr lang="en-US" sz="3800" dirty="0" err="1">
                <a:latin typeface="Trebuchet MS" pitchFamily="34" charset="0"/>
              </a:rPr>
              <a:t>Sadiq</a:t>
            </a:r>
            <a:r>
              <a:rPr lang="en-US" sz="3800" dirty="0">
                <a:latin typeface="Trebuchet MS" pitchFamily="34" charset="0"/>
              </a:rPr>
              <a:t> (as) recited this </a:t>
            </a:r>
            <a:r>
              <a:rPr lang="en-US" sz="3800" dirty="0" err="1">
                <a:latin typeface="Trebuchet MS" pitchFamily="34" charset="0"/>
              </a:rPr>
              <a:t>dua</a:t>
            </a:r>
            <a:r>
              <a:rPr lang="en-US" sz="3800" dirty="0">
                <a:latin typeface="Trebuchet MS" pitchFamily="34" charset="0"/>
              </a:rPr>
              <a:t> after reciting Ziyarat e </a:t>
            </a:r>
            <a:r>
              <a:rPr lang="en-US" sz="3800" dirty="0" err="1">
                <a:latin typeface="Trebuchet MS" pitchFamily="34" charset="0"/>
              </a:rPr>
              <a:t>Ashura</a:t>
            </a:r>
            <a:r>
              <a:rPr lang="en-US" sz="3800" dirty="0">
                <a:latin typeface="Trebuchet MS" pitchFamily="34" charset="0"/>
              </a:rPr>
              <a:t>. This was reported by a companion of his called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3800" dirty="0" err="1">
                <a:latin typeface="Trebuchet MS" pitchFamily="34" charset="0"/>
              </a:rPr>
              <a:t>Alqamah</a:t>
            </a:r>
            <a:r>
              <a:rPr lang="en-US" sz="3800" dirty="0">
                <a:latin typeface="Trebuchet MS" pitchFamily="34" charset="0"/>
              </a:rPr>
              <a:t> </a:t>
            </a:r>
            <a:r>
              <a:rPr lang="en-US" sz="3800" dirty="0" err="1">
                <a:latin typeface="Trebuchet MS" pitchFamily="34" charset="0"/>
              </a:rPr>
              <a:t>ibn</a:t>
            </a:r>
            <a:r>
              <a:rPr lang="en-US" sz="3800" dirty="0">
                <a:latin typeface="Trebuchet MS" pitchFamily="34" charset="0"/>
              </a:rPr>
              <a:t> Muhammad al-</a:t>
            </a:r>
            <a:r>
              <a:rPr lang="en-US" sz="3800" dirty="0" err="1">
                <a:latin typeface="Trebuchet MS" pitchFamily="34" charset="0"/>
              </a:rPr>
              <a:t>Hadrami</a:t>
            </a:r>
            <a:r>
              <a:rPr lang="en-US" sz="3800" dirty="0">
                <a:latin typeface="Trebuchet MS" pitchFamily="34" charset="0"/>
              </a:rPr>
              <a:t>.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3800" dirty="0">
                <a:latin typeface="Trebuchet MS" pitchFamily="34" charset="0"/>
              </a:rPr>
              <a:t>The </a:t>
            </a:r>
            <a:r>
              <a:rPr lang="en-US" sz="3800" dirty="0" err="1">
                <a:latin typeface="Trebuchet MS" pitchFamily="34" charset="0"/>
              </a:rPr>
              <a:t>Dua</a:t>
            </a:r>
            <a:r>
              <a:rPr lang="en-US" sz="3800" dirty="0">
                <a:latin typeface="Trebuchet MS" pitchFamily="34" charset="0"/>
              </a:rPr>
              <a:t> is therefore known as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3800" dirty="0">
                <a:solidFill>
                  <a:srgbClr val="CC0000"/>
                </a:solidFill>
                <a:latin typeface="Trebuchet MS" pitchFamily="34" charset="0"/>
              </a:rPr>
              <a:t>“Du</a:t>
            </a:r>
            <a:r>
              <a:rPr lang="en-GB" sz="3800" dirty="0">
                <a:solidFill>
                  <a:srgbClr val="CC0000"/>
                </a:solidFill>
                <a:latin typeface="Trebuchet MS" pitchFamily="34" charset="0"/>
              </a:rPr>
              <a:t>á</a:t>
            </a:r>
            <a:r>
              <a:rPr lang="en-US" sz="3800" dirty="0">
                <a:solidFill>
                  <a:srgbClr val="CC0000"/>
                </a:solidFill>
                <a:latin typeface="Trebuchet MS" pitchFamily="34" charset="0"/>
              </a:rPr>
              <a:t> </a:t>
            </a:r>
            <a:r>
              <a:rPr lang="en-GB" sz="3800" dirty="0" err="1">
                <a:solidFill>
                  <a:srgbClr val="CC0000"/>
                </a:solidFill>
                <a:latin typeface="Trebuchet MS" pitchFamily="34" charset="0"/>
              </a:rPr>
              <a:t>Alqamah</a:t>
            </a:r>
            <a:r>
              <a:rPr lang="en-GB" sz="3800" dirty="0">
                <a:solidFill>
                  <a:srgbClr val="CC0000"/>
                </a:solidFill>
                <a:latin typeface="Trebuchet MS" pitchFamily="34" charset="0"/>
              </a:rPr>
              <a:t>”</a:t>
            </a:r>
            <a:endParaRPr lang="en-US" sz="3800" dirty="0">
              <a:solidFill>
                <a:srgbClr val="CC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وَلاَ يَكْفِي مِنْهُ شَيْءٌ فِي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ٱلسَّمَاوَاتِ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وَٱلارْضِ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nothing in the heavens or in the earth can save from Him!</a:t>
            </a: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la yakfi minhu shay'un fi alssamawati wal-ardi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اسْالُكَ بِحَقِّ مُحَمَّدٍ خَاتَمِ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ٱلنَّبِيِّينَ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beseech You in the name of Muhammad the seal of the Prophets,</a:t>
            </a: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as'aluka bihaqqi muhammadin khatami alnnabiyyina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وَعَلِيٍّ امِيرِ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ٱلْمُؤْمِنِينَ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`Ali the commander of the faithful,</a:t>
            </a: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`aliyyin amiri almu'minina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482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وَبِحَقِّ فَاطِمَةَ بِنْتِ نَبِيِّكَ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Fatimah the daughter of Your Prophet,</a:t>
            </a: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bihaqqi fatimata binti nabiyyika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584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وَبِحَقِّ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ٱلْحَسَنِ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وَٱلْحُسَيْنِ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al-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Hasan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, and al-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Husayn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,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bihaqqi alhasani walhusayni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فَإِنِّي بِهِمْ اتَوَجَّهُ إِلَيْكَ فِي مَقَامِي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هٰذَا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for I turn my face towards You in their names at this very situation of mine,</a:t>
            </a: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fa'inni bihim atawajjahu ilayka fi maqami hadha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789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وَبِهِمْ اتَوَسَّلُ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make them my means to You,</a:t>
            </a:r>
          </a:p>
        </p:txBody>
      </p:sp>
      <p:sp>
        <p:nvSpPr>
          <p:cNvPr id="3891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bihim atawassalu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وَبِهِمْ اتَشَفَّعُ إِلَيْكَ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seek their intercession for me with You,</a:t>
            </a:r>
          </a:p>
        </p:txBody>
      </p:sp>
      <p:sp>
        <p:nvSpPr>
          <p:cNvPr id="3994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bihim atashaffa`u ilayka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وَبِحَقِّهِمْ اسْالُكَ وَاقْسِمُ وَاعْزِمُ عَلَيْكَ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beseech You in the name of Your duty towards them, I adjure You, and I beg You earnestly,</a:t>
            </a:r>
          </a:p>
        </p:txBody>
      </p:sp>
      <p:sp>
        <p:nvSpPr>
          <p:cNvPr id="4096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bihaqqihim as'aluka wa uqsimu wa a`zimu `alayka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096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وَبِٱلشَّانِ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ٱلَّذِي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لَهُمْ عِنْدَكَ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 the name of the status that they enjoy with You,</a:t>
            </a:r>
          </a:p>
        </p:txBody>
      </p:sp>
      <p:sp>
        <p:nvSpPr>
          <p:cNvPr id="4198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bilshsha'ni alladhi lahum `indaka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4198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199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اَللَّهُمَّ صَلِّ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O'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Alláh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 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وَبِٱلْقَدْرِ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ٱلَّذِي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لَهُمْ عِنْدَكَ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value that they enjoy in Your sight,</a:t>
            </a:r>
          </a:p>
        </p:txBody>
      </p:sp>
      <p:sp>
        <p:nvSpPr>
          <p:cNvPr id="4301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chemeClr val="bg1"/>
                </a:solidFill>
                <a:ea typeface="MS Mincho" pitchFamily="49" charset="-128"/>
              </a:rPr>
              <a:t>wa bilqadri alladhi lahum `indaka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4301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301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وَبِٱلَّذِي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فَضَّلْتَهُمْ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ٱلْعَالَمِينَ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 the name of the thing by which You have preferred them over all the other beings,</a:t>
            </a:r>
          </a:p>
        </p:txBody>
      </p:sp>
      <p:sp>
        <p:nvSpPr>
          <p:cNvPr id="4403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billadhi faddaltahum `ala al`alamina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وَبِٱسْمِكَ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ٱلَّذِي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جَعَلْتَهُ عِنْدَهُمْ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 the name of Your Name that You have placed with them</a:t>
            </a:r>
          </a:p>
        </p:txBody>
      </p:sp>
      <p:sp>
        <p:nvSpPr>
          <p:cNvPr id="4506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wa bismika alladhi ja`altahu `indahum</a:t>
            </a: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وَبِهِ خَصَصْتَهُمْ دُونَ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ٱلْعَالَمِينَ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given them exclusively other than all the other beings,</a:t>
            </a:r>
          </a:p>
        </p:txBody>
      </p:sp>
      <p:sp>
        <p:nvSpPr>
          <p:cNvPr id="4608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bihi khasastahum duna al`alamina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وَبِهِ ابَنْتَهُمْ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through which You have distinguished them</a:t>
            </a:r>
          </a:p>
        </p:txBody>
      </p:sp>
      <p:sp>
        <p:nvSpPr>
          <p:cNvPr id="4710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bihi abantahum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4710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وَابَنْتَ فَضْلَهُمْ مِنْ فَضْلِ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ٱلْعَالَمِينَ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demonstrated their distinctive precedence over all the other beings so uniquely</a:t>
            </a:r>
          </a:p>
        </p:txBody>
      </p:sp>
      <p:sp>
        <p:nvSpPr>
          <p:cNvPr id="4813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abanta fadlahum min fadli al`alamina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4813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حَتَّىٰ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فَاقَ فَضْلُهُمْ فَضْلَ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ٱلْعَالَمِينَ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جَمِيعاً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that their preference has exceeded all the distinctive features of all the other beings;</a:t>
            </a:r>
          </a:p>
        </p:txBody>
      </p:sp>
      <p:sp>
        <p:nvSpPr>
          <p:cNvPr id="4915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chemeClr val="bg1"/>
                </a:solidFill>
                <a:ea typeface="MS Mincho" pitchFamily="49" charset="-128"/>
              </a:rPr>
              <a:t>hatta faqa fadluhum fadla al`alamina jami`an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4915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اسْالُكَ انْ تُصَلِّيَ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 beseech You (in the name of all that) to send blessings upon Muhammad and the Household of Muhammad,</a:t>
            </a:r>
          </a:p>
        </p:txBody>
      </p:sp>
      <p:sp>
        <p:nvSpPr>
          <p:cNvPr id="5018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as'aluka an tusalliya `ala muhammadin wa ali muhammadin</a:t>
            </a:r>
          </a:p>
        </p:txBody>
      </p:sp>
      <p:sp>
        <p:nvSpPr>
          <p:cNvPr id="5018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وَانْ تَكْشِفَ عَنِّي غَمِّي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 relieve me from my distress,</a:t>
            </a:r>
          </a:p>
        </p:txBody>
      </p:sp>
      <p:sp>
        <p:nvSpPr>
          <p:cNvPr id="5120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>
                <a:solidFill>
                  <a:schemeClr val="bg1"/>
                </a:solidFill>
                <a:ea typeface="MS Mincho" pitchFamily="49" charset="-128"/>
              </a:rPr>
              <a:t>wa an takshifa `anni ghammi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5120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وَهَمِّي وَكَرْبِي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grief, and agony,</a:t>
            </a:r>
          </a:p>
        </p:txBody>
      </p:sp>
      <p:sp>
        <p:nvSpPr>
          <p:cNvPr id="5222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hammi wa karbi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223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بِسْمِ اللَّهِ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الرَّحْمَٰنِ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الرَّحِيمِ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Alláh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bismi allahi alrrahmini alrrahimi </a:t>
            </a:r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وَتَكْفِيَنِي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ٱلْمُهِمَّ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مِنْ امُورِي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 make up for me all my distressing affairs,</a:t>
            </a:r>
          </a:p>
        </p:txBody>
      </p:sp>
      <p:sp>
        <p:nvSpPr>
          <p:cNvPr id="5325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wa takfiyani almuhimma min umuri</a:t>
            </a: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325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وَتَقْضِيَ عَنِّي دَيْنِي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 help me settle my debts,</a:t>
            </a:r>
          </a:p>
        </p:txBody>
      </p:sp>
      <p:sp>
        <p:nvSpPr>
          <p:cNvPr id="5427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taqdiya `anni dayni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5427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وَتُجِيـرَنِي مِنَ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ٱلْفَقْرِ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 safeguard me against poverty,</a:t>
            </a:r>
          </a:p>
        </p:txBody>
      </p:sp>
      <p:sp>
        <p:nvSpPr>
          <p:cNvPr id="5530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tujirani min alfaqri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530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وَتُجِيـرَنِي مِنَ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ٱلْفَاقَةِ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 safeguard me against scarcity,</a:t>
            </a:r>
          </a:p>
        </p:txBody>
      </p:sp>
      <p:sp>
        <p:nvSpPr>
          <p:cNvPr id="5632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tujirani min alfaqati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5632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632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وَتُغْنِيَنِي عَنِ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ٱلْمَسْالَةِ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ٱلْمَخْلُوقِينَ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 make me dispense with begging from the created beings,</a:t>
            </a:r>
          </a:p>
        </p:txBody>
      </p:sp>
      <p:sp>
        <p:nvSpPr>
          <p:cNvPr id="5734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tughniyani `an almas'alati ila almakhluqina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735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وَتَكْفِيَنِي هَمَّ مَنْ اخَافُ هَمَّهُ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 spare me from the distress of what I anticipate to distress me,</a:t>
            </a:r>
          </a:p>
        </p:txBody>
      </p:sp>
      <p:sp>
        <p:nvSpPr>
          <p:cNvPr id="5837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takfiyani hamma man akhafu hammahu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5837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837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وَعُسْرَ مَنْ اخَافُ عُسْرَهُ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difficulty of what I anticipate to be difficult for me,</a:t>
            </a:r>
          </a:p>
        </p:txBody>
      </p:sp>
      <p:sp>
        <p:nvSpPr>
          <p:cNvPr id="5939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`usra man akhafu `usrahu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5939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وَحُزُونَةَ مَنْ اخَافُ حُزُونَتَهُ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toughness of what I anticipate to be hard for me (to deal with),</a:t>
            </a:r>
          </a:p>
        </p:txBody>
      </p:sp>
      <p:sp>
        <p:nvSpPr>
          <p:cNvPr id="6042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huzunata man akhafu huzunatahu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042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وَشَرَّ مَنْ اخَافُ شَرَّهُ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evil of what I anticipate to be evil,</a:t>
            </a:r>
          </a:p>
        </p:txBody>
      </p:sp>
      <p:sp>
        <p:nvSpPr>
          <p:cNvPr id="6144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3200" b="1" i="1">
                <a:solidFill>
                  <a:schemeClr val="bg1"/>
                </a:solidFill>
                <a:ea typeface="MS Mincho" pitchFamily="49" charset="-128"/>
              </a:rPr>
              <a:t>wa sharra man akhafu sharrahu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144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وَمَكْرَ مَنْ اخَافُ مَكْرَهُ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conspiracy of whom I anticipate to plot conspiracy (against me),</a:t>
            </a:r>
          </a:p>
        </p:txBody>
      </p:sp>
      <p:sp>
        <p:nvSpPr>
          <p:cNvPr id="6246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chemeClr val="bg1"/>
                </a:solidFill>
                <a:ea typeface="MS Mincho" pitchFamily="49" charset="-128"/>
              </a:rPr>
              <a:t>wa makra man akhafu makrahu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6246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247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اللَّهُ يَا اللَّهُ يَا اللَّهُ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sz="3600" b="1" kern="1200" dirty="0">
                <a:solidFill>
                  <a:schemeClr val="bg1"/>
                </a:solidFill>
                <a:ea typeface="MS Mincho" pitchFamily="49" charset="-128"/>
              </a:rPr>
              <a:t>O Allah! O Allah! O Allah!</a:t>
            </a:r>
            <a:endParaRPr lang="en-US" sz="3600" b="1" kern="1200" dirty="0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allahu ya allahu ya allahu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وَبَغْيَ مَنْ اخَافُ بَغْيَهُ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tyranny of whom I anticipate to treat me tyrannically,</a:t>
            </a:r>
          </a:p>
        </p:txBody>
      </p:sp>
      <p:sp>
        <p:nvSpPr>
          <p:cNvPr id="6349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baghya man akhafu baghyahu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وَجَوْرَ مَنْ اخَافُ جَوْرَهُ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injustice of whom I anticipate to be unjust to me</a:t>
            </a:r>
          </a:p>
        </p:txBody>
      </p:sp>
      <p:sp>
        <p:nvSpPr>
          <p:cNvPr id="6451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jawra man akhafu jawrahu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6451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451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وَسُلْطَانَ مَنْ اخَافُ سُلْطَانَهُ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domination of whom I anticipate to dominate me,</a:t>
            </a:r>
          </a:p>
        </p:txBody>
      </p:sp>
      <p:sp>
        <p:nvSpPr>
          <p:cNvPr id="6554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chemeClr val="bg1"/>
                </a:solidFill>
                <a:ea typeface="MS Mincho" pitchFamily="49" charset="-128"/>
              </a:rPr>
              <a:t>wa sultana man akhafu sultanahu</a:t>
            </a:r>
          </a:p>
        </p:txBody>
      </p:sp>
      <p:sp>
        <p:nvSpPr>
          <p:cNvPr id="6554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554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وَكَيْدَ مَنْ اخَافُ كَيْدَهُ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the trickery of whom I anticipate to trick me,</a:t>
            </a:r>
          </a:p>
        </p:txBody>
      </p:sp>
      <p:sp>
        <p:nvSpPr>
          <p:cNvPr id="6656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kayda man akhafu kaydahu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6656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656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وَمَقْدُرَةَ مَنْ اخَافُ مَقْدُرَتَهُ عَلَيَّ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the authority of whom I anticipate to seize me,</a:t>
            </a:r>
          </a:p>
        </p:txBody>
      </p:sp>
      <p:sp>
        <p:nvSpPr>
          <p:cNvPr id="6758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maqdurata man akhafu maqduratahu `alayya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759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وَتَرُدَّ عَنِّي كَيْدَ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ٱلْكَيَدَةِ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to ward off from me the trickeries of the deceivers</a:t>
            </a:r>
          </a:p>
        </p:txBody>
      </p:sp>
      <p:sp>
        <p:nvSpPr>
          <p:cNvPr id="6861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tarudda `anni kayda alkayadati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6861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861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وَمَكْرَ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ٱلْمَكَرَةِ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the cunning of the devious.</a:t>
            </a:r>
          </a:p>
        </p:txBody>
      </p:sp>
      <p:sp>
        <p:nvSpPr>
          <p:cNvPr id="6963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makra almakarati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اَللَّهُمَّ مَنْ ارَادَنِي فَارِدْهُ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Allah, stand for me against him who intends evil for me,</a:t>
            </a:r>
          </a:p>
        </p:txBody>
      </p:sp>
      <p:sp>
        <p:nvSpPr>
          <p:cNvPr id="7066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allahumma man aradani fa'arid-hu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066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وَمَنْ كَادَنِي فَكِدْهُ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intrigue against him who intends to conspire against me,</a:t>
            </a:r>
          </a:p>
        </p:txBody>
      </p:sp>
      <p:sp>
        <p:nvSpPr>
          <p:cNvPr id="7168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man kadani fakid-hu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168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168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وَٱصْرِفْ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عَنِّي كَيْدَهُ وَمَكْرَهُ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turn away from me his trickeries, cunning,</a:t>
            </a:r>
          </a:p>
        </p:txBody>
      </p:sp>
      <p:sp>
        <p:nvSpPr>
          <p:cNvPr id="7270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wasrif `anni kaydahu wa makrahu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271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مُجِيبَ دَعْوَةِ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ٱلْمُضْطَرِّينَ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responds to the prayer of the distressed!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mujiba da`wati almudtarrina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وَبَاسَهُ وَامَانِيَّهُ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influence, and evil desires,</a:t>
            </a:r>
          </a:p>
        </p:txBody>
      </p:sp>
      <p:sp>
        <p:nvSpPr>
          <p:cNvPr id="7373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ba'sahu wa amaniyyahu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373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وَٱمْنَعْهُ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عَنِّي كَيْفَ شِئْتَ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وَانَّىٰ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شِئْتَ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prevent him against me in any way You choose and at any time You choose.</a:t>
            </a:r>
          </a:p>
        </p:txBody>
      </p:sp>
      <p:sp>
        <p:nvSpPr>
          <p:cNvPr id="7475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wamna`hu `anni kayfa shi'ta wa anna shi'ta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475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475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اَللَّهُمَّ اشْغِلْهُ عَنِّي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Allah, (please) preoccupy him against me</a:t>
            </a:r>
          </a:p>
        </p:txBody>
      </p:sp>
      <p:sp>
        <p:nvSpPr>
          <p:cNvPr id="7578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allahumma ashghalhu `anni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578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578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بِفَقْرٍ لاَ تَجْبُرُهُ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by means of poverty that You never cut down,</a:t>
            </a:r>
          </a:p>
        </p:txBody>
      </p:sp>
      <p:sp>
        <p:nvSpPr>
          <p:cNvPr id="7680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bifaqrin la tajburuhu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680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وَبِبَلاءٍ لاَ تَسْتُرُهُ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ordeals that You never recover,</a:t>
            </a:r>
          </a:p>
        </p:txBody>
      </p:sp>
      <p:sp>
        <p:nvSpPr>
          <p:cNvPr id="7782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bibala'in la tasturuhu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782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783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وَبِفَاقَةٍ لاَ تَسُدُّهَا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neediness that You never stop,</a:t>
            </a:r>
          </a:p>
        </p:txBody>
      </p:sp>
      <p:sp>
        <p:nvSpPr>
          <p:cNvPr id="7885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bifaqatin la tasudduha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885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وَبِسُقْمٍ لاَ تُعَافِيهِ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ailment that You never heal,</a:t>
            </a:r>
          </a:p>
        </p:txBody>
      </p:sp>
      <p:sp>
        <p:nvSpPr>
          <p:cNvPr id="7987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bisuqmin la tu`afihi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7987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وَذُلٍّ لاَ تُعِزُّهُ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humility that You never change into dignity,</a:t>
            </a:r>
          </a:p>
        </p:txBody>
      </p:sp>
      <p:sp>
        <p:nvSpPr>
          <p:cNvPr id="8090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dhullin la tu`izzuhu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090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090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وَبِمَسْكَنَةٍ لاَ تَجْبُرُهَا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destitution that You never cut down.</a:t>
            </a:r>
          </a:p>
        </p:txBody>
      </p:sp>
      <p:sp>
        <p:nvSpPr>
          <p:cNvPr id="8192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bimaskanatin la tajburuha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192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192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اَللَّهُمَّ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ٱضْرِبْ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بِٱلذُّلِّ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نَصْبَ عَيْنَيْهِ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Allah, (please) strike him with humility in the center of his eyes,</a:t>
            </a:r>
          </a:p>
        </p:txBody>
      </p:sp>
      <p:sp>
        <p:nvSpPr>
          <p:cNvPr id="8294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allahumma idrib bildhdhulli nasba `aynayhi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294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295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كَاشِفَ كُرَبِ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ٱلْمَكْرُوبِينَ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He Who relieves the agonies of the agonized!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kashifa kurabi almakrubina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24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وَادْخِلْ عَلَيْهِ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ٱلْفَقْرَ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فِي مَنْزِلِهِ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interleave poverty to his own house,</a:t>
            </a:r>
          </a:p>
        </p:txBody>
      </p:sp>
      <p:sp>
        <p:nvSpPr>
          <p:cNvPr id="8397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adkhil `alayhi alfaqra fi manzilihi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397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397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وَٱلْعِلَّةَ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وَٱلسُّقْمَ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فِي بَدَنِهِ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place ailment and disease in his body</a:t>
            </a:r>
          </a:p>
        </p:txBody>
      </p:sp>
      <p:sp>
        <p:nvSpPr>
          <p:cNvPr id="8499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wal`illata walssuqma fi badanihi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499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499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حَتَّىٰ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تَشْغَلَهُ عَنِّي بِشُغْلٍ شَاغِلٍ لاَ فَرَاغَ لَهُ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so that You will preoccupy him with an engrossing, relentless preoccupation,</a:t>
            </a:r>
          </a:p>
        </p:txBody>
      </p:sp>
      <p:sp>
        <p:nvSpPr>
          <p:cNvPr id="8602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hatta tashghalahu `anni bishughlin shaghilin la faragha lahu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602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602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وَانْسِهِ ذِكْرِي كَمَا انْسَيْتَهُ ذِكْرَكَ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make him fail to remember me in the same was as he has failed to remember You,</a:t>
            </a:r>
          </a:p>
        </p:txBody>
      </p:sp>
      <p:sp>
        <p:nvSpPr>
          <p:cNvPr id="8704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ansihi dhikri kama ansaytahu dhikraka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704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704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وَخُذْ عَنِّي بِسَمْعِهِ وَبَصَرِهِ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divert from me his hearing, sight,</a:t>
            </a:r>
          </a:p>
        </p:txBody>
      </p:sp>
      <p:sp>
        <p:nvSpPr>
          <p:cNvPr id="8806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khudh `anni bisam`ihi wa basarihi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806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807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وَلِسَانِهِ وَيَدِهِ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tongue, hand,</a:t>
            </a:r>
          </a:p>
        </p:txBody>
      </p:sp>
      <p:sp>
        <p:nvSpPr>
          <p:cNvPr id="8909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lisanihi wa yadihi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8909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8909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وَرِجْلِهِ وَقَلْبِهِ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leg, heart,</a:t>
            </a:r>
          </a:p>
        </p:txBody>
      </p:sp>
      <p:sp>
        <p:nvSpPr>
          <p:cNvPr id="9011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rijlihi wa qalbihi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011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011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وَجَمِيعِ جَوَارِحِهِ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all of his organs,</a:t>
            </a:r>
          </a:p>
        </p:txBody>
      </p:sp>
      <p:sp>
        <p:nvSpPr>
          <p:cNvPr id="9114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jami`i jawarihihi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114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114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وَادْخِلْ عَلَيْهِ فِي جَمِيعِ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ذٰلِكَ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ٱلسُّقْمَ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place in him sickness in all these (organs),</a:t>
            </a:r>
          </a:p>
        </p:txBody>
      </p:sp>
      <p:sp>
        <p:nvSpPr>
          <p:cNvPr id="9216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adkhil `alayhi fi jami`i dhalika alssuqma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216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216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وَلا تَشْفِهِ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حَتَّىٰ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تَجْعَلَ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ذٰلِكَ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لَهُ شُغْلاً شَاغِلاً بِهِ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do not heal him so that all these (sicknesses) will preoccupy him relentlessly</a:t>
            </a:r>
          </a:p>
        </p:txBody>
      </p:sp>
      <p:sp>
        <p:nvSpPr>
          <p:cNvPr id="9318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la tashfihi hatta taj`ala dhalika lahu shughlan shaghilan bihi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318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319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يَا غِيَاثَ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ٱلْمُسْتَغِيثِينَ</a:t>
            </a:r>
            <a:endParaRPr lang="ar-SA" sz="9200" kern="1200" dirty="0">
              <a:solidFill>
                <a:schemeClr val="bg1"/>
              </a:solidFill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O Aide of the callers for aid!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ya ghiyatha almustaghithina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عَنِّي وَعَنْ ذِكْرِي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from me and from mentioning me.</a:t>
            </a:r>
          </a:p>
        </p:txBody>
      </p:sp>
      <p:sp>
        <p:nvSpPr>
          <p:cNvPr id="9421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`anni wa `an dhikri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421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421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وَٱكْفِنِي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يَا كَافِي مَا لاَ يَكْفِي سِوَاكَ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spare me, O Savior, from all that which cannot be spared by anyone other than You,</a:t>
            </a:r>
          </a:p>
        </p:txBody>
      </p:sp>
      <p:sp>
        <p:nvSpPr>
          <p:cNvPr id="9523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wakfini ya kafi ma la yakfi siwaka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523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523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فَإِنَّكَ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ٱلْكَافِي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لاَ كَافِيَ سِوَاكَ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for You are verily the Savior; and there is no savior other than You,</a:t>
            </a:r>
          </a:p>
        </p:txBody>
      </p:sp>
      <p:sp>
        <p:nvSpPr>
          <p:cNvPr id="9626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fa'innaka alkafi la kafiya siwaka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626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626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وَمُفَرِّجٌ لاَ مُفَرِّجَ سِوَاكَ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You are verily the Reliever, and there is no reliever other than You,</a:t>
            </a:r>
          </a:p>
        </p:txBody>
      </p:sp>
      <p:sp>
        <p:nvSpPr>
          <p:cNvPr id="9728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mufarrijun la mufarrija siwaka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728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728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وَمُغِيثٌ لاَ مُغِيثَ سِوَاكَ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You are verily the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Succorer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, and there is no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succorer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 other than You,</a:t>
            </a:r>
          </a:p>
        </p:txBody>
      </p:sp>
      <p:sp>
        <p:nvSpPr>
          <p:cNvPr id="9830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mughithun la mughitha siwaka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830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831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وَجَارٌ لاَ جَارَ سِوَاكَ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and You are verily the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Shelterer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, and there is no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shelterer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 other than You.</a:t>
            </a:r>
          </a:p>
        </p:txBody>
      </p:sp>
      <p:sp>
        <p:nvSpPr>
          <p:cNvPr id="99332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jarun la jara siwaka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99333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99334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خَابَ مَنْ كَانَ جَارُهُ سِوَاكَ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Disappointed is he whose </a:t>
            </a:r>
            <a:r>
              <a:rPr lang="en-US" sz="3600" b="1" kern="1200" dirty="0" err="1">
                <a:solidFill>
                  <a:schemeClr val="bg1"/>
                </a:solidFill>
                <a:ea typeface="MS Mincho" pitchFamily="49" charset="-128"/>
              </a:rPr>
              <a:t>shelterer</a:t>
            </a: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 is other than You,</a:t>
            </a:r>
          </a:p>
        </p:txBody>
      </p:sp>
      <p:sp>
        <p:nvSpPr>
          <p:cNvPr id="100356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3200" b="1" i="1">
                <a:solidFill>
                  <a:schemeClr val="bg1"/>
                </a:solidFill>
                <a:ea typeface="MS Mincho" pitchFamily="49" charset="-128"/>
              </a:rPr>
              <a:t>khaba man kana jaruhu siwaka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0357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0358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وَمُغِيثُهُ سِوَاكَ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whose recourse to anywhere other than You,</a:t>
            </a:r>
          </a:p>
        </p:txBody>
      </p:sp>
      <p:sp>
        <p:nvSpPr>
          <p:cNvPr id="101380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mughithuhu siwaka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1381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1382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وَمَفْزَعُهُ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سِوَاكَ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whose resort is anywhere other than You,</a:t>
            </a:r>
          </a:p>
        </p:txBody>
      </p:sp>
      <p:sp>
        <p:nvSpPr>
          <p:cNvPr id="102404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mafza`uhu ila siwaka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2405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2406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وَمَهْرَبُهُ </a:t>
            </a:r>
            <a:r>
              <a:rPr lang="ar-SA" sz="9200" kern="1200" dirty="0" err="1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إِلَىٰ</a:t>
            </a:r>
            <a:r>
              <a:rPr lang="ar-SA" sz="9200" kern="1200" dirty="0">
                <a:solidFill>
                  <a:schemeClr val="bg1"/>
                </a:solidFill>
                <a:latin typeface="Attari_Quran" pitchFamily="2" charset="-78"/>
                <a:ea typeface="+mn-ea"/>
                <a:cs typeface="Attari_Quran" pitchFamily="2" charset="-78"/>
              </a:rPr>
              <a:t> سِوَاكَ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3292475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chemeClr val="bg1"/>
                </a:solidFill>
                <a:ea typeface="MS Mincho" pitchFamily="49" charset="-128"/>
              </a:rPr>
              <a:t>whose way out is anywhere other than You,</a:t>
            </a:r>
          </a:p>
        </p:txBody>
      </p:sp>
      <p:sp>
        <p:nvSpPr>
          <p:cNvPr id="103428" name="Subtitle 4"/>
          <p:cNvSpPr txBox="1">
            <a:spLocks/>
          </p:cNvSpPr>
          <p:nvPr/>
        </p:nvSpPr>
        <p:spPr bwMode="auto">
          <a:xfrm>
            <a:off x="304800" y="51054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3200" b="1" i="1">
                <a:solidFill>
                  <a:schemeClr val="bg1"/>
                </a:solidFill>
                <a:ea typeface="MS Mincho" pitchFamily="49" charset="-128"/>
              </a:rPr>
              <a:t>wa mahrabuhu ila siwaka</a:t>
            </a:r>
            <a:endParaRPr lang="fi-FI" sz="3200" b="1" i="1">
              <a:solidFill>
                <a:schemeClr val="bg1"/>
              </a:solidFill>
              <a:ea typeface="MS Mincho" pitchFamily="49" charset="-128"/>
            </a:endParaRPr>
          </a:p>
        </p:txBody>
      </p:sp>
      <p:sp>
        <p:nvSpPr>
          <p:cNvPr id="103429" name="Text Box 3"/>
          <p:cNvSpPr txBox="1">
            <a:spLocks noChangeArrowheads="1"/>
          </p:cNvSpPr>
          <p:nvPr/>
        </p:nvSpPr>
        <p:spPr bwMode="auto">
          <a:xfrm>
            <a:off x="0" y="1036638"/>
            <a:ext cx="9180513" cy="336550"/>
          </a:xfrm>
          <a:prstGeom prst="rect">
            <a:avLst/>
          </a:prstGeom>
          <a:gradFill rotWithShape="1">
            <a:gsLst>
              <a:gs pos="0">
                <a:srgbClr val="651500"/>
              </a:gs>
              <a:gs pos="50000">
                <a:srgbClr val="DA2E00"/>
              </a:gs>
              <a:gs pos="100000">
                <a:srgbClr val="6515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chemeClr val="bg1"/>
                </a:solidFill>
                <a:latin typeface="Trebuchet MS" pitchFamily="34" charset="0"/>
              </a:rPr>
              <a:t>دعاء علقمة</a:t>
            </a:r>
          </a:p>
        </p:txBody>
      </p:sp>
      <p:sp>
        <p:nvSpPr>
          <p:cNvPr id="103430" name="Rectangle 4"/>
          <p:cNvSpPr>
            <a:spLocks noChangeArrowheads="1"/>
          </p:cNvSpPr>
          <p:nvPr/>
        </p:nvSpPr>
        <p:spPr bwMode="auto">
          <a:xfrm>
            <a:off x="-36513" y="1058863"/>
            <a:ext cx="1425576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 b="1">
                <a:solidFill>
                  <a:srgbClr val="FFFF99"/>
                </a:solidFill>
                <a:latin typeface="Trebuchet MS" pitchFamily="34" charset="0"/>
              </a:rPr>
              <a:t>Duá Alqamah</a:t>
            </a:r>
            <a:endParaRPr lang="en-US" sz="1600" b="1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11408</TotalTime>
  <Words>5046</Words>
  <Application>Microsoft Office PowerPoint</Application>
  <PresentationFormat>On-screen Show (4:3)</PresentationFormat>
  <Paragraphs>1001</Paragraphs>
  <Slides>198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198</vt:i4>
      </vt:variant>
    </vt:vector>
  </HeadingPairs>
  <TitlesOfParts>
    <vt:vector size="203" baseType="lpstr">
      <vt:lpstr>MS Mincho</vt:lpstr>
      <vt:lpstr>Arial</vt:lpstr>
      <vt:lpstr>Attari_Quran</vt:lpstr>
      <vt:lpstr>Trebuchet MS</vt:lpstr>
      <vt:lpstr>Default Design</vt:lpstr>
      <vt:lpstr>PowerPoint Presentation</vt:lpstr>
      <vt:lpstr>PowerPoint Presentation</vt:lpstr>
      <vt:lpstr>PowerPoint Presentation</vt:lpstr>
      <vt:lpstr>اَللَّهُمَّ صَلِّ عَلَىٰ مُحَمَّدٍ وَآلِ مُحَمَّدٍ</vt:lpstr>
      <vt:lpstr>بِسْمِ اللَّهِ الرَّحْمَٰنِ الرَّحِيمِ</vt:lpstr>
      <vt:lpstr>يَا اللَّهُ يَا اللَّهُ يَا اللَّهُ</vt:lpstr>
      <vt:lpstr>يَا مُجِيبَ دَعْوَةِ ٱلْمُضْطَرِّينَ</vt:lpstr>
      <vt:lpstr>يَا كَاشِفَ كُرَبِ ٱلْمَكْرُوبِينَ</vt:lpstr>
      <vt:lpstr>يَا غِيَاثَ ٱلْمُسْتَغِيثِينَ</vt:lpstr>
      <vt:lpstr>يَا صَرِيخَ ٱلْمُسْتَصْرِخِينَ</vt:lpstr>
      <vt:lpstr>وَيَا مَنْ هُوَ اقْرَبُ إِلَيَّ مِنْ حَبْلِ ٱلْوَرِيدِ</vt:lpstr>
      <vt:lpstr>وَيَا مَنْ يَحُولُ بَيْنَ ٱلْمَرْءِ وَقَلْبِهِ</vt:lpstr>
      <vt:lpstr>وَيَا مَنْ هُوَ بِٱلْمَنْظَرِ ٱلاعْلَىٰ وَبِٱلافُقِ ٱلْمُبِينِ</vt:lpstr>
      <vt:lpstr>وَيَا مَنْ هُوَ ٱلرَّحْمٰنُ ٱلرَّحِيمُ عَلَىٰ ٱلْعَرْشِ ٱسْتَوَىٰ</vt:lpstr>
      <vt:lpstr>وَيَا مَنْ يَعْلَمُ خَائِنَةَ ٱلاعْيُنِ وَمَا تُخْفِي ٱلصُّدُورُ</vt:lpstr>
      <vt:lpstr>وَيَا مَنْ لاَ يَخْفَىٰ عَلَيْهِ خَافِيَةٌ</vt:lpstr>
      <vt:lpstr>يَا مَنْ لاَ تَشْتَبِهُ عَلَيْهِ ٱلاصْوَاتُ</vt:lpstr>
      <vt:lpstr>وَيَا مَنْ لاَ تُغَلِّطُهُ ٱلْحَاجَاتُ</vt:lpstr>
      <vt:lpstr>وَيَا مَنْ لاَ يُبْرِمُهُ إِلْحَاحُ ٱلْمُلِحِّينَ</vt:lpstr>
      <vt:lpstr>يَا مُدْرِكَ كُلِّ فَوْتٍ</vt:lpstr>
      <vt:lpstr>وَيَا جَامِعَ كُلِّ شَمْلٍ</vt:lpstr>
      <vt:lpstr>وَيَا بَارِئَ ٱلنُّفُوسِ بَعْدَ ٱلْمَوْتِ</vt:lpstr>
      <vt:lpstr>يَا مَنْ هُوَ كُلِّ يَوْمٍ فِي شَانٍ</vt:lpstr>
      <vt:lpstr>يَا قَاضِيَ ٱلْحَاجَاتِ</vt:lpstr>
      <vt:lpstr>يَا مُنَفِّسَ ٱلْكُرُبَاتِ</vt:lpstr>
      <vt:lpstr>يَا مُعْطِيَ ٱلسُّؤُلاَتِ</vt:lpstr>
      <vt:lpstr>يَا وَلِيَّ ٱلرَّغَبَاتِ</vt:lpstr>
      <vt:lpstr>يَا كَافِيَ ٱلْمُهِمَّاتِ</vt:lpstr>
      <vt:lpstr>يَا مَنْ يَكْفِي مِنْ كُلِّ شَيْءٍ</vt:lpstr>
      <vt:lpstr>وَلاَ يَكْفِي مِنْهُ شَيْءٌ فِي ٱلسَّمَاوَاتِ وَٱلارْضِ</vt:lpstr>
      <vt:lpstr>اسْالُكَ بِحَقِّ مُحَمَّدٍ خَاتَمِ ٱلنَّبِيِّينَ</vt:lpstr>
      <vt:lpstr>وَعَلِيٍّ امِيرِ ٱلْمُؤْمِنِينَ</vt:lpstr>
      <vt:lpstr>وَبِحَقِّ فَاطِمَةَ بِنْتِ نَبِيِّكَ</vt:lpstr>
      <vt:lpstr>وَبِحَقِّ ٱلْحَسَنِ وَٱلْحُسَيْنِ</vt:lpstr>
      <vt:lpstr>فَإِنِّي بِهِمْ اتَوَجَّهُ إِلَيْكَ فِي مَقَامِي هٰذَا</vt:lpstr>
      <vt:lpstr>وَبِهِمْ اتَوَسَّلُ</vt:lpstr>
      <vt:lpstr>وَبِهِمْ اتَشَفَّعُ إِلَيْكَ</vt:lpstr>
      <vt:lpstr>وَبِحَقِّهِمْ اسْالُكَ وَاقْسِمُ وَاعْزِمُ عَلَيْكَ</vt:lpstr>
      <vt:lpstr>وَبِٱلشَّانِ ٱلَّذِي لَهُمْ عِنْدَكَ</vt:lpstr>
      <vt:lpstr>وَبِٱلْقَدْرِ ٱلَّذِي لَهُمْ عِنْدَكَ</vt:lpstr>
      <vt:lpstr>وَبِٱلَّذِي فَضَّلْتَهُمْ عَلَىٰ ٱلْعَالَمِينَ</vt:lpstr>
      <vt:lpstr>وَبِٱسْمِكَ ٱلَّذِي جَعَلْتَهُ عِنْدَهُمْ</vt:lpstr>
      <vt:lpstr>وَبِهِ خَصَصْتَهُمْ دُونَ ٱلْعَالَمِينَ</vt:lpstr>
      <vt:lpstr>وَبِهِ ابَنْتَهُمْ</vt:lpstr>
      <vt:lpstr>وَابَنْتَ فَضْلَهُمْ مِنْ فَضْلِ ٱلْعَالَمِينَ</vt:lpstr>
      <vt:lpstr>حَتَّىٰ فَاقَ فَضْلُهُمْ فَضْلَ ٱلْعَالَمِينَ جَمِيعاً</vt:lpstr>
      <vt:lpstr>اسْالُكَ انْ تُصَلِّيَ عَلَىٰ مُحَمَّدٍ وَآلِ مُحَمَّدٍ</vt:lpstr>
      <vt:lpstr>وَانْ تَكْشِفَ عَنِّي غَمِّي</vt:lpstr>
      <vt:lpstr>وَهَمِّي وَكَرْبِي</vt:lpstr>
      <vt:lpstr>وَتَكْفِيَنِي ٱلْمُهِمَّ مِنْ امُورِي</vt:lpstr>
      <vt:lpstr>وَتَقْضِيَ عَنِّي دَيْنِي</vt:lpstr>
      <vt:lpstr>وَتُجِيـرَنِي مِنَ ٱلْفَقْرِ</vt:lpstr>
      <vt:lpstr>وَتُجِيـرَنِي مِنَ ٱلْفَاقَةِ</vt:lpstr>
      <vt:lpstr>وَتُغْنِيَنِي عَنِ ٱلْمَسْالَةِ إِلَىٰ ٱلْمَخْلُوقِينَ</vt:lpstr>
      <vt:lpstr>وَتَكْفِيَنِي هَمَّ مَنْ اخَافُ هَمَّهُ</vt:lpstr>
      <vt:lpstr>وَعُسْرَ مَنْ اخَافُ عُسْرَهُ</vt:lpstr>
      <vt:lpstr>وَحُزُونَةَ مَنْ اخَافُ حُزُونَتَهُ</vt:lpstr>
      <vt:lpstr>وَشَرَّ مَنْ اخَافُ شَرَّهُ</vt:lpstr>
      <vt:lpstr>وَمَكْرَ مَنْ اخَافُ مَكْرَهُ</vt:lpstr>
      <vt:lpstr>وَبَغْيَ مَنْ اخَافُ بَغْيَهُ</vt:lpstr>
      <vt:lpstr>وَجَوْرَ مَنْ اخَافُ جَوْرَهُ</vt:lpstr>
      <vt:lpstr>وَسُلْطَانَ مَنْ اخَافُ سُلْطَانَهُ</vt:lpstr>
      <vt:lpstr>وَكَيْدَ مَنْ اخَافُ كَيْدَهُ</vt:lpstr>
      <vt:lpstr>وَمَقْدُرَةَ مَنْ اخَافُ مَقْدُرَتَهُ عَلَيَّ</vt:lpstr>
      <vt:lpstr>وَتَرُدَّ عَنِّي كَيْدَ ٱلْكَيَدَةِ</vt:lpstr>
      <vt:lpstr>وَمَكْرَ ٱلْمَكَرَةِ</vt:lpstr>
      <vt:lpstr>اَللَّهُمَّ مَنْ ارَادَنِي فَارِدْهُ</vt:lpstr>
      <vt:lpstr>وَمَنْ كَادَنِي فَكِدْهُ</vt:lpstr>
      <vt:lpstr>وَٱصْرِفْ عَنِّي كَيْدَهُ وَمَكْرَهُ</vt:lpstr>
      <vt:lpstr>وَبَاسَهُ وَامَانِيَّهُ</vt:lpstr>
      <vt:lpstr>وَٱمْنَعْهُ عَنِّي كَيْفَ شِئْتَ وَانَّىٰ شِئْتَ</vt:lpstr>
      <vt:lpstr>اَللَّهُمَّ اشْغِلْهُ عَنِّي</vt:lpstr>
      <vt:lpstr>بِفَقْرٍ لاَ تَجْبُرُهُ</vt:lpstr>
      <vt:lpstr>وَبِبَلاءٍ لاَ تَسْتُرُهُ</vt:lpstr>
      <vt:lpstr>وَبِفَاقَةٍ لاَ تَسُدُّهَا</vt:lpstr>
      <vt:lpstr>وَبِسُقْمٍ لاَ تُعَافِيهِ</vt:lpstr>
      <vt:lpstr>وَذُلٍّ لاَ تُعِزُّهُ</vt:lpstr>
      <vt:lpstr>وَبِمَسْكَنَةٍ لاَ تَجْبُرُهَا</vt:lpstr>
      <vt:lpstr>اَللَّهُمَّ ٱضْرِبْ بِٱلذُّلِّ نَصْبَ عَيْنَيْهِ</vt:lpstr>
      <vt:lpstr>وَادْخِلْ عَلَيْهِ ٱلْفَقْرَ فِي مَنْزِلِهِ</vt:lpstr>
      <vt:lpstr>وَٱلْعِلَّةَ وَٱلسُّقْمَ فِي بَدَنِهِ</vt:lpstr>
      <vt:lpstr>حَتَّىٰ تَشْغَلَهُ عَنِّي بِشُغْلٍ شَاغِلٍ لاَ فَرَاغَ لَهُ</vt:lpstr>
      <vt:lpstr>وَانْسِهِ ذِكْرِي كَمَا انْسَيْتَهُ ذِكْرَكَ</vt:lpstr>
      <vt:lpstr>وَخُذْ عَنِّي بِسَمْعِهِ وَبَصَرِهِ</vt:lpstr>
      <vt:lpstr>وَلِسَانِهِ وَيَدِهِ</vt:lpstr>
      <vt:lpstr>وَرِجْلِهِ وَقَلْبِهِ</vt:lpstr>
      <vt:lpstr>وَجَمِيعِ جَوَارِحِهِ</vt:lpstr>
      <vt:lpstr>وَادْخِلْ عَلَيْهِ فِي جَمِيعِ ذٰلِكَ ٱلسُّقْمَ</vt:lpstr>
      <vt:lpstr>وَلا تَشْفِهِ حَتَّىٰ تَجْعَلَ ذٰلِكَ لَهُ شُغْلاً شَاغِلاً بِهِ</vt:lpstr>
      <vt:lpstr>عَنِّي وَعَنْ ذِكْرِي</vt:lpstr>
      <vt:lpstr>وَٱكْفِنِي يَا كَافِي مَا لاَ يَكْفِي سِوَاكَ</vt:lpstr>
      <vt:lpstr>فَإِنَّكَ ٱلْكَافِي لاَ كَافِيَ سِوَاكَ</vt:lpstr>
      <vt:lpstr>وَمُفَرِّجٌ لاَ مُفَرِّجَ سِوَاكَ</vt:lpstr>
      <vt:lpstr>وَمُغِيثٌ لاَ مُغِيثَ سِوَاكَ</vt:lpstr>
      <vt:lpstr>وَجَارٌ لاَ جَارَ سِوَاكَ</vt:lpstr>
      <vt:lpstr>خَابَ مَنْ كَانَ جَارُهُ سِوَاكَ</vt:lpstr>
      <vt:lpstr>وَمُغِيثُهُ سِوَاكَ</vt:lpstr>
      <vt:lpstr>وَمَفْزَعُهُ إِلَىٰ سِوَاكَ</vt:lpstr>
      <vt:lpstr>وَمَهْرَبُهُ إِلَىٰ سِوَاكَ</vt:lpstr>
      <vt:lpstr>وَمَلْجَاهُ إِلَىٰ غَيْرِكَ</vt:lpstr>
      <vt:lpstr>وَمَنْجَاهُ مِنْ مَخْلُوقٍ غَيْرِكَ</vt:lpstr>
      <vt:lpstr>فَانْتَ ثِقَتِي وَرَجَائِي</vt:lpstr>
      <vt:lpstr>وَمَفْزَعِي وَمَهْرَبِي</vt:lpstr>
      <vt:lpstr>وَمَلْجَإِي وَمَنْجَايَ</vt:lpstr>
      <vt:lpstr>فَبِكَ اسْتَفْتِحُ</vt:lpstr>
      <vt:lpstr>وَبِكَ اسْتَنْجِحُ</vt:lpstr>
      <vt:lpstr>وَبِمُحَمَّدٍ وَآلِ مُحَمَّدٍ</vt:lpstr>
      <vt:lpstr>اتَوَجَّهُ إِلَيْكَ وَاتَوَسَّلُ وَاتَشَفَّعُ</vt:lpstr>
      <vt:lpstr>فَاسْالُكَ يَا اللَّهُ يَا اللَّهُ يَا اللَّهُ</vt:lpstr>
      <vt:lpstr>فَلَكَ ٱلْحَمْدُ وَلَكَ ٱلشُّكْرُ</vt:lpstr>
      <vt:lpstr>وَإِلَيْكَ ٱلْمُشْتَكَىٰ وَانْتَ ٱلْمُسْتَعَانُ</vt:lpstr>
      <vt:lpstr>فَاسْالُكَ يَا اللَّهُ يَا اللَّهُ يَا اللَّهُ</vt:lpstr>
      <vt:lpstr>بِحَقِّ مُحَمَّـدٍ وَآلِ مُحَمَّـدٍ</vt:lpstr>
      <vt:lpstr>انْ تُصَلِّيَ عَلَىٰ مُحَمَّدٍ وَآلِ مُحَمَّدٍ</vt:lpstr>
      <vt:lpstr>وَانْ تَكْشِفَ عَنِّي غَمِّي وَهَمِّي وَكَرْبِي</vt:lpstr>
      <vt:lpstr>فِي مَقَامِي هٰذَا</vt:lpstr>
      <vt:lpstr>كَمَا كَشَفْتَ عَنْ نَبِيِّكَ هَمَّهُ وَغَمَّهُ وَكَرْبَهُ</vt:lpstr>
      <vt:lpstr>وَكَفَيْتَهُ هَوْلَ عَدُوِّهِ</vt:lpstr>
      <vt:lpstr>فَٱكْشِفْ عَنِّي كَمَا كَشَفْتَ عَنْهُ</vt:lpstr>
      <vt:lpstr>وَفَرِّجْ عَنِّي كَمَا فَرَّجْتَ عَنْهُ</vt:lpstr>
      <vt:lpstr>وَٱكْفِنِي كَمَا كَفَيْتَهُ</vt:lpstr>
      <vt:lpstr>وَٱصْرِفْ عَنِّي هَوْلَ مَا اخَافُ هَوْلَهُ</vt:lpstr>
      <vt:lpstr>وَمَؤُونَةَ مَا اخَافُ مَؤُونَتَهُ</vt:lpstr>
      <vt:lpstr>وَهَمَّ مَا اخَافُ هَمَّهُ</vt:lpstr>
      <vt:lpstr>بِلا مَؤُونَةٍ عَلَىٰ نَفْسِي مِنْ ذٰلِكَ</vt:lpstr>
      <vt:lpstr>وَٱصْرِفْنِي بِقَضَاءِ حَوَائِجِي</vt:lpstr>
      <vt:lpstr>وَكِفَايَةِ مَا اهَمَّنِي هَمُّهُ</vt:lpstr>
      <vt:lpstr>مِنْ امْرِ آخِرَتِي وَدُنْيَايَ</vt:lpstr>
      <vt:lpstr>يَا امِيرَ ٱلْمُؤْمِنِينَ</vt:lpstr>
      <vt:lpstr>وَيَا ابَا عَبْدِ ٱللَّهِ</vt:lpstr>
      <vt:lpstr>عَلَيْكُمَا مِنِّي سَلامُ ٱللَّهِ ابَداً</vt:lpstr>
      <vt:lpstr>مَا بَقِيتُ وَبَقِيَ ٱللَّيْلُ وَٱلنَّهَارُ</vt:lpstr>
      <vt:lpstr>وَلاَ جَعَلَهُ ٱللَّهُ آخِرَ ٱلْعَهْدِ مِنْ زِيَارَتِكُمَا</vt:lpstr>
      <vt:lpstr>وَلاَ فَرَّقَ ٱللَّهُ بَيْنِي وَبَيْنَكُمَا</vt:lpstr>
      <vt:lpstr>اَللَّهُمَّ احْيِنِي حَيَاةَ مُحَمَّدٍ وَذُرِّيَّتِهِ</vt:lpstr>
      <vt:lpstr>وَامِتْنِي مَمَاتَهُمْ</vt:lpstr>
      <vt:lpstr>وَتَوَفَّنِي عَلَىٰ مِلَّتِهِمْ</vt:lpstr>
      <vt:lpstr>وَٱحْشُرْنِي فِي زُمْرَتِهِمْ</vt:lpstr>
      <vt:lpstr>وَلاَ تُفَرِّقْ بَيْنِي وَبَيْنَهُمْ</vt:lpstr>
      <vt:lpstr>طَرْفَةَ عَيْنٍ ابَداً</vt:lpstr>
      <vt:lpstr>فِي ٱلدُّنْيَا وَٱلآخِرَةِ</vt:lpstr>
      <vt:lpstr>يَا امِيرَ ٱلْمُؤْمِنِينَ</vt:lpstr>
      <vt:lpstr>وَيَا ابَا عَبْدِ ٱللَّهِ</vt:lpstr>
      <vt:lpstr>اتَيْتُكُمَا زَائِراً</vt:lpstr>
      <vt:lpstr>وَمُتَوَسِّلاً إِلَىٰ ٱللَّهِ رَبِّي وَرَبِّكُمَا</vt:lpstr>
      <vt:lpstr>وَمُتَوَجِّهاً إِلَيْهِ بِكُمَا</vt:lpstr>
      <vt:lpstr>وَمُسْتَشْفِعاً بِكُمَا إِلَىٰ ٱللَّهِ تَعَالَىٰ فِي حَاجَتِي هٰذِهِ</vt:lpstr>
      <vt:lpstr>فَٱشْفَعَا لِي</vt:lpstr>
      <vt:lpstr>فَإِنَّ لَكُمَا عِنْدَ ٱللَّهِ ٱلْمَقَامَ ٱلْمَحْمُودَ</vt:lpstr>
      <vt:lpstr>وَٱلْجَاهَ ٱلْوَجِيهَ</vt:lpstr>
      <vt:lpstr>وَٱلْمَنْزِلَ ٱلرَّفِيعَ وَٱلْوَسِيلَةَ</vt:lpstr>
      <vt:lpstr>إِنِّي انْقَلِبُ عَنْكُمَا</vt:lpstr>
      <vt:lpstr>مُنْتَظِراً لِتَنَجُّزِ ٱلْحَاجَةِ</vt:lpstr>
      <vt:lpstr>وَقَضَائِهَا وَنَجَاحِهَا مِنَ ٱللَّهِ</vt:lpstr>
      <vt:lpstr>بِشَفَاعَتِكُمَا لِي إِلَىٰ ٱللَّهِ فِي ذٰلِكَ</vt:lpstr>
      <vt:lpstr>فَلا اخِيبُ</vt:lpstr>
      <vt:lpstr>وَلاَ يَكونُ مُنْقَلَبِي مُنْقَلَباً خَائِباً خَاسِراً</vt:lpstr>
      <vt:lpstr>بَلْ يَكُونُ مُنْقَلَبِي مُنْقَلَباً رَاجِحاً</vt:lpstr>
      <vt:lpstr>مُفْلِحاً مُنْجِحاً مُسْتَجَاباً</vt:lpstr>
      <vt:lpstr>بِقَضَاءِ جَمِيعِ حَوَائِجِي</vt:lpstr>
      <vt:lpstr>وَتَشَفَّعَا لِي إِلَىٰ ٱللَّهِ</vt:lpstr>
      <vt:lpstr>إِنْقَلَبْتُ عَلَىٰ مَا شَاءَ ٱللَّهُ</vt:lpstr>
      <vt:lpstr>وَلا حَوْلَ وَلا قُوَّةَ إِلاَّ بِٱللَّهِ</vt:lpstr>
      <vt:lpstr>مُفَوِّضاً امْرِي إِلَىٰ ٱللَّهِ</vt:lpstr>
      <vt:lpstr>مُلْجِئاً ظَهْرِي إِلَىٰ ٱللَّهِ</vt:lpstr>
      <vt:lpstr>مُتَوَكِّلاً عَلَىٰ ٱللَّهِ</vt:lpstr>
      <vt:lpstr>وَاقُولُ حَسْبِيَ ٱللَّهُ وَكَفَىٰ</vt:lpstr>
      <vt:lpstr>سَمِعَ ٱللَّهُ لِمَنْ دَعَا</vt:lpstr>
      <vt:lpstr>لَيْسَ لِي وَرَاءَ ٱللَّهِ</vt:lpstr>
      <vt:lpstr>وَوَرَاءَكُمْ يَا سَادَتِي مُنْتَهَىٰ</vt:lpstr>
      <vt:lpstr>مَا شَاءَ رَبِّي كَانَ</vt:lpstr>
      <vt:lpstr>وَمَا لَمْ يَشَا لَمْ يَكُنْ</vt:lpstr>
      <vt:lpstr>وَلاَ حَوْلَ وَلاَ قُوَّةَ إِلاَّ بِٱللَّهِ</vt:lpstr>
      <vt:lpstr>اسْتَوْدِعُكُمَا ٱللَّهَ</vt:lpstr>
      <vt:lpstr>وَلا جَعَلَهُ ٱللَّهُ آخِرَ ٱلْعَهْدِ مِنِّي إِلَيْكُمَا</vt:lpstr>
      <vt:lpstr>إِنْصَرَفْتُ يَا سَيِّدِي يَا امِيرَ ٱلْمُؤْمِنِينَ وَمَوْلاَي</vt:lpstr>
      <vt:lpstr>وَانْتَ يَا ابَا عَبْدِ ٱللَّهِ يَا سَيِّدِي</vt:lpstr>
      <vt:lpstr>وَسَلاَمِي عَلَيْكُمَا مُتَّصِلٌ</vt:lpstr>
      <vt:lpstr>مَا ٱتَّصَلَ ٱللَّيْلُ وَٱلنَّهَارُ</vt:lpstr>
      <vt:lpstr>وَاصِلٌ ذٰلِكَ إِلَيْكُمَا</vt:lpstr>
      <vt:lpstr>غَيْرُ مَحْجُوبٍ عَنْكُمَا سَلاَمِي</vt:lpstr>
      <vt:lpstr>إِنْ شَاءَ ٱللَّهُ</vt:lpstr>
      <vt:lpstr>وَاسْالُهُ بِحَقِّكُمَا انْ يَشَاءَ ذٰلِكَ وَيَفْعَلَ</vt:lpstr>
      <vt:lpstr>فَإِنَّهُ حَمِيدٌ مَجِيدٌ</vt:lpstr>
      <vt:lpstr>إِنْقَلَبْتُ يَا سَيِّدَيَّ عَنْكُمَا</vt:lpstr>
      <vt:lpstr>تَائِباً حَامِداً لِلَّهِ</vt:lpstr>
      <vt:lpstr>شَاكِراً رَاجِياً لِلإِجَابَةِ</vt:lpstr>
      <vt:lpstr>غَيْرَ آيِسٍ وَلاَ قَانِطٍ</vt:lpstr>
      <vt:lpstr>آئِباً عَائِداً رَاجِعاً إِلَىٰ زِيَارَتِكُمَا</vt:lpstr>
      <vt:lpstr>غَيْرَ رَاغِبٍ عَنْكُمَا وَلاَ عَنْ زِيَارَتِكُمَا</vt:lpstr>
      <vt:lpstr>بَلْ رَاجِعٌ عَائِدٌ إِنْ شَاءَ ٱللَّهُ</vt:lpstr>
      <vt:lpstr>وَلاَ حَوْلَ وَلاَ قُوَّةَ إِلاَّ بِٱللَّهِ</vt:lpstr>
      <vt:lpstr>يَا سَادَتِي رَغِبْتُ إِلَيْكُمَا وَإِلَىٰ زِيَارَتِكُمَا</vt:lpstr>
      <vt:lpstr>بَعْدَ انْ زَهِدَ فِيكُمَا وَفِي زِيَارَتِكُمَا اهْلُ ٱلدُّنْيَا</vt:lpstr>
      <vt:lpstr>فَلاَ خَيَّبَنِيَ ٱللَّهُ مِمَّا رَجَوْتُ وَمَا امَّلْتُ فِي زِيَارَتِكُمَا</vt:lpstr>
      <vt:lpstr>إِنَّهُ قَرِيبٌ مُجِيبٌ</vt:lpstr>
      <vt:lpstr>اَللَّهُمَّ صَلِّ عَلَىٰ مُحَمَّدٍ وَآلِ مُحَمَّدٍ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user</cp:lastModifiedBy>
  <cp:revision>2055</cp:revision>
  <cp:lastPrinted>1601-01-01T00:00:00Z</cp:lastPrinted>
  <dcterms:created xsi:type="dcterms:W3CDTF">1601-01-01T00:00:00Z</dcterms:created>
  <dcterms:modified xsi:type="dcterms:W3CDTF">2021-09-23T05:03:26Z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