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930" r:id="rId2"/>
    <p:sldId id="3868" r:id="rId3"/>
    <p:sldId id="3869" r:id="rId4"/>
    <p:sldId id="3897" r:id="rId5"/>
    <p:sldId id="3932" r:id="rId6"/>
    <p:sldId id="3933" r:id="rId7"/>
    <p:sldId id="3934" r:id="rId8"/>
    <p:sldId id="3935" r:id="rId9"/>
    <p:sldId id="3936" r:id="rId10"/>
    <p:sldId id="3937" r:id="rId11"/>
    <p:sldId id="3938" r:id="rId12"/>
    <p:sldId id="3939" r:id="rId13"/>
    <p:sldId id="3940" r:id="rId14"/>
    <p:sldId id="3941" r:id="rId15"/>
    <p:sldId id="3942" r:id="rId16"/>
    <p:sldId id="3943" r:id="rId17"/>
    <p:sldId id="3944" r:id="rId18"/>
    <p:sldId id="3945" r:id="rId19"/>
    <p:sldId id="3946" r:id="rId20"/>
    <p:sldId id="3947" r:id="rId21"/>
    <p:sldId id="3948" r:id="rId22"/>
    <p:sldId id="3950" r:id="rId23"/>
    <p:sldId id="3951" r:id="rId24"/>
    <p:sldId id="3952" r:id="rId25"/>
    <p:sldId id="3953" r:id="rId26"/>
    <p:sldId id="3931" r:id="rId27"/>
    <p:sldId id="3415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800000"/>
    <a:srgbClr val="00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>
        <p:scale>
          <a:sx n="70" d="100"/>
          <a:sy n="70" d="100"/>
        </p:scale>
        <p:origin x="1810" y="355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18308D2-FC16-4A08-9F53-3544687E75AA}" type="datetimeFigureOut">
              <a:rPr lang="en-US"/>
              <a:pPr>
                <a:defRPr/>
              </a:pPr>
              <a:t>27/04/2020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6C1EF10-12DF-46AB-81D1-A5B31D65DF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649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7321E-5019-413C-9140-B6035CB79FA5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13056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9C304-C4F3-4D42-935C-27CBF881FD69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51729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7158D-FC48-4280-A008-C340BD030FDA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65664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AEF58-AD27-45BA-AF6C-CC747A1B51F2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4646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65A8E-0442-4A6D-8F99-C67B9877F805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51401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EB204-BC0A-4E76-BB26-680CA0BFF99D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81052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D06D1-3A16-41DB-AB97-A3F6DDDDBC13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14392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FB3C1-E3F5-4A44-8FAB-4626A952270B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70688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D32B1-79C1-4EB3-9C9C-C1A5D6F30DF6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68217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E99E9-DEBC-43F5-AEB1-164D0417088E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17198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0A1D5-B029-4493-9AB7-01F75A294AFD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09865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172CB511-1F00-421F-B308-C10291122BF4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136525" y="6089904"/>
            <a:ext cx="8888413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</a:t>
            </a:r>
            <a:r>
              <a:rPr lang="en-US" sz="1100" b="1" dirty="0" smtClean="0">
                <a:solidFill>
                  <a:srgbClr val="000066"/>
                </a:solidFill>
              </a:rPr>
              <a:t>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925" y="6096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لَكَ الأَسْمَاءُ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الحُسْنَى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To You are the Most Excellent Names,</a:t>
            </a:r>
            <a:endParaRPr lang="en-US" b="1" kern="1200" dirty="0" smtClean="0">
              <a:ea typeface="MS Mincho" pitchFamily="49" charset="-128"/>
            </a:endParaRPr>
          </a:p>
        </p:txBody>
      </p:sp>
      <p:sp>
        <p:nvSpPr>
          <p:cNvPr id="1024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laka alasma‘u alhusna</a:t>
            </a:r>
          </a:p>
        </p:txBody>
      </p:sp>
      <p:sp>
        <p:nvSpPr>
          <p:cNvPr id="102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1024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وَالأَمْثَالُ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العُلْيَا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most elevated examples,</a:t>
            </a:r>
            <a:endParaRPr lang="en-US" b="1" kern="1200" dirty="0" smtClean="0">
              <a:ea typeface="MS Mincho" pitchFamily="49" charset="-128"/>
            </a:endParaRPr>
          </a:p>
        </p:txBody>
      </p:sp>
      <p:sp>
        <p:nvSpPr>
          <p:cNvPr id="1126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wal-amthalu al`ulia</a:t>
            </a:r>
          </a:p>
        </p:txBody>
      </p:sp>
      <p:sp>
        <p:nvSpPr>
          <p:cNvPr id="112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1127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وَالكِبْرِيَاءُ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وَالآلاءُ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greatness and bounties.</a:t>
            </a:r>
            <a:endParaRPr lang="en-US" b="1" kern="1200" dirty="0" smtClean="0">
              <a:ea typeface="MS Mincho" pitchFamily="49" charset="-128"/>
            </a:endParaRPr>
          </a:p>
        </p:txBody>
      </p:sp>
      <p:sp>
        <p:nvSpPr>
          <p:cNvPr id="1229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wal-kibrya‘u wal-ala‘u</a:t>
            </a:r>
          </a:p>
        </p:txBody>
      </p:sp>
      <p:sp>
        <p:nvSpPr>
          <p:cNvPr id="122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1229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أَسْأَلُكَ أَنْ تُصَلّيَ عَلَى مُحَمّدٍ وَآلِ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I beseech You to bless Muhammad and the Household of Muhammad,</a:t>
            </a:r>
            <a:endParaRPr lang="en-US" b="1" kern="1200" dirty="0" smtClean="0">
              <a:ea typeface="MS Mincho" pitchFamily="49" charset="-128"/>
            </a:endParaRPr>
          </a:p>
        </p:txBody>
      </p:sp>
      <p:sp>
        <p:nvSpPr>
          <p:cNvPr id="1331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as’aluka an tusalliya `ala muhammadin wa ali muhammadin</a:t>
            </a:r>
          </a:p>
        </p:txBody>
      </p:sp>
      <p:sp>
        <p:nvSpPr>
          <p:cNvPr id="1331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1331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 تَجْعَلَ اسْمِي فِي هذِهِ اللّيْلَةِ فِي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السّعَدَاءِ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include my name with the list of the happiest ones,</a:t>
            </a:r>
            <a:endParaRPr lang="en-US" b="1" kern="1200" dirty="0" smtClean="0">
              <a:ea typeface="MS Mincho" pitchFamily="49" charset="-128"/>
            </a:endParaRPr>
          </a:p>
        </p:txBody>
      </p:sp>
      <p:sp>
        <p:nvSpPr>
          <p:cNvPr id="1434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an taj`ala asmy fi hadhihi allaylati fi alssu`ada‘i</a:t>
            </a:r>
          </a:p>
        </p:txBody>
      </p:sp>
      <p:sp>
        <p:nvSpPr>
          <p:cNvPr id="1434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وَرُوحِي مَعَ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الشّهَدَاءِ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add my soul to the martyrs,</a:t>
            </a:r>
            <a:endParaRPr lang="en-US" b="1" kern="1200" dirty="0" smtClean="0">
              <a:ea typeface="MS Mincho" pitchFamily="49" charset="-128"/>
            </a:endParaRPr>
          </a:p>
        </p:txBody>
      </p:sp>
      <p:sp>
        <p:nvSpPr>
          <p:cNvPr id="1536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ruhy ma`a alshshuhada‘i</a:t>
            </a:r>
          </a:p>
        </p:txBody>
      </p:sp>
      <p:sp>
        <p:nvSpPr>
          <p:cNvPr id="1536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1536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وَإِحْسَانِي فِي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عِلّيّينَ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record my good deeds in the most exalted rank</a:t>
            </a:r>
            <a:endParaRPr lang="en-US" b="1" kern="1200" dirty="0" smtClean="0">
              <a:ea typeface="MS Mincho" pitchFamily="49" charset="-128"/>
            </a:endParaRPr>
          </a:p>
        </p:txBody>
      </p:sp>
      <p:sp>
        <p:nvSpPr>
          <p:cNvPr id="1638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ihsany fi `illiyyina</a:t>
            </a:r>
          </a:p>
        </p:txBody>
      </p:sp>
      <p:sp>
        <p:nvSpPr>
          <p:cNvPr id="1638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1639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وَإِسَاءَتِي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مَغْفُورَةً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decide my offense to be forgiven,</a:t>
            </a:r>
            <a:endParaRPr lang="en-US" b="1" kern="1200" dirty="0" smtClean="0">
              <a:ea typeface="MS Mincho" pitchFamily="49" charset="-128"/>
            </a:endParaRPr>
          </a:p>
        </p:txBody>
      </p:sp>
      <p:sp>
        <p:nvSpPr>
          <p:cNvPr id="1741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isa‘aty maghfuratan</a:t>
            </a:r>
          </a:p>
        </p:txBody>
      </p:sp>
      <p:sp>
        <p:nvSpPr>
          <p:cNvPr id="1741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1741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 تَهَبَ لِي يَقِيناً تُبَاشِرُ بِهِ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قَلْبِي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grant me certitude that fills in my heart</a:t>
            </a:r>
            <a:endParaRPr lang="en-US" b="1" kern="1200" dirty="0" smtClean="0">
              <a:ea typeface="MS Mincho" pitchFamily="49" charset="-128"/>
            </a:endParaRPr>
          </a:p>
        </p:txBody>
      </p:sp>
      <p:sp>
        <p:nvSpPr>
          <p:cNvPr id="1843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an tahaba li yaqinan tubashiru bihi qalbi</a:t>
            </a:r>
          </a:p>
        </p:txBody>
      </p:sp>
      <p:sp>
        <p:nvSpPr>
          <p:cNvPr id="1843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1843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وَإِيمَاناً يُذْهِبُ الشّكّ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عَنّي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a faith which drives doubt away from me</a:t>
            </a:r>
          </a:p>
        </p:txBody>
      </p:sp>
      <p:sp>
        <p:nvSpPr>
          <p:cNvPr id="1946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‘imanan yudhhibu alshshkk `anni</a:t>
            </a:r>
          </a:p>
        </p:txBody>
      </p:sp>
      <p:sp>
        <p:nvSpPr>
          <p:cNvPr id="1946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1946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75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O' Allāh send Your blessings on Muhammad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205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205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205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 dirty="0" err="1">
                <a:solidFill>
                  <a:srgbClr val="FFFF99"/>
                </a:solidFill>
                <a:latin typeface="Trebuchet MS" pitchFamily="34" charset="0"/>
              </a:rPr>
              <a:t>Dua’a</a:t>
            </a:r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وَتُرْضِيَنِي بِمَا قَسَمْتَ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لِي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make me feel satisfied with that which You decide for me</a:t>
            </a:r>
            <a:endParaRPr lang="en-US" b="1" kern="1200" dirty="0" smtClean="0">
              <a:ea typeface="MS Mincho" pitchFamily="49" charset="-128"/>
            </a:endParaRPr>
          </a:p>
        </p:txBody>
      </p:sp>
      <p:sp>
        <p:nvSpPr>
          <p:cNvPr id="2048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turdiyany bima qasamta li</a:t>
            </a:r>
          </a:p>
        </p:txBody>
      </p:sp>
      <p:sp>
        <p:nvSpPr>
          <p:cNvPr id="2048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2048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وَآتِنَا فِي الدّنْيَا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حَسَنَةً</a:t>
            </a:r>
            <a:r>
              <a:rPr lang="en-US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وَفِي الآخِرَةِ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حَسَنَةً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(And I beseech You to) </a:t>
            </a:r>
            <a:r>
              <a:rPr lang="en-US" b="1" i="1" kern="1200" dirty="0">
                <a:ea typeface="MS Mincho" pitchFamily="49" charset="-128"/>
              </a:rPr>
              <a:t>Give us good in this world, and good in the Hereafter,</a:t>
            </a:r>
          </a:p>
        </p:txBody>
      </p:sp>
      <p:sp>
        <p:nvSpPr>
          <p:cNvPr id="2150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v-SE" sz="2800" b="1" i="1">
                <a:solidFill>
                  <a:srgbClr val="000066"/>
                </a:solidFill>
                <a:ea typeface="MS Mincho" pitchFamily="49" charset="-128"/>
              </a:rPr>
              <a:t>wa atina fi alddunya hasanatan wa fi alakhirati hasanatan</a:t>
            </a:r>
          </a:p>
        </p:txBody>
      </p: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215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وَقِنَا عَذَابَ النَّارِ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الحَرِيقِ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i="1" kern="1200" dirty="0">
                <a:ea typeface="MS Mincho" pitchFamily="49" charset="-128"/>
              </a:rPr>
              <a:t>and save us from the punishment of the burning fire. </a:t>
            </a:r>
            <a:r>
              <a:rPr lang="en-US" b="1" kern="1200" dirty="0">
                <a:ea typeface="MS Mincho" pitchFamily="49" charset="-128"/>
              </a:rPr>
              <a:t>(2:201)</a:t>
            </a:r>
          </a:p>
        </p:txBody>
      </p:sp>
      <p:sp>
        <p:nvSpPr>
          <p:cNvPr id="2253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qina `adhaba alnnari alhariqi</a:t>
            </a:r>
          </a:p>
        </p:txBody>
      </p:sp>
      <p:sp>
        <p:nvSpPr>
          <p:cNvPr id="2253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2253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وَارْزُقْنِي فِيهَا ذِكْرَكَ وَشُكْرَكَ وَالرّغْبَةَ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إِلَيْكَ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(also) confer upon us at this night Your mentioning, thanking You, and desiring for You, </a:t>
            </a:r>
            <a:endParaRPr lang="en-US" b="1" kern="1200" dirty="0" smtClean="0">
              <a:ea typeface="MS Mincho" pitchFamily="49" charset="-128"/>
            </a:endParaRPr>
          </a:p>
        </p:txBody>
      </p:sp>
      <p:sp>
        <p:nvSpPr>
          <p:cNvPr id="2355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warzuqny fiha dhikraka wa shukraka wal-rraghbata ilayka</a:t>
            </a:r>
          </a:p>
        </p:txBody>
      </p:sp>
      <p:sp>
        <p:nvSpPr>
          <p:cNvPr id="2355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2355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وَالإِنَابَةَ وَالتّوْفِيقَ لِمَا وَفّقْتَ لَهُ مُحَمّداً وَآلَ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turning to You, and success to that to which You led Muhammad and the Household of Muhammad, </a:t>
            </a:r>
            <a:endParaRPr lang="en-US" b="1" kern="1200" dirty="0" smtClean="0">
              <a:ea typeface="MS Mincho" pitchFamily="49" charset="-128"/>
            </a:endParaRPr>
          </a:p>
        </p:txBody>
      </p:sp>
      <p:sp>
        <p:nvSpPr>
          <p:cNvPr id="2458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 dirty="0">
                <a:solidFill>
                  <a:srgbClr val="000066"/>
                </a:solidFill>
                <a:ea typeface="MS Mincho" pitchFamily="49" charset="-128"/>
              </a:rPr>
              <a:t>wal-inabata wal-ttawfiqa lima waffaqta lahu muhammadan wa ala </a:t>
            </a:r>
            <a:r>
              <a:rPr lang="fi-FI" sz="2800" b="1" i="1" dirty="0" smtClean="0">
                <a:solidFill>
                  <a:srgbClr val="000066"/>
                </a:solidFill>
                <a:ea typeface="MS Mincho" pitchFamily="49" charset="-128"/>
              </a:rPr>
              <a:t>muhammadin</a:t>
            </a: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458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2458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عَلَيْهِ وَعَلَيْهِمُ السّلامُ.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peace be upon him and them.</a:t>
            </a:r>
          </a:p>
        </p:txBody>
      </p:sp>
      <p:sp>
        <p:nvSpPr>
          <p:cNvPr id="2458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 dirty="0" smtClean="0">
                <a:solidFill>
                  <a:srgbClr val="000066"/>
                </a:solidFill>
                <a:ea typeface="MS Mincho" pitchFamily="49" charset="-128"/>
              </a:rPr>
              <a:t>`alayhi wa `alayhimu alssalamu</a:t>
            </a: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458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2458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  <p:extLst>
      <p:ext uri="{BB962C8B-B14F-4D97-AF65-F5344CB8AC3E}">
        <p14:creationId xmlns:p14="http://schemas.microsoft.com/office/powerpoint/2010/main" val="18431955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O' Allāh send Your blessings on Muhammad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2560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2560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2560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/>
            <a:r>
              <a:rPr lang="ar-SA" b="1" dirty="0" smtClean="0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26627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8" name="Text Box 10"/>
          <p:cNvSpPr txBox="1">
            <a:spLocks noChangeArrowheads="1"/>
          </p:cNvSpPr>
          <p:nvPr/>
        </p:nvSpPr>
        <p:spPr bwMode="auto">
          <a:xfrm>
            <a:off x="304800" y="227290"/>
            <a:ext cx="4876800" cy="36933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r>
              <a:rPr lang="en-US" b="1" dirty="0" smtClean="0">
                <a:solidFill>
                  <a:srgbClr val="FFFF99"/>
                </a:solidFill>
                <a:latin typeface="Trebuchet MS" pitchFamily="34" charset="0"/>
              </a:rPr>
              <a:t> for Twenty-Sixth Night of Ramadan</a:t>
            </a:r>
            <a:endParaRPr lang="en-US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26629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rgbClr val="FFFF00"/>
                </a:solidFill>
              </a:rPr>
              <a:t>Please recite  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Sūrat al-Fātiḥah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for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ALL MARHUMEEN</a:t>
            </a:r>
            <a:br>
              <a:rPr lang="en-US" sz="6000" b="1" smtClean="0">
                <a:solidFill>
                  <a:srgbClr val="FFFF00"/>
                </a:solidFill>
              </a:rPr>
            </a:br>
            <a:endParaRPr lang="en-GB" sz="6000" b="1" smtClean="0">
              <a:solidFill>
                <a:srgbClr val="FFFF00"/>
              </a:solidFill>
            </a:endParaRPr>
          </a:p>
        </p:txBody>
      </p:sp>
      <p:sp>
        <p:nvSpPr>
          <p:cNvPr id="26630" name="Rectangle 5"/>
          <p:cNvSpPr>
            <a:spLocks noChangeArrowheads="1"/>
          </p:cNvSpPr>
          <p:nvPr/>
        </p:nvSpPr>
        <p:spPr bwMode="auto">
          <a:xfrm>
            <a:off x="136525" y="6172200"/>
            <a:ext cx="8888413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Kindly recite Sura E Fatiha for Marhumeen of all those who have worked towards making this small work possible.</a:t>
            </a: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الرَّحْمَٰنِ الرَّحِيمِ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In the Name of Allāh, 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the All-beneficent, the All-merciful.</a:t>
            </a: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bi-smi llahi r-rahmani r-rahimi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جَاعِلَ اللّيْلِ وَالنّهَارِ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آيَتَيْنِ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(One) who made the night and the day two signs.</a:t>
            </a:r>
            <a:endParaRPr lang="en-US" b="1" kern="1200" dirty="0" smtClean="0">
              <a:ea typeface="MS Mincho" pitchFamily="49" charset="-128"/>
            </a:endParaRP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 ja`ila allayli wal-nnahari aiyatayni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مَنْ مَحَا آيَةَ اللّيْلِ</a:t>
            </a:r>
            <a:r>
              <a:rPr lang="en-US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وَجَعَلَ آيَةَ النّهَارِ مُبْصِرَةً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(One) who removed the sign of the night,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made the sign of the day bright,</a:t>
            </a:r>
            <a:endParaRPr lang="en-US" b="1" kern="1200" dirty="0" smtClean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 man maha ayata allayli wa ja`ala ayata alnnahari mubsiratan</a:t>
            </a:r>
          </a:p>
          <a:p>
            <a:pPr algn="ctr" eaLnBrk="1" hangingPunct="1">
              <a:spcBef>
                <a:spcPct val="20000"/>
              </a:spcBef>
            </a:pP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لِتَبْتَغُوَا فَضْلاً مِنْهُ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وَرِضْوَاناً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that you may seek grace from Him, and (His) pleasure.</a:t>
            </a:r>
            <a:endParaRPr lang="en-US" b="1" kern="1200" dirty="0" smtClean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litabtaghu fadlan minhu wa ridwanan</a:t>
            </a: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مُفَصّلَ كُلّ شَيْءٍ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تَفْصِيلاً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(One) who separates everything distinctly.</a:t>
            </a:r>
            <a:endParaRPr lang="en-US" b="1" kern="1200" dirty="0" smtClean="0">
              <a:ea typeface="MS Mincho" pitchFamily="49" charset="-128"/>
            </a:endParaRP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 mufassila kulli shay‘in tafsilan</a:t>
            </a: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مَاجِدُ يَا وَهَّابُ</a:t>
            </a:r>
            <a:r>
              <a:rPr lang="en-US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اللّهُ يَا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جَوَادُ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the Magnificent, O the Giver, O </a:t>
            </a:r>
            <a:r>
              <a:rPr lang="en-US" b="1" kern="1200" dirty="0" err="1">
                <a:ea typeface="MS Mincho" pitchFamily="49" charset="-128"/>
              </a:rPr>
              <a:t>Alláh</a:t>
            </a:r>
            <a:r>
              <a:rPr lang="en-US" b="1" kern="1200" dirty="0">
                <a:ea typeface="MS Mincho" pitchFamily="49" charset="-128"/>
              </a:rPr>
              <a:t>, O the Generous.</a:t>
            </a:r>
            <a:endParaRPr lang="en-US" b="1" kern="1200" dirty="0" smtClean="0">
              <a:ea typeface="MS Mincho" pitchFamily="49" charset="-128"/>
            </a:endParaRPr>
          </a:p>
        </p:txBody>
      </p:sp>
      <p:sp>
        <p:nvSpPr>
          <p:cNvPr id="819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 majidu ya wahhabu ya allahu ya jawadu</a:t>
            </a:r>
          </a:p>
        </p:txBody>
      </p:sp>
      <p:sp>
        <p:nvSpPr>
          <p:cNvPr id="81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819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اللّهُ يَا اللّهُ يَا اللّهُ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it-IT" b="1" kern="1200" dirty="0">
                <a:ea typeface="MS Mincho" pitchFamily="49" charset="-128"/>
              </a:rPr>
              <a:t>O Allah; O Allah; O Allah; </a:t>
            </a:r>
            <a:endParaRPr lang="it-IT" b="1" kern="1200" dirty="0" smtClean="0">
              <a:ea typeface="MS Mincho" pitchFamily="49" charset="-128"/>
            </a:endParaRPr>
          </a:p>
        </p:txBody>
      </p:sp>
      <p:sp>
        <p:nvSpPr>
          <p:cNvPr id="922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800" b="1" i="1">
                <a:solidFill>
                  <a:srgbClr val="000066"/>
                </a:solidFill>
                <a:ea typeface="MS Mincho" pitchFamily="49" charset="-128"/>
              </a:rPr>
              <a:t>ya allahu ya allahu ya allahu</a:t>
            </a:r>
          </a:p>
        </p:txBody>
      </p:sp>
      <p:sp>
        <p:nvSpPr>
          <p:cNvPr id="92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دُعاءِ اللَّيلة السّادِسَة وَالْعِشْرينَ</a:t>
            </a:r>
          </a:p>
        </p:txBody>
      </p:sp>
      <p:sp>
        <p:nvSpPr>
          <p:cNvPr id="922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Twenty-Sixth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algn="ctr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algn="ctr" eaLnBrk="1" hangingPunct="1">
          <a:spcBef>
            <a:spcPct val="20000"/>
          </a:spcBef>
          <a:defRPr sz="2800" b="1" i="1" dirty="0">
            <a:solidFill>
              <a:srgbClr val="000066"/>
            </a:solidFill>
            <a:ea typeface="MS Mincho" pitchFamily="49" charset="-128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12292</TotalTime>
  <Words>902</Words>
  <Application>Microsoft Office PowerPoint</Application>
  <PresentationFormat>On-screen Show (4:3)</PresentationFormat>
  <Paragraphs>137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MS Mincho</vt:lpstr>
      <vt:lpstr>Arabic Typesetting</vt:lpstr>
      <vt:lpstr>Arial</vt:lpstr>
      <vt:lpstr>Calibri</vt:lpstr>
      <vt:lpstr>Trebuchet MS</vt:lpstr>
      <vt:lpstr>Default Design</vt:lpstr>
      <vt:lpstr>PowerPoint Presentation</vt:lpstr>
      <vt:lpstr>اَللَّهُمَّ صَلِّ عَلَى مُحَمَّدٍ وَ آلِ ممُحَمّدٍ</vt:lpstr>
      <vt:lpstr>بِسْمِ اللَّهِ الرَّحْمَٰنِ الرَّحِيمِ</vt:lpstr>
      <vt:lpstr>يَا جَاعِلَ اللّيْلِ وَالنّهَارِ آيَتَيْنِ</vt:lpstr>
      <vt:lpstr>يَا مَنْ مَحَا آيَةَ اللّيْلِ وَجَعَلَ آيَةَ النّهَارِ مُبْصِرَةً</vt:lpstr>
      <vt:lpstr>لِتَبْتَغُوَا فَضْلاً مِنْهُ وَرِضْوَاناً</vt:lpstr>
      <vt:lpstr>يَا مُفَصّلَ كُلّ شَيْءٍ تَفْصِيلاً</vt:lpstr>
      <vt:lpstr>يَا مَاجِدُ يَا وَهَّابُ يَا اللّهُ يَا جَوَادُ</vt:lpstr>
      <vt:lpstr>يَا اللّهُ يَا اللّهُ يَا اللّهُ </vt:lpstr>
      <vt:lpstr>لَكَ الأَسْمَاءُ الحُسْنَى</vt:lpstr>
      <vt:lpstr>وَالأَمْثَالُ العُلْيَا</vt:lpstr>
      <vt:lpstr>وَالكِبْرِيَاءُ وَالآلاءُ</vt:lpstr>
      <vt:lpstr>أَسْأَلُكَ أَنْ تُصَلّيَ عَلَى مُحَمّدٍ وَآلِ مُحَمّدٍ</vt:lpstr>
      <vt:lpstr>وَأَنْ تَجْعَلَ اسْمِي فِي هذِهِ اللّيْلَةِ فِي السّعَدَاءِ</vt:lpstr>
      <vt:lpstr>وَرُوحِي مَعَ الشّهَدَاءِ</vt:lpstr>
      <vt:lpstr>وَإِحْسَانِي فِي عِلّيّينَ</vt:lpstr>
      <vt:lpstr>وَإِسَاءَتِي مَغْفُورَةً</vt:lpstr>
      <vt:lpstr>وَأَنْ تَهَبَ لِي يَقِيناً تُبَاشِرُ بِهِ قَلْبِي</vt:lpstr>
      <vt:lpstr>وَإِيمَاناً يُذْهِبُ الشّكّ عَنّي</vt:lpstr>
      <vt:lpstr>وَتُرْضِيَنِي بِمَا قَسَمْتَ لِي</vt:lpstr>
      <vt:lpstr>وَآتِنَا فِي الدّنْيَا حَسَنَةً وَفِي الآخِرَةِ حَسَنَةً</vt:lpstr>
      <vt:lpstr>وَقِنَا عَذَابَ النَّارِ الحَرِيقِ</vt:lpstr>
      <vt:lpstr>وَارْزُقْنِي فِيهَا ذِكْرَكَ وَشُكْرَكَ وَالرّغْبَةَ إِلَيْكَ</vt:lpstr>
      <vt:lpstr>وَالإِنَابَةَ وَالتّوْفِيقَ لِمَا وَفّقْتَ لَهُ مُحَمّداً وَآلَ مُحَمّدٍ</vt:lpstr>
      <vt:lpstr> عَلَيْهِ وَعَلَيْهِمُ السّلامُ.</vt:lpstr>
      <vt:lpstr>اَللَّهُمَّ صَلِّ عَلَى مُحَمَّدٍ وَ آلِ ممُحَمّدٍ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Rehan Ali Lotlikar</cp:lastModifiedBy>
  <cp:revision>214</cp:revision>
  <cp:lastPrinted>1601-01-01T00:00:00Z</cp:lastPrinted>
  <dcterms:created xsi:type="dcterms:W3CDTF">1601-01-01T00:00:00Z</dcterms:created>
  <dcterms:modified xsi:type="dcterms:W3CDTF">2020-04-26T20:43:11Z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