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41" r:id="rId17"/>
    <p:sldId id="1142" r:id="rId18"/>
    <p:sldId id="1143" r:id="rId19"/>
    <p:sldId id="1144" r:id="rId20"/>
    <p:sldId id="1145" r:id="rId21"/>
    <p:sldId id="1146" r:id="rId22"/>
    <p:sldId id="1147" r:id="rId23"/>
    <p:sldId id="1148" r:id="rId24"/>
    <p:sldId id="1104" r:id="rId25"/>
    <p:sldId id="353"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4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5923"/>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العلق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ʿAlaq</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clinging mass)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96</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كَلَّآ إِنَّ ٱلْإِنسَـٰنَ لَيَطْغَىٰٓ ﴿٦﴾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man becomes rebellious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3528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أَن رَّءَاهُ ٱسْتَغْنَىٰٓ ﴿٧﴾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considers himself without need.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555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 إِلَىٰ رَبِّكَ ٱلرُّجْعَىٰٓ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to your Lord is the return.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3941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أَرَءَيْتَ ٱلَّذِى يَنْهَىٰ ﴿٩﴾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Tell me, he who forbids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0814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عَبْدًا إِذَا صَلَّىٰٓ ﴿١٠﴾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servant when he prays,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0611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أَرَءَيْتَ إِن كَانَ عَلَى ٱلْهُدَىٰٓ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tell me, should he be on [true] guidance,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1236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أَوْ أَمَرَ بِٱلتَّقْوَىٰٓ ﴿١٢﴾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bid [others] to </a:t>
            </a:r>
            <a:r>
              <a:rPr lang="en-US" altLang="en-US" sz="3200" dirty="0" err="1">
                <a:latin typeface="Calibri" panose="020F0502020204030204" pitchFamily="34" charset="0"/>
              </a:rPr>
              <a:t>Godwariness</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1031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أَرَءَيْتَ إِن كَذَّبَ وَتَوَلَّىٰٓ ﴿١٣﴾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tell me, should he call him a liar and turn away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6088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أَلَمْ يَعْلَم بِأَنَّ ٱللَّـهَ يَرَىٰ ﴿١٤﴾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he not know that Allah sees?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0279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كَلَّا لَئِن لَّمْ يَنتَهِ لَنَسْفَعًۢا بِٱلنَّاصِيَةِ ﴿١٥﴾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If he does not stop,</a:t>
            </a:r>
          </a:p>
          <a:p>
            <a:pPr>
              <a:lnSpc>
                <a:spcPct val="90000"/>
              </a:lnSpc>
            </a:pPr>
            <a:r>
              <a:rPr lang="en-US" altLang="en-US" sz="3200" dirty="0">
                <a:latin typeface="Calibri" panose="020F0502020204030204" pitchFamily="34" charset="0"/>
              </a:rPr>
              <a:t>We shall seize him by the forelock,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6010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32628"/>
            <a:ext cx="12192000" cy="678647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96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ʿAlaq</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400" dirty="0">
                <a:solidFill>
                  <a:srgbClr val="FFFF00"/>
                </a:solidFill>
              </a:rPr>
              <a:t>The surah that contains the first revealed verses of the Quran, reminding the human being of The Clinging Mass, a stage that reflects the miracle of human creation in the womb of the mother. The surah is also known by the first Quranic instruction: Read. It is named after “the </a:t>
            </a:r>
            <a:r>
              <a:rPr lang="en-US" altLang="en-US" sz="2400" dirty="0" err="1">
                <a:solidFill>
                  <a:srgbClr val="FFFF00"/>
                </a:solidFill>
              </a:rPr>
              <a:t>clining</a:t>
            </a:r>
            <a:r>
              <a:rPr lang="en-US" altLang="en-US" sz="2400" dirty="0">
                <a:solidFill>
                  <a:srgbClr val="FFFF00"/>
                </a:solidFill>
              </a:rPr>
              <a:t> mass” (</a:t>
            </a:r>
            <a:r>
              <a:rPr lang="en-US" altLang="en-US" sz="2400" dirty="0" err="1">
                <a:solidFill>
                  <a:srgbClr val="FFFF00"/>
                </a:solidFill>
              </a:rPr>
              <a:t>ʿalaq</a:t>
            </a:r>
            <a:r>
              <a:rPr lang="en-US" altLang="en-US" sz="2400" dirty="0">
                <a:solidFill>
                  <a:srgbClr val="FFFF00"/>
                </a:solidFill>
              </a:rPr>
              <a:t>) mentioned in . The first five verses are known to be the first revelation of the Quran when the Prophet </a:t>
            </a:r>
            <a:r>
              <a:rPr lang="en-US" altLang="en-US" sz="2400" dirty="0" err="1">
                <a:solidFill>
                  <a:srgbClr val="FFFF00"/>
                </a:solidFill>
              </a:rPr>
              <a:t>Muḥammad</a:t>
            </a:r>
            <a:r>
              <a:rPr lang="en-US" altLang="en-US" sz="2400" dirty="0">
                <a:solidFill>
                  <a:srgbClr val="FFFF00"/>
                </a:solidFill>
              </a:rPr>
              <a:t> </a:t>
            </a:r>
            <a:r>
              <a:rPr lang="en-US" altLang="en-US" sz="2400" dirty="0" smtClean="0">
                <a:solidFill>
                  <a:srgbClr val="FFFF00"/>
                </a:solidFill>
              </a:rPr>
              <a:t>(S) was </a:t>
            </a:r>
            <a:r>
              <a:rPr lang="en-US" altLang="en-US" sz="2400" dirty="0">
                <a:solidFill>
                  <a:srgbClr val="FFFF00"/>
                </a:solidFill>
              </a:rPr>
              <a:t>instructed to read. The second part came later to show that man transgresses when he becomes self-satisfied</a:t>
            </a:r>
            <a:r>
              <a:rPr lang="en-US" altLang="en-US" sz="2400" dirty="0" smtClean="0">
                <a:solidFill>
                  <a:srgbClr val="FFFF00"/>
                </a:solidFill>
              </a:rPr>
              <a:t>.</a:t>
            </a:r>
            <a:endParaRPr lang="en-US" altLang="en-US" sz="2400" dirty="0">
              <a:solidFill>
                <a:srgbClr val="FFFF00"/>
              </a:solidFill>
            </a:endParaRPr>
          </a:p>
          <a:p>
            <a:pPr algn="ctr">
              <a:spcBef>
                <a:spcPct val="0"/>
              </a:spcBef>
              <a:buFontTx/>
              <a:buNone/>
            </a:pPr>
            <a:endParaRPr lang="en-US" altLang="en-US" sz="1100" dirty="0">
              <a:solidFill>
                <a:srgbClr val="FFFF00"/>
              </a:solidFill>
            </a:endParaRPr>
          </a:p>
          <a:p>
            <a:pPr algn="ctr">
              <a:spcBef>
                <a:spcPct val="0"/>
              </a:spcBef>
              <a:buFontTx/>
              <a:buNone/>
            </a:pPr>
            <a:r>
              <a:rPr lang="en-US" altLang="en-US" sz="2400" dirty="0">
                <a:solidFill>
                  <a:srgbClr val="FFFF00"/>
                </a:solidFill>
              </a:rPr>
              <a:t>The surah is also known as: Clots of Blood, Proclaim, Read, Recite, The Blood-clot, The Clinging Clot, The Clinging Form, The Clot, The Embryo</a:t>
            </a:r>
            <a:r>
              <a:rPr lang="en-US" altLang="en-US" sz="2400" dirty="0" smtClean="0">
                <a:solidFill>
                  <a:srgbClr val="FFFF00"/>
                </a:solidFill>
              </a:rPr>
              <a:t>.</a:t>
            </a:r>
          </a:p>
          <a:p>
            <a:pPr algn="ctr">
              <a:spcBef>
                <a:spcPct val="0"/>
              </a:spcBef>
              <a:buFontTx/>
              <a:buNone/>
            </a:pPr>
            <a:endParaRPr lang="en-US" altLang="en-US" sz="1100" dirty="0">
              <a:solidFill>
                <a:srgbClr val="FFFF00"/>
              </a:solidFill>
            </a:endParaRPr>
          </a:p>
          <a:p>
            <a:pPr algn="ctr">
              <a:spcBef>
                <a:spcPct val="0"/>
              </a:spcBef>
              <a:buFontTx/>
              <a:buNone/>
            </a:pPr>
            <a:r>
              <a:rPr lang="en-US" altLang="en-US" sz="2400" dirty="0">
                <a:solidFill>
                  <a:srgbClr val="FFFF00"/>
                </a:solidFill>
              </a:rPr>
              <a:t>There are 19 </a:t>
            </a:r>
            <a:r>
              <a:rPr lang="en-US" altLang="en-US" sz="2400" dirty="0" err="1">
                <a:solidFill>
                  <a:srgbClr val="FFFF00"/>
                </a:solidFill>
              </a:rPr>
              <a:t>ayaat</a:t>
            </a:r>
            <a:r>
              <a:rPr lang="en-US" altLang="en-US" sz="2400" dirty="0">
                <a:solidFill>
                  <a:srgbClr val="FFFF00"/>
                </a:solidFill>
              </a:rPr>
              <a:t> in this surah and it was revealed in Makkah.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err="1">
                <a:solidFill>
                  <a:srgbClr val="FFFF00"/>
                </a:solidFill>
              </a:rPr>
              <a:t>a.s</a:t>
            </a:r>
            <a:r>
              <a:rPr lang="en-US" altLang="en-US" sz="2400" dirty="0">
                <a:solidFill>
                  <a:srgbClr val="FFFF00"/>
                </a:solidFill>
              </a:rPr>
              <a:t>.) said that whoever recites this surah in the daytime or at night, and then passes away, he will be counted amongst the martyrs who died while fighting on the side of the Holy Prophet (</a:t>
            </a:r>
            <a:r>
              <a:rPr lang="en-US" altLang="en-US" sz="2400" dirty="0" err="1">
                <a:solidFill>
                  <a:srgbClr val="FFFF00"/>
                </a:solidFill>
              </a:rPr>
              <a:t>s.a.w</a:t>
            </a:r>
            <a:r>
              <a:rPr lang="en-US" altLang="en-US" sz="2400" dirty="0" smtClean="0">
                <a:solidFill>
                  <a:srgbClr val="FFFF00"/>
                </a:solidFill>
              </a:rPr>
              <a:t>.) It </a:t>
            </a:r>
            <a:r>
              <a:rPr lang="en-US" altLang="en-US" sz="2400" dirty="0">
                <a:solidFill>
                  <a:srgbClr val="FFFF00"/>
                </a:solidFill>
              </a:rPr>
              <a:t>is highly recommended to recite this surah while travelling and it acts as a safety from accidents. If recited on a treasure, it remains </a:t>
            </a:r>
            <a:r>
              <a:rPr lang="en-US" altLang="en-US" sz="2400" dirty="0" smtClean="0">
                <a:solidFill>
                  <a:srgbClr val="FFFF00"/>
                </a:solidFill>
              </a:rPr>
              <a:t>safe.</a:t>
            </a: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نَاصِيَةٍ كَـٰذِبَةٍ خَاطِئَةٍ ﴿١٦﴾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lying, sinful forelock!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0768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فَلْيَدْعُ نَادِيَهُۥ ﴿١٧﴾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let him call out his gang!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4552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سَنَدْعُ ٱلزَّبَانِيَةَ ﴿١٨﴾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[too] shall call the keepers of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2393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كَلَّا لَا تُطِعْهُ وَٱسْجُدْ وَٱقْتَرِب ۩ ﴿١٩﴾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Do not obey him,</a:t>
            </a:r>
          </a:p>
          <a:p>
            <a:pPr>
              <a:lnSpc>
                <a:spcPct val="90000"/>
              </a:lnSpc>
            </a:pPr>
            <a:r>
              <a:rPr lang="en-US" altLang="en-US" sz="3200" dirty="0">
                <a:latin typeface="Calibri" panose="020F0502020204030204" pitchFamily="34" charset="0"/>
              </a:rPr>
              <a:t>but prostrate and draw near [to Allah]!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3791744" y="5395565"/>
            <a:ext cx="4536504"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400" b="1" dirty="0" smtClean="0">
                <a:solidFill>
                  <a:srgbClr val="FFFF99"/>
                </a:solidFill>
                <a:latin typeface="Trebuchet MS" panose="020B0603020202020204" pitchFamily="34" charset="0"/>
              </a:rPr>
              <a:t>** </a:t>
            </a:r>
            <a:r>
              <a:rPr lang="en-US" altLang="en-US" sz="2400" b="1" dirty="0" err="1" smtClean="0">
                <a:solidFill>
                  <a:srgbClr val="FFFF99"/>
                </a:solidFill>
                <a:latin typeface="Trebuchet MS" panose="020B0603020202020204" pitchFamily="34" charset="0"/>
              </a:rPr>
              <a:t>Wajib</a:t>
            </a:r>
            <a:r>
              <a:rPr lang="en-US" altLang="en-US" sz="2400" b="1" dirty="0" smtClean="0">
                <a:solidFill>
                  <a:srgbClr val="FFFF99"/>
                </a:solidFill>
                <a:latin typeface="Trebuchet MS" panose="020B0603020202020204" pitchFamily="34" charset="0"/>
              </a:rPr>
              <a:t> </a:t>
            </a:r>
            <a:r>
              <a:rPr lang="en-US" altLang="en-US" sz="2400" b="1" dirty="0">
                <a:solidFill>
                  <a:srgbClr val="FFFF99"/>
                </a:solidFill>
                <a:latin typeface="Trebuchet MS" panose="020B0603020202020204" pitchFamily="34" charset="0"/>
              </a:rPr>
              <a:t>(obligatory) </a:t>
            </a:r>
            <a:r>
              <a:rPr lang="en-US" altLang="en-US" sz="2400" b="1" dirty="0" smtClean="0">
                <a:solidFill>
                  <a:srgbClr val="FFFF99"/>
                </a:solidFill>
                <a:latin typeface="Trebuchet MS" panose="020B0603020202020204" pitchFamily="34" charset="0"/>
              </a:rPr>
              <a:t>Sajdah **</a:t>
            </a:r>
            <a:endParaRPr lang="en-US" altLang="en-US" sz="2400"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8128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ٱقْرَأْ بِٱسْمِ رَبِّكَ ٱلَّذِى خَلَقَ ﴿١﴾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Read in the Name of your Lord who created;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خَلَقَ ٱلْإِنسَـٰنَ مِنْ عَلَقٍ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created man from a clinging mass.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619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ٱقْرَأْ وَرَبُّكَ ٱلْأَكْرَمُ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Read, and your Lord is the most generous,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223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ٱلَّذِى عَلَّمَ بِٱلْقَلَمِ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taught by the pen,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5297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عَلَّمَ ٱلْإِنسَـٰنَ مَا لَمْ يَعْلَمْ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taught man what he did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3306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11249</TotalTime>
  <Words>772</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ٱقْرَأْ بِٱسْمِ رَبِّكَ ٱلَّذِى خَلَقَ ﴿١﴾ </vt:lpstr>
      <vt:lpstr>خَلَقَ ٱلْإِنسَـٰنَ مِنْ عَلَقٍ ﴿٢﴾</vt:lpstr>
      <vt:lpstr> ٱقْرَأْ وَرَبُّكَ ٱلْأَكْرَمُ ﴿٣﴾</vt:lpstr>
      <vt:lpstr> ٱلَّذِى عَلَّمَ بِٱلْقَلَمِ ﴿٤﴾</vt:lpstr>
      <vt:lpstr> عَلَّمَ ٱلْإِنسَـٰنَ مَا لَمْ يَعْلَمْ ﴿٥﴾</vt:lpstr>
      <vt:lpstr> كَلَّآ إِنَّ ٱلْإِنسَـٰنَ لَيَطْغَىٰٓ ﴿٦﴾ </vt:lpstr>
      <vt:lpstr>أَن رَّءَاهُ ٱسْتَغْنَىٰٓ ﴿٧﴾ </vt:lpstr>
      <vt:lpstr>إِنَّ إِلَىٰ رَبِّكَ ٱلرُّجْعَىٰٓ ﴿٨﴾</vt:lpstr>
      <vt:lpstr> أَرَءَيْتَ ٱلَّذِى يَنْهَىٰ ﴿٩﴾ </vt:lpstr>
      <vt:lpstr>عَبْدًا إِذَا صَلَّىٰٓ ﴿١٠﴾</vt:lpstr>
      <vt:lpstr> أَرَءَيْتَ إِن كَانَ عَلَى ٱلْهُدَىٰٓ ﴿١١﴾</vt:lpstr>
      <vt:lpstr> أَوْ أَمَرَ بِٱلتَّقْوَىٰٓ ﴿١٢﴾ </vt:lpstr>
      <vt:lpstr>أَرَءَيْتَ إِن كَذَّبَ وَتَوَلَّىٰٓ ﴿١٣﴾ </vt:lpstr>
      <vt:lpstr>أَلَمْ يَعْلَم بِأَنَّ ٱللَّـهَ يَرَىٰ ﴿١٤﴾</vt:lpstr>
      <vt:lpstr> كَلَّا لَئِن لَّمْ يَنتَهِ لَنَسْفَعًۢا بِٱلنَّاصِيَةِ ﴿١٥﴾</vt:lpstr>
      <vt:lpstr> نَاصِيَةٍ كَـٰذِبَةٍ خَاطِئَةٍ ﴿١٦﴾</vt:lpstr>
      <vt:lpstr> فَلْيَدْعُ نَادِيَهُۥ ﴿١٧﴾ </vt:lpstr>
      <vt:lpstr>سَنَدْعُ ٱلزَّبَانِيَةَ ﴿١٨﴾</vt:lpstr>
      <vt:lpstr> كَلَّا لَا تُطِعْهُ وَٱسْجُدْ وَٱقْتَرِب ۩ ﴿١٩﴾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857</cp:revision>
  <dcterms:created xsi:type="dcterms:W3CDTF">2005-07-27T05:58:58Z</dcterms:created>
  <dcterms:modified xsi:type="dcterms:W3CDTF">2020-05-23T00:46:24Z</dcterms:modified>
</cp:coreProperties>
</file>