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38" r:id="rId14"/>
    <p:sldId id="1139" r:id="rId15"/>
    <p:sldId id="1140" r:id="rId16"/>
    <p:sldId id="1141" r:id="rId17"/>
    <p:sldId id="1142" r:id="rId18"/>
    <p:sldId id="1143" r:id="rId19"/>
    <p:sldId id="1144" r:id="rId20"/>
    <p:sldId id="1145" r:id="rId21"/>
    <p:sldId id="1146" r:id="rId22"/>
    <p:sldId id="1147" r:id="rId23"/>
    <p:sldId id="1148" r:id="rId24"/>
    <p:sldId id="1104" r:id="rId25"/>
    <p:sldId id="353" r:id="rId2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الأعلى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Aʿlā</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(t</a:t>
            </a:r>
            <a:r>
              <a:rPr lang="en-US" altLang="en-US" sz="6000" dirty="0" smtClean="0">
                <a:solidFill>
                  <a:srgbClr val="FFFF00"/>
                </a:solidFill>
                <a:latin typeface="Trebuchet MS" panose="020B0603020202020204" pitchFamily="34" charset="0"/>
                <a:cs typeface="Traditional Arabic" panose="02020603050405020304" pitchFamily="18" charset="-78"/>
              </a:rPr>
              <a:t>he </a:t>
            </a:r>
            <a:r>
              <a:rPr lang="en-US" altLang="en-US" sz="6000" dirty="0" smtClean="0">
                <a:solidFill>
                  <a:srgbClr val="FFFF00"/>
                </a:solidFill>
                <a:latin typeface="Trebuchet MS" panose="020B0603020202020204" pitchFamily="34" charset="0"/>
                <a:cs typeface="Traditional Arabic" panose="02020603050405020304" pitchFamily="18" charset="-78"/>
              </a:rPr>
              <a:t>most exalted)</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87</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سَنُقْرِئُكَ فَلَا تَنسَىٰٓ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shall have you recite [the </a:t>
            </a:r>
            <a:r>
              <a:rPr lang="en-US" altLang="en-US" sz="3200" dirty="0" err="1">
                <a:latin typeface="Calibri" panose="020F0502020204030204" pitchFamily="34" charset="0"/>
              </a:rPr>
              <a:t>Qurʾān</a:t>
            </a:r>
            <a:r>
              <a:rPr lang="en-US" altLang="en-US" sz="3200" dirty="0">
                <a:latin typeface="Calibri" panose="020F0502020204030204" pitchFamily="34" charset="0"/>
              </a:rPr>
              <a:t>],</a:t>
            </a:r>
          </a:p>
          <a:p>
            <a:pPr>
              <a:lnSpc>
                <a:spcPct val="90000"/>
              </a:lnSpc>
            </a:pPr>
            <a:r>
              <a:rPr lang="en-US" altLang="en-US" sz="3200" dirty="0">
                <a:latin typeface="Calibri" panose="020F0502020204030204" pitchFamily="34" charset="0"/>
              </a:rPr>
              <a:t>then you will not forget [any of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8373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إِلَّا مَا شَآءَ ٱللَّـهُ ۚ إِنَّهُۥ يَعْلَمُ ٱلْجَهْرَ وَمَا يَخْفَىٰ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what Allah may wish.</a:t>
            </a:r>
          </a:p>
          <a:p>
            <a:pPr>
              <a:lnSpc>
                <a:spcPct val="90000"/>
              </a:lnSpc>
            </a:pPr>
            <a:r>
              <a:rPr lang="en-US" altLang="en-US" sz="3200" dirty="0">
                <a:latin typeface="Calibri" panose="020F0502020204030204" pitchFamily="34" charset="0"/>
              </a:rPr>
              <a:t>Indeed He knows the overt and what is hidden.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1633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وَنُيَسِّرُكَ لِلْيُسْرَىٰ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shall smooth your way to [preach] the easiest [canon].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309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فَذَكِّرْ إِن نَّفَعَتِ ٱلذِّكْرَىٰ ﴿٩﴾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admonish, for admonition is indeed beneficial: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2524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سَيَذَّكَّرُ مَن يَخْشَىٰ ﴿١٠﴾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fears will take admonition,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9787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وَيَتَجَنَّبُهَا ٱلْأَشْقَى ﴿١١﴾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most wretched will shun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1727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ٱلَّذِى يَصْلَى ٱلنَّارَ ٱلْكُبْرَىٰ ﴿١٢﴾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will enter the Great Fire,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7780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ثُمَّ لَا يَمُوتُ فِيهَا وَلَا يَحْيَىٰ ﴿١٣﴾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neither live in it, nor die.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6744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قَدْ أَفْلَحَ مَن تَزَكَّىٰ ﴿١٤﴾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Felicitous is he who purifies himself,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2002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وَذَكَرَ ٱسْمَ رَبِّهِۦ فَصَلَّىٰ ﴿١٥﴾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celebrates the Name of his Lord, and prays.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0346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7268"/>
            <a:ext cx="12192000" cy="6694140"/>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87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Aʿlā</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that opens with the command to highly exalt God, the Divine One who is The Most Exalted, far above all that is unworthy that people wrongly attribute to Him. It is named after “the Most Exalted” (al-</a:t>
            </a:r>
            <a:r>
              <a:rPr lang="en-US" altLang="en-US" sz="2300" dirty="0" err="1">
                <a:solidFill>
                  <a:srgbClr val="FFFF00"/>
                </a:solidFill>
              </a:rPr>
              <a:t>aʿlā</a:t>
            </a:r>
            <a:r>
              <a:rPr lang="en-US" altLang="en-US" sz="2300" dirty="0">
                <a:solidFill>
                  <a:srgbClr val="FFFF00"/>
                </a:solidFill>
              </a:rPr>
              <a:t>), mentioned in . The surah reassures the Prophet </a:t>
            </a:r>
            <a:r>
              <a:rPr lang="en-US" altLang="en-US" sz="2300" dirty="0" err="1">
                <a:solidFill>
                  <a:srgbClr val="FFFF00"/>
                </a:solidFill>
              </a:rPr>
              <a:t>Muḥammad</a:t>
            </a:r>
            <a:r>
              <a:rPr lang="en-US" altLang="en-US" sz="2300" dirty="0">
                <a:solidFill>
                  <a:srgbClr val="FFFF00"/>
                </a:solidFill>
              </a:rPr>
              <a:t> that God will help him and urging him to continue with his mission. The temporary nature of this world is highlighted through mention of the short life of green </a:t>
            </a:r>
            <a:r>
              <a:rPr lang="en-US" altLang="en-US" sz="2300" dirty="0" smtClean="0">
                <a:solidFill>
                  <a:srgbClr val="FFFF00"/>
                </a:solidFill>
              </a:rPr>
              <a:t>pasture.</a:t>
            </a:r>
            <a:endParaRPr lang="en-US" altLang="en-US" sz="2300" dirty="0">
              <a:solidFill>
                <a:srgbClr val="FFFF00"/>
              </a:solidFill>
            </a:endParaRPr>
          </a:p>
          <a:p>
            <a:pPr algn="ctr">
              <a:spcBef>
                <a:spcPct val="0"/>
              </a:spcBef>
              <a:buFontTx/>
              <a:buNone/>
            </a:pPr>
            <a:endParaRPr lang="en-US" altLang="en-US" sz="2300" dirty="0">
              <a:solidFill>
                <a:srgbClr val="FFFF00"/>
              </a:solidFill>
            </a:endParaRPr>
          </a:p>
          <a:p>
            <a:pPr algn="ctr">
              <a:spcBef>
                <a:spcPct val="0"/>
              </a:spcBef>
              <a:buFontTx/>
              <a:buNone/>
            </a:pPr>
            <a:r>
              <a:rPr lang="en-US" altLang="en-US" sz="2300" dirty="0">
                <a:solidFill>
                  <a:srgbClr val="FFFF00"/>
                </a:solidFill>
              </a:rPr>
              <a:t>The surah is also known as: Glory to Lord in the Highest, The Highest, The Most High</a:t>
            </a:r>
            <a:r>
              <a:rPr lang="en-US" altLang="en-US" sz="2300" dirty="0" smtClean="0">
                <a:solidFill>
                  <a:srgbClr val="FFFF00"/>
                </a:solidFill>
              </a:rPr>
              <a:t>.</a:t>
            </a:r>
          </a:p>
          <a:p>
            <a:pPr algn="ctr">
              <a:spcBef>
                <a:spcPct val="0"/>
              </a:spcBef>
              <a:buFontTx/>
              <a:buNone/>
            </a:pPr>
            <a:endParaRPr lang="en-US" altLang="en-US" sz="2300" dirty="0">
              <a:solidFill>
                <a:srgbClr val="FFFF00"/>
              </a:solidFill>
            </a:endParaRPr>
          </a:p>
          <a:p>
            <a:pPr algn="ctr">
              <a:spcBef>
                <a:spcPct val="0"/>
              </a:spcBef>
              <a:buFontTx/>
              <a:buNone/>
            </a:pPr>
            <a:r>
              <a:rPr lang="en-US" altLang="en-US" sz="2300" dirty="0" smtClean="0">
                <a:solidFill>
                  <a:srgbClr val="FFFF00"/>
                </a:solidFill>
              </a:rPr>
              <a:t>This surah was </a:t>
            </a:r>
            <a:r>
              <a:rPr lang="en-US" altLang="en-US" sz="2300" dirty="0">
                <a:solidFill>
                  <a:srgbClr val="FFFF00"/>
                </a:solidFill>
              </a:rPr>
              <a:t>revealed in Makkah. It is narrated that the reciter of this surah will get the reward equal to ten times the number of letters in the divine books that were revealed to the Holy Prophet </a:t>
            </a:r>
            <a:r>
              <a:rPr lang="en-US" altLang="en-US" sz="2300" dirty="0" smtClean="0">
                <a:solidFill>
                  <a:srgbClr val="FFFF00"/>
                </a:solidFill>
              </a:rPr>
              <a:t>(S), </a:t>
            </a:r>
            <a:r>
              <a:rPr lang="en-US" altLang="en-US" sz="2300" dirty="0">
                <a:solidFill>
                  <a:srgbClr val="FFFF00"/>
                </a:solidFill>
              </a:rPr>
              <a:t>Prophet Ibrahim </a:t>
            </a:r>
            <a:r>
              <a:rPr lang="en-US" altLang="en-US" sz="2300" dirty="0" smtClean="0">
                <a:solidFill>
                  <a:srgbClr val="FFFF00"/>
                </a:solidFill>
              </a:rPr>
              <a:t>(A) </a:t>
            </a:r>
            <a:r>
              <a:rPr lang="en-US" altLang="en-US" sz="2300" dirty="0">
                <a:solidFill>
                  <a:srgbClr val="FFFF00"/>
                </a:solidFill>
              </a:rPr>
              <a:t>and Prophet Musa </a:t>
            </a:r>
            <a:r>
              <a:rPr lang="en-US" altLang="en-US" sz="2300" dirty="0" smtClean="0">
                <a:solidFill>
                  <a:srgbClr val="FFFF00"/>
                </a:solidFill>
              </a:rPr>
              <a:t>(A). </a:t>
            </a:r>
            <a:r>
              <a:rPr lang="en-US" altLang="en-US" sz="2300" dirty="0">
                <a:solidFill>
                  <a:srgbClr val="FFFF00"/>
                </a:solidFill>
              </a:rPr>
              <a:t>It is also said that in the hereafter, he will be told to enter Jannah through whichever door he pleases.</a:t>
            </a:r>
          </a:p>
          <a:p>
            <a:pPr algn="ctr">
              <a:spcBef>
                <a:spcPct val="0"/>
              </a:spcBef>
              <a:buFontTx/>
              <a:buNone/>
            </a:pPr>
            <a:r>
              <a:rPr lang="en-US" altLang="en-US" sz="2300" dirty="0">
                <a:solidFill>
                  <a:srgbClr val="FFFF00"/>
                </a:solidFill>
              </a:rPr>
              <a:t>	Imam Ali </a:t>
            </a:r>
            <a:r>
              <a:rPr lang="en-US" altLang="en-US" sz="2300" dirty="0" smtClean="0">
                <a:solidFill>
                  <a:srgbClr val="FFFF00"/>
                </a:solidFill>
              </a:rPr>
              <a:t>(A) </a:t>
            </a:r>
            <a:r>
              <a:rPr lang="en-US" altLang="en-US" sz="2300" dirty="0">
                <a:solidFill>
                  <a:srgbClr val="FFFF00"/>
                </a:solidFill>
              </a:rPr>
              <a:t>used to recite this surah often in his compulsory prayers. Surah al-</a:t>
            </a:r>
            <a:r>
              <a:rPr lang="en-US" altLang="en-US" sz="2300" dirty="0" err="1">
                <a:solidFill>
                  <a:srgbClr val="FFFF00"/>
                </a:solidFill>
              </a:rPr>
              <a:t>Aʿlā</a:t>
            </a:r>
            <a:r>
              <a:rPr lang="en-US" altLang="en-US" sz="2300" dirty="0">
                <a:solidFill>
                  <a:srgbClr val="FFFF00"/>
                </a:solidFill>
              </a:rPr>
              <a:t> is also good for relieving ear pains and other ailments</a:t>
            </a:r>
            <a:r>
              <a:rPr lang="en-US" altLang="en-US" sz="2300" dirty="0" smtClean="0">
                <a:solidFill>
                  <a:srgbClr val="FFFF00"/>
                </a:solidFill>
              </a:rPr>
              <a:t>.</a:t>
            </a:r>
            <a:endParaRPr lang="en-US" altLang="en-US" sz="2300" dirty="0" smtClean="0">
              <a:solidFill>
                <a:srgbClr val="FFFF00"/>
              </a:solidFill>
            </a:endParaRP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بَلْ تُؤْثِرُونَ ٱلْحَيَوٰةَ ٱلدُّنْيَا ﴿١٦﴾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you prefer the life of this world,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3277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وَٱلْـَٔاخِرَةُ خَيْرٌ وَأَبْقَىٰٓ ﴿١٧﴾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while the Hereafter is better and more lasting.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3090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إِنَّ هَـٰذَا لَفِى ٱلصُّحُفِ ٱلْأُولَىٰ ﴿١٨﴾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indeed in the former scriptures,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7686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صُحُفِ إِبْرَٰهِيمَ وَمُوسَىٰ ﴿١٩﴾</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scriptures of Abraham and Moses.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204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سَبِّحِ ٱسْمَ رَبِّكَ ٱلْأَعْلَى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Celebrate the Name of your Lord, the Most Exalted,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ٱلَّذِى خَلَقَ فَسَوَّىٰ ﴿٢﴾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created and proportioned,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0181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وَٱلَّذِى قَدَّرَ فَهَدَىٰ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determined and guided,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482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وَٱلَّذِىٓ أَخْرَجَ ٱلْمَرْعَىٰ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brought forth the pasture,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54784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فَجَعَلَهُۥ غُثَآءً أَحْوَىٰ ﴿٥﴾ </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turned it into a black scum.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Aʿlā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6668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11181</TotalTime>
  <Words>752</Words>
  <Application>Microsoft Office PowerPoint</Application>
  <PresentationFormat>Widescreen</PresentationFormat>
  <Paragraphs>86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سَبِّحِ ٱسْمَ رَبِّكَ ٱلْأَعْلَى ﴿١﴾</vt:lpstr>
      <vt:lpstr> ٱلَّذِى خَلَقَ فَسَوَّىٰ ﴿٢﴾ </vt:lpstr>
      <vt:lpstr>وَٱلَّذِى قَدَّرَ فَهَدَىٰ ﴿٣﴾</vt:lpstr>
      <vt:lpstr> وَٱلَّذِىٓ أَخْرَجَ ٱلْمَرْعَىٰ ﴿٤﴾</vt:lpstr>
      <vt:lpstr> فَجَعَلَهُۥ غُثَآءً أَحْوَىٰ ﴿٥﴾ </vt:lpstr>
      <vt:lpstr>سَنُقْرِئُكَ فَلَا تَنسَىٰٓ ﴿٦﴾</vt:lpstr>
      <vt:lpstr> إِلَّا مَا شَآءَ ٱللَّـهُ ۚ إِنَّهُۥ يَعْلَمُ ٱلْجَهْرَ وَمَا يَخْفَىٰ ﴿٧﴾</vt:lpstr>
      <vt:lpstr> وَنُيَسِّرُكَ لِلْيُسْرَىٰ ﴿٨﴾</vt:lpstr>
      <vt:lpstr> فَذَكِّرْ إِن نَّفَعَتِ ٱلذِّكْرَىٰ ﴿٩﴾ </vt:lpstr>
      <vt:lpstr>سَيَذَّكَّرُ مَن يَخْشَىٰ ﴿١٠﴾ </vt:lpstr>
      <vt:lpstr>وَيَتَجَنَّبُهَا ٱلْأَشْقَى ﴿١١﴾</vt:lpstr>
      <vt:lpstr> ٱلَّذِى يَصْلَى ٱلنَّارَ ٱلْكُبْرَىٰ ﴿١٢﴾</vt:lpstr>
      <vt:lpstr> ثُمَّ لَا يَمُوتُ فِيهَا وَلَا يَحْيَىٰ ﴿١٣﴾ </vt:lpstr>
      <vt:lpstr>قَدْ أَفْلَحَ مَن تَزَكَّىٰ ﴿١٤﴾ </vt:lpstr>
      <vt:lpstr>وَذَكَرَ ٱسْمَ رَبِّهِۦ فَصَلَّىٰ ﴿١٥﴾</vt:lpstr>
      <vt:lpstr>بَلْ تُؤْثِرُونَ ٱلْحَيَوٰةَ ٱلدُّنْيَا ﴿١٦﴾ </vt:lpstr>
      <vt:lpstr>وَٱلْـَٔاخِرَةُ خَيْرٌ وَأَبْقَىٰٓ ﴿١٧﴾</vt:lpstr>
      <vt:lpstr> إِنَّ هَـٰذَا لَفِى ٱلصُّحُفِ ٱلْأُولَىٰ ﴿١٨﴾ </vt:lpstr>
      <vt:lpstr>صُحُفِ إِبْرَٰهِيمَ وَمُوسَىٰ ﴿١٩﴾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826</cp:revision>
  <dcterms:created xsi:type="dcterms:W3CDTF">2005-07-27T05:58:58Z</dcterms:created>
  <dcterms:modified xsi:type="dcterms:W3CDTF">2020-05-22T23:26:21Z</dcterms:modified>
</cp:coreProperties>
</file>