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354" r:id="rId2"/>
    <p:sldId id="1074" r:id="rId3"/>
    <p:sldId id="1129" r:id="rId4"/>
    <p:sldId id="766" r:id="rId5"/>
    <p:sldId id="1130" r:id="rId6"/>
    <p:sldId id="1131" r:id="rId7"/>
    <p:sldId id="1147" r:id="rId8"/>
    <p:sldId id="1148" r:id="rId9"/>
    <p:sldId id="1149" r:id="rId10"/>
    <p:sldId id="1150" r:id="rId11"/>
    <p:sldId id="1151" r:id="rId12"/>
    <p:sldId id="1132" r:id="rId13"/>
    <p:sldId id="1133" r:id="rId14"/>
    <p:sldId id="1134" r:id="rId15"/>
    <p:sldId id="1135" r:id="rId16"/>
    <p:sldId id="1136" r:id="rId17"/>
    <p:sldId id="1137" r:id="rId18"/>
    <p:sldId id="1138" r:id="rId19"/>
    <p:sldId id="1139" r:id="rId20"/>
    <p:sldId id="1140" r:id="rId21"/>
    <p:sldId id="1141" r:id="rId22"/>
    <p:sldId id="1104" r:id="rId23"/>
    <p:sldId id="353"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الطارق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Ṭāriq</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nightly visitor)</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86</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17</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خُلِقَ مِن مَّآءٍ دَافِقٍ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was created from an effusing fluid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9238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يَخْرُجُ مِنۢ بَيْنِ ٱلصُّلْبِ وَٱلتَّرَآئِبِ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issues from between the </a:t>
            </a:r>
            <a:r>
              <a:rPr lang="en-US" altLang="en-US" sz="3200" dirty="0" smtClean="0">
                <a:latin typeface="Calibri" panose="020F0502020204030204" pitchFamily="34" charset="0"/>
              </a:rPr>
              <a:t>loins and </a:t>
            </a:r>
            <a:r>
              <a:rPr lang="en-US" altLang="en-US" sz="3200" dirty="0">
                <a:latin typeface="Calibri" panose="020F0502020204030204" pitchFamily="34" charset="0"/>
              </a:rPr>
              <a:t>the breast-bones.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6063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إِنَّهُۥ عَلَىٰ رَجْعِهِۦ لَقَادِرٌ ﴿٨﴾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is able to bring him back [after death],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9159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يَوْمَ تُبْلَى ٱلسَّرَآئِرُ ﴿٩﴾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when the secrets are examined,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2772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فَمَا لَهُۥ مِن قُوَّةٍ وَلَا نَاصِرٍ ﴿١٠﴾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shall have neither power nor helper.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8697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وَٱلسَّمَآءِ ذَاتِ ٱلرَّجْعِ ﴿١١﴾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resurgent </a:t>
            </a:r>
            <a:r>
              <a:rPr lang="en-US" altLang="en-US" sz="3200">
                <a:latin typeface="Calibri" panose="020F0502020204030204" pitchFamily="34" charset="0"/>
              </a:rPr>
              <a:t>sky</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4861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وَٱلْأَرْضِ ذَاتِ ٱلصَّدْعِ ﴿١٢﴾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furrowed earth: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4016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إِنَّهُۥ لَقَوْلٌ فَصْلٌ ﴿١٣﴾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indeed a decisive word,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3712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وَمَا هُوَ بِٱلْهَزْلِ ﴿١٤﴾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it is not a jest.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5588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إِنَّهُمْ يَكِيدُونَ كَيْدًا ﴿١٥﴾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they are devising a stratagem,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7594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50947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86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Ṭāriq</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that opens with the oath of the Divine One swearing by the sky of the world and The Nightly Visitor so called because it comes by night and leaves by day. It takes its name from  which mentions “the night-comer” or “nightly visitor” (</a:t>
            </a:r>
            <a:r>
              <a:rPr lang="en-US" altLang="en-US" sz="2100" dirty="0" err="1">
                <a:solidFill>
                  <a:srgbClr val="FFFF00"/>
                </a:solidFill>
              </a:rPr>
              <a:t>ṭāriq</a:t>
            </a:r>
            <a:r>
              <a:rPr lang="en-US" altLang="en-US" sz="2100" dirty="0">
                <a:solidFill>
                  <a:srgbClr val="FFFF00"/>
                </a:solidFill>
              </a:rPr>
              <a:t>). The surah focuses on a series of examples of things coming out: the piercing night-star, spurting semen, the baby that bursts out of the womb, and plants that sprout out of the ground. All of these are used to illustrate resurrection from the grave</a:t>
            </a:r>
            <a:r>
              <a:rPr lang="en-US" altLang="en-US" sz="2100" dirty="0" smtClean="0">
                <a:solidFill>
                  <a:srgbClr val="FFFF00"/>
                </a:solidFill>
              </a:rPr>
              <a:t>.</a:t>
            </a:r>
            <a:endParaRPr lang="en-US" altLang="en-US" sz="2100" dirty="0">
              <a:solidFill>
                <a:srgbClr val="FFFF00"/>
              </a:solidFill>
            </a:endParaRPr>
          </a:p>
          <a:p>
            <a:pPr algn="ctr">
              <a:spcBef>
                <a:spcPct val="0"/>
              </a:spcBef>
              <a:buFontTx/>
              <a:buNone/>
            </a:pPr>
            <a:endParaRPr lang="en-US" altLang="en-US" sz="2200" dirty="0">
              <a:solidFill>
                <a:srgbClr val="FFFF00"/>
              </a:solidFill>
            </a:endParaRPr>
          </a:p>
          <a:p>
            <a:pPr algn="ctr">
              <a:spcBef>
                <a:spcPct val="0"/>
              </a:spcBef>
              <a:buFontTx/>
              <a:buNone/>
            </a:pPr>
            <a:r>
              <a:rPr lang="en-US" altLang="en-US" sz="2100" dirty="0">
                <a:solidFill>
                  <a:srgbClr val="FFFF00"/>
                </a:solidFill>
              </a:rPr>
              <a:t>The surah is also known as: The Night Star, The Night-Comer, The Night-Visitant, The </a:t>
            </a:r>
            <a:r>
              <a:rPr lang="en-US" altLang="en-US" sz="2100" dirty="0" err="1">
                <a:solidFill>
                  <a:srgbClr val="FFFF00"/>
                </a:solidFill>
              </a:rPr>
              <a:t>Nightcomer</a:t>
            </a:r>
            <a:r>
              <a:rPr lang="en-US" altLang="en-US" sz="2100" dirty="0">
                <a:solidFill>
                  <a:srgbClr val="FFFF00"/>
                </a:solidFill>
              </a:rPr>
              <a:t>, The Nightly Visitant, The Piercing Star</a:t>
            </a:r>
            <a:r>
              <a:rPr lang="en-US" altLang="en-US" sz="2100" dirty="0" smtClean="0">
                <a:solidFill>
                  <a:srgbClr val="FFFF00"/>
                </a:solidFill>
              </a:rPr>
              <a:t>.</a:t>
            </a:r>
          </a:p>
          <a:p>
            <a:pPr algn="ctr">
              <a:spcBef>
                <a:spcPct val="0"/>
              </a:spcBef>
              <a:buFontTx/>
              <a:buNone/>
            </a:pPr>
            <a:endParaRPr lang="en-US" altLang="en-US" sz="2100" dirty="0" smtClean="0">
              <a:solidFill>
                <a:srgbClr val="FFFF00"/>
              </a:solidFill>
            </a:endParaRPr>
          </a:p>
          <a:p>
            <a:pPr algn="ctr">
              <a:spcBef>
                <a:spcPct val="0"/>
              </a:spcBef>
              <a:buFontTx/>
              <a:buNone/>
            </a:pPr>
            <a:r>
              <a:rPr lang="en-US" altLang="en-US" sz="2100" dirty="0">
                <a:solidFill>
                  <a:srgbClr val="FFFF00"/>
                </a:solidFill>
              </a:rPr>
              <a:t>This </a:t>
            </a:r>
            <a:r>
              <a:rPr lang="en-US" altLang="en-US" sz="2100" dirty="0" smtClean="0">
                <a:solidFill>
                  <a:srgbClr val="FFFF00"/>
                </a:solidFill>
              </a:rPr>
              <a:t>is </a:t>
            </a:r>
            <a:r>
              <a:rPr lang="en-US" altLang="en-US" sz="2100" dirty="0">
                <a:solidFill>
                  <a:srgbClr val="FFFF00"/>
                </a:solidFill>
              </a:rPr>
              <a:t>a ‘</a:t>
            </a:r>
            <a:r>
              <a:rPr lang="en-US" altLang="en-US" sz="2100" dirty="0" err="1">
                <a:solidFill>
                  <a:srgbClr val="FFFF00"/>
                </a:solidFill>
              </a:rPr>
              <a:t>makki</a:t>
            </a:r>
            <a:r>
              <a:rPr lang="en-US" altLang="en-US" sz="2100" dirty="0">
                <a:solidFill>
                  <a:srgbClr val="FFFF00"/>
                </a:solidFill>
              </a:rPr>
              <a:t>’ surah. The Holy Prophet </a:t>
            </a:r>
            <a:r>
              <a:rPr lang="en-US" altLang="en-US" sz="2100" dirty="0" smtClean="0">
                <a:solidFill>
                  <a:srgbClr val="FFFF00"/>
                </a:solidFill>
              </a:rPr>
              <a:t>(S) </a:t>
            </a:r>
            <a:r>
              <a:rPr lang="en-US" altLang="en-US" sz="2100" dirty="0">
                <a:solidFill>
                  <a:srgbClr val="FFFF00"/>
                </a:solidFill>
              </a:rPr>
              <a:t>has said that the reward for reciting this surah is equivalent to ten times the number of heavenly bodies in space.</a:t>
            </a:r>
          </a:p>
          <a:p>
            <a:pPr algn="ctr">
              <a:spcBef>
                <a:spcPct val="0"/>
              </a:spcBef>
              <a:buFontTx/>
              <a:buNone/>
            </a:pPr>
            <a:r>
              <a:rPr lang="en-US" altLang="en-US" sz="2100" dirty="0">
                <a:solidFill>
                  <a:srgbClr val="FFFF00"/>
                </a:solidFill>
              </a:rPr>
              <a:t>	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has narrated that if surah al-</a:t>
            </a:r>
            <a:r>
              <a:rPr lang="en-US" altLang="en-US" sz="2100" dirty="0" err="1">
                <a:solidFill>
                  <a:srgbClr val="FFFF00"/>
                </a:solidFill>
              </a:rPr>
              <a:t>Ṭāriq</a:t>
            </a:r>
            <a:r>
              <a:rPr lang="en-US" altLang="en-US" sz="2100" dirty="0">
                <a:solidFill>
                  <a:srgbClr val="FFFF00"/>
                </a:solidFill>
              </a:rPr>
              <a:t> is recited in compulsory prayers, then the reciter is </a:t>
            </a:r>
            <a:r>
              <a:rPr lang="en-US" altLang="en-US" sz="2100" dirty="0" err="1">
                <a:solidFill>
                  <a:srgbClr val="FFFF00"/>
                </a:solidFill>
              </a:rPr>
              <a:t>honoured</a:t>
            </a:r>
            <a:r>
              <a:rPr lang="en-US" altLang="en-US" sz="2100" dirty="0">
                <a:solidFill>
                  <a:srgbClr val="FFFF00"/>
                </a:solidFill>
              </a:rPr>
              <a:t> by Allah (s.w.t.) and will get the opportunity of being with the Prophets </a:t>
            </a:r>
            <a:r>
              <a:rPr lang="en-US" altLang="en-US" sz="2100" dirty="0" smtClean="0">
                <a:solidFill>
                  <a:srgbClr val="FFFF00"/>
                </a:solidFill>
              </a:rPr>
              <a:t>(A). </a:t>
            </a:r>
            <a:r>
              <a:rPr lang="en-US" altLang="en-US" sz="2100" dirty="0">
                <a:solidFill>
                  <a:srgbClr val="FFFF00"/>
                </a:solidFill>
              </a:rPr>
              <a:t>Reciting this surah over anything keeps it safe. If recited before taking medicine, then the medicine will be a sure cure. The water in which this surah has been dissolved should be poured gently on a wound and it will heal with the Grace of Allah (s.w.t</a:t>
            </a:r>
            <a:r>
              <a:rPr lang="en-US" altLang="en-US" sz="2100" dirty="0" smtClean="0">
                <a:solidFill>
                  <a:srgbClr val="FFFF00"/>
                </a:solidFill>
              </a:rPr>
              <a:t>.).</a:t>
            </a:r>
            <a:endParaRPr lang="en-US" altLang="en-US" sz="2100" dirty="0" smtClean="0">
              <a:solidFill>
                <a:srgbClr val="FFFF00"/>
              </a:solidFill>
            </a:endParaRP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وَأَكِيدُ كَيْدًا ﴿١٦﴾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 [too] am devising a plan.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9804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فَمَهِّلِ ٱلْكَـٰفِرِينَ أَمْهِلْهُمْ رُوَيْدًۢا ﴿١٧﴾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respite the </a:t>
            </a:r>
            <a:r>
              <a:rPr lang="en-US" altLang="en-US" sz="3200" dirty="0" smtClean="0">
                <a:latin typeface="Calibri" panose="020F0502020204030204" pitchFamily="34" charset="0"/>
              </a:rPr>
              <a:t>faithless; give </a:t>
            </a:r>
            <a:r>
              <a:rPr lang="en-US" altLang="en-US" sz="3200" dirty="0">
                <a:latin typeface="Calibri" panose="020F0502020204030204" pitchFamily="34" charset="0"/>
              </a:rPr>
              <a:t>them a gentle respite.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8787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وَٱلسَّمَآءِ وَٱلطَّارِقِ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a:t>
            </a:r>
            <a:r>
              <a:rPr lang="en-US" altLang="en-US" sz="3200" dirty="0" smtClean="0">
                <a:latin typeface="Calibri" panose="020F0502020204030204" pitchFamily="34" charset="0"/>
              </a:rPr>
              <a:t>sky, by </a:t>
            </a:r>
            <a:r>
              <a:rPr lang="en-US" altLang="en-US" sz="3200" dirty="0">
                <a:latin typeface="Calibri" panose="020F0502020204030204" pitchFamily="34" charset="0"/>
              </a:rPr>
              <a:t>the nightly visitor,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وَمَآ أَدْرَىٰكَ مَا ٱلطَّارِقُ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what will show you what is the nightly visitor?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4620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ٱلنَّجْمُ ٱلثَّاقِبُ ﴿٣﴾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 brilliant star):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8113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 كُلُّ نَفْسٍ لَّمَّا عَلَيْهَا حَافِظٌ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a </a:t>
            </a:r>
            <a:r>
              <a:rPr lang="en-US" altLang="en-US" sz="3200" dirty="0" smtClean="0">
                <a:latin typeface="Calibri" panose="020F0502020204030204" pitchFamily="34" charset="0"/>
              </a:rPr>
              <a:t>guard </a:t>
            </a:r>
            <a:r>
              <a:rPr lang="en-US" altLang="en-US" sz="3200" dirty="0">
                <a:latin typeface="Calibri" panose="020F0502020204030204" pitchFamily="34" charset="0"/>
              </a:rPr>
              <a:t>over every soul.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7967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فَلْيَنظُرِ ٱلْإِنسَـٰنُ مِمَّ خُلِقَ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let man consider from what he was created.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Ṭāriq</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951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11171</TotalTime>
  <Words>742</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وَٱلسَّمَآءِ وَٱلطَّارِقِ ﴿١﴾</vt:lpstr>
      <vt:lpstr> وَمَآ أَدْرَىٰكَ مَا ٱلطَّارِقُ ﴿٢﴾</vt:lpstr>
      <vt:lpstr> ٱلنَّجْمُ ٱلثَّاقِبُ ﴿٣﴾ </vt:lpstr>
      <vt:lpstr>إِن كُلُّ نَفْسٍ لَّمَّا عَلَيْهَا حَافِظٌ ﴿٤﴾</vt:lpstr>
      <vt:lpstr> فَلْيَنظُرِ ٱلْإِنسَـٰنُ مِمَّ خُلِقَ ﴿٥﴾</vt:lpstr>
      <vt:lpstr> خُلِقَ مِن مَّآءٍ دَافِقٍ ﴿٦﴾</vt:lpstr>
      <vt:lpstr> يَخْرُجُ مِنۢ بَيْنِ ٱلصُّلْبِ وَٱلتَّرَآئِبِ ﴿٧﴾</vt:lpstr>
      <vt:lpstr> إِنَّهُۥ عَلَىٰ رَجْعِهِۦ لَقَادِرٌ ﴿٨﴾ </vt:lpstr>
      <vt:lpstr>يَوْمَ تُبْلَى ٱلسَّرَآئِرُ ﴿٩﴾</vt:lpstr>
      <vt:lpstr> فَمَا لَهُۥ مِن قُوَّةٍ وَلَا نَاصِرٍ ﴿١٠﴾</vt:lpstr>
      <vt:lpstr> وَٱلسَّمَآءِ ذَاتِ ٱلرَّجْعِ ﴿١١﴾ </vt:lpstr>
      <vt:lpstr>وَٱلْأَرْضِ ذَاتِ ٱلصَّدْعِ ﴿١٢﴾</vt:lpstr>
      <vt:lpstr> إِنَّهُۥ لَقَوْلٌ فَصْلٌ ﴿١٣﴾</vt:lpstr>
      <vt:lpstr> وَمَا هُوَ بِٱلْهَزْلِ ﴿١٤﴾</vt:lpstr>
      <vt:lpstr> إِنَّهُمْ يَكِيدُونَ كَيْدًا ﴿١٥﴾</vt:lpstr>
      <vt:lpstr> وَأَكِيدُ كَيْدًا ﴿١٦﴾ </vt:lpstr>
      <vt:lpstr>فَمَهِّلِ ٱلْكَـٰفِرِينَ أَمْهِلْهُمْ رُوَيْدًۢا ﴿١٧﴾</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824</cp:revision>
  <dcterms:created xsi:type="dcterms:W3CDTF">2005-07-27T05:58:58Z</dcterms:created>
  <dcterms:modified xsi:type="dcterms:W3CDTF">2020-05-22T23:14:14Z</dcterms:modified>
</cp:coreProperties>
</file>