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5"/>
  </p:notesMasterIdLst>
  <p:sldIdLst>
    <p:sldId id="354" r:id="rId2"/>
    <p:sldId id="1074" r:id="rId3"/>
    <p:sldId id="893" r:id="rId4"/>
    <p:sldId id="766" r:id="rId5"/>
    <p:sldId id="1075" r:id="rId6"/>
    <p:sldId id="1077" r:id="rId7"/>
    <p:sldId id="1078" r:id="rId8"/>
    <p:sldId id="1079" r:id="rId9"/>
    <p:sldId id="1080" r:id="rId10"/>
    <p:sldId id="1081" r:id="rId11"/>
    <p:sldId id="1082" r:id="rId12"/>
    <p:sldId id="1083" r:id="rId13"/>
    <p:sldId id="1084" r:id="rId14"/>
    <p:sldId id="1085" r:id="rId15"/>
    <p:sldId id="1086" r:id="rId16"/>
    <p:sldId id="1087" r:id="rId17"/>
    <p:sldId id="1088" r:id="rId18"/>
    <p:sldId id="1089" r:id="rId19"/>
    <p:sldId id="1090" r:id="rId20"/>
    <p:sldId id="1091" r:id="rId21"/>
    <p:sldId id="1092" r:id="rId22"/>
    <p:sldId id="1093" r:id="rId23"/>
    <p:sldId id="1094" r:id="rId24"/>
    <p:sldId id="1095" r:id="rId25"/>
    <p:sldId id="1096" r:id="rId26"/>
    <p:sldId id="1097" r:id="rId27"/>
    <p:sldId id="1098" r:id="rId28"/>
    <p:sldId id="1099" r:id="rId29"/>
    <p:sldId id="1100" r:id="rId30"/>
    <p:sldId id="1101" r:id="rId31"/>
    <p:sldId id="1102" r:id="rId32"/>
    <p:sldId id="1103" r:id="rId33"/>
    <p:sldId id="1104" r:id="rId34"/>
    <p:sldId id="1105" r:id="rId35"/>
    <p:sldId id="1106" r:id="rId36"/>
    <p:sldId id="1132" r:id="rId37"/>
    <p:sldId id="1107" r:id="rId38"/>
    <p:sldId id="1108" r:id="rId39"/>
    <p:sldId id="1109" r:id="rId40"/>
    <p:sldId id="1110" r:id="rId41"/>
    <p:sldId id="1111" r:id="rId42"/>
    <p:sldId id="1112" r:id="rId43"/>
    <p:sldId id="1113" r:id="rId44"/>
    <p:sldId id="1114" r:id="rId45"/>
    <p:sldId id="1115" r:id="rId46"/>
    <p:sldId id="1116" r:id="rId47"/>
    <p:sldId id="1117" r:id="rId48"/>
    <p:sldId id="1118" r:id="rId49"/>
    <p:sldId id="1119" r:id="rId50"/>
    <p:sldId id="1120" r:id="rId51"/>
    <p:sldId id="1121" r:id="rId52"/>
    <p:sldId id="1122" r:id="rId53"/>
    <p:sldId id="1123" r:id="rId54"/>
    <p:sldId id="1124" r:id="rId55"/>
    <p:sldId id="1125" r:id="rId56"/>
    <p:sldId id="1126" r:id="rId57"/>
    <p:sldId id="1127" r:id="rId58"/>
    <p:sldId id="1128" r:id="rId59"/>
    <p:sldId id="1129" r:id="rId60"/>
    <p:sldId id="1130" r:id="rId61"/>
    <p:sldId id="1131" r:id="rId62"/>
    <p:sldId id="352" r:id="rId63"/>
    <p:sldId id="353" r:id="rId6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8" d="100"/>
          <a:sy n="88" d="100"/>
        </p:scale>
        <p:origin x="466"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8707"/>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21/05/2020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المدثر</a:t>
            </a: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Muddaththir</a:t>
            </a:r>
            <a:r>
              <a:rPr lang="en-GB" altLang="en-US" sz="7200" dirty="0" smtClean="0">
                <a:solidFill>
                  <a:srgbClr val="FFFF00"/>
                </a:solidFill>
                <a:latin typeface="Trebuchet MS" panose="020B0603020202020204" pitchFamily="34" charset="0"/>
                <a:cs typeface="Traditional Arabic" panose="02020603050405020304" pitchFamily="18" charset="-78"/>
              </a:rPr>
              <a:t> </a:t>
            </a: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shrouded)</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74</a:t>
            </a: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56</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تَمْنُن تَسْتَكْثِرُ ﴿٦﴾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not grant a </a:t>
            </a:r>
            <a:r>
              <a:rPr lang="en-US" altLang="en-US" sz="3200" dirty="0" err="1">
                <a:latin typeface="Calibri" panose="020F0502020204030204" pitchFamily="34" charset="0"/>
              </a:rPr>
              <a:t>favour</a:t>
            </a:r>
            <a:r>
              <a:rPr lang="en-US" altLang="en-US" sz="3200" dirty="0">
                <a:latin typeface="Calibri" panose="020F0502020204030204" pitchFamily="34" charset="0"/>
              </a:rPr>
              <a:t> seeking a greater gain,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28734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وَلِرَبِّكَ فَٱصْبِرْ ﴿٧﴾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be patient for the sake of your Lord.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91973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فَإِذَا نُقِرَ فِى ٱلنَّاقُورِ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 Trumpet will be sounded,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39482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فَذَٰلِكَ يَوْمَئِذٍ يَوْمٌ عَسِيرٌ ﴿٩﴾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day will be a day of hardship,</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50748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عَلَى ٱلْكَـٰفِرِينَ غَيْرُ يَسِيرٍ ﴿١٠﴾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not at all easy for the faithless.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39407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ذَرْنِى وَمَنْ خَلَقْتُ وَحِيدًا ﴿١١﴾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Leave Me [to deal] with him whom I created alone,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38208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وَجَعَلْتُ لَهُۥ مَالًا مَّمْدُودًا ﴿١٢﴾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then furnished him with extensive means,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77457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وَبَنِينَ شُهُودًا ﴿١٣﴾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[gave him] sons to be at his side,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490293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وَمَهَّدتُّ لَهُۥ تَمْهِيدًا ﴿١٤﴾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facilitated [all matters] for him.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542973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ثُمَّ يَطْمَعُ أَنْ أَزِيدَ ﴿١٥﴾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Still he is eager that I should give him more.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42072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68950"/>
            <a:ext cx="12192000" cy="6524863"/>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74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Muddaththir</a:t>
            </a:r>
            <a:endParaRPr lang="en-US" altLang="en-US" sz="2800" dirty="0" smtClean="0">
              <a:solidFill>
                <a:srgbClr val="FFFF00"/>
              </a:solidFill>
            </a:endParaRPr>
          </a:p>
          <a:p>
            <a:pPr algn="ctr">
              <a:spcBef>
                <a:spcPct val="0"/>
              </a:spcBef>
              <a:buFontTx/>
              <a:buNone/>
            </a:pPr>
            <a:endParaRPr lang="en-US" altLang="en-US" sz="1200" dirty="0" smtClean="0">
              <a:solidFill>
                <a:srgbClr val="FFFF00"/>
              </a:solidFill>
            </a:endParaRPr>
          </a:p>
          <a:p>
            <a:pPr algn="ctr">
              <a:spcBef>
                <a:spcPct val="0"/>
              </a:spcBef>
              <a:buFontTx/>
              <a:buNone/>
            </a:pPr>
            <a:r>
              <a:rPr lang="en-US" altLang="en-US" sz="2200" dirty="0" smtClean="0">
                <a:solidFill>
                  <a:srgbClr val="FFFF00"/>
                </a:solidFill>
              </a:rPr>
              <a:t>The </a:t>
            </a:r>
            <a:r>
              <a:rPr lang="en-US" altLang="en-US" sz="2200" dirty="0">
                <a:solidFill>
                  <a:srgbClr val="FFFF00"/>
                </a:solidFill>
              </a:rPr>
              <a:t>surah that opens by addressing the enwrapped Prophet as the Shrouded Messenger. It takes its name from the word “wrapped in mantle” (</a:t>
            </a:r>
            <a:r>
              <a:rPr lang="en-US" altLang="en-US" sz="2200" dirty="0" err="1">
                <a:solidFill>
                  <a:srgbClr val="FFFF00"/>
                </a:solidFill>
              </a:rPr>
              <a:t>muddaththir</a:t>
            </a:r>
            <a:r>
              <a:rPr lang="en-US" altLang="en-US" sz="2200" dirty="0">
                <a:solidFill>
                  <a:srgbClr val="FFFF00"/>
                </a:solidFill>
              </a:rPr>
              <a:t>) in . The first verses of this surah ( ff.) were revealed after one of the Prophets first encounter with the Angel of Revelation in the Cave of </a:t>
            </a:r>
            <a:r>
              <a:rPr lang="en-US" altLang="en-US" sz="2200" dirty="0" err="1">
                <a:solidFill>
                  <a:srgbClr val="FFFF00"/>
                </a:solidFill>
              </a:rPr>
              <a:t>Ḥirāʾ</a:t>
            </a:r>
            <a:r>
              <a:rPr lang="en-US" altLang="en-US" sz="2200" dirty="0">
                <a:solidFill>
                  <a:srgbClr val="FFFF00"/>
                </a:solidFill>
              </a:rPr>
              <a:t>. The surah goes on, in a section from a later period, to remind the obstinate disbelievers of their fate on the Day of Judgement </a:t>
            </a:r>
            <a:r>
              <a:rPr lang="en-US" altLang="en-US" sz="2200" dirty="0" smtClean="0">
                <a:solidFill>
                  <a:srgbClr val="FFFF00"/>
                </a:solidFill>
              </a:rPr>
              <a:t>and </a:t>
            </a:r>
            <a:r>
              <a:rPr lang="en-US" altLang="en-US" sz="2200" dirty="0">
                <a:solidFill>
                  <a:srgbClr val="FFFF00"/>
                </a:solidFill>
              </a:rPr>
              <a:t>a specific opponent of the Prophet is singled </a:t>
            </a:r>
            <a:r>
              <a:rPr lang="en-US" altLang="en-US" sz="2200" dirty="0" smtClean="0">
                <a:solidFill>
                  <a:srgbClr val="FFFF00"/>
                </a:solidFill>
              </a:rPr>
              <a:t>out. </a:t>
            </a:r>
            <a:r>
              <a:rPr lang="en-US" altLang="en-US" sz="2200" dirty="0">
                <a:solidFill>
                  <a:srgbClr val="FFFF00"/>
                </a:solidFill>
              </a:rPr>
              <a:t>The end of the surah </a:t>
            </a:r>
            <a:r>
              <a:rPr lang="en-US" altLang="en-US" sz="2200" dirty="0" smtClean="0">
                <a:solidFill>
                  <a:srgbClr val="FFFF00"/>
                </a:solidFill>
              </a:rPr>
              <a:t>exposes </a:t>
            </a:r>
            <a:r>
              <a:rPr lang="en-US" altLang="en-US" sz="2200" dirty="0">
                <a:solidFill>
                  <a:srgbClr val="FFFF00"/>
                </a:solidFill>
              </a:rPr>
              <a:t>the foolishness of the disbelievers” attitude to the Revelation and the Day of Resurrection</a:t>
            </a:r>
            <a:r>
              <a:rPr lang="en-US" altLang="en-US" sz="2200" dirty="0" smtClean="0">
                <a:solidFill>
                  <a:srgbClr val="FFFF00"/>
                </a:solidFill>
              </a:rPr>
              <a:t>.</a:t>
            </a:r>
            <a:endParaRPr lang="en-US" altLang="en-US" sz="2200" dirty="0">
              <a:solidFill>
                <a:srgbClr val="FFFF00"/>
              </a:solidFill>
            </a:endParaRPr>
          </a:p>
          <a:p>
            <a:pPr algn="ctr">
              <a:spcBef>
                <a:spcPct val="0"/>
              </a:spcBef>
              <a:buFontTx/>
              <a:buNone/>
            </a:pPr>
            <a:endParaRPr lang="en-US" altLang="en-US" sz="1200" dirty="0">
              <a:solidFill>
                <a:srgbClr val="FFFF00"/>
              </a:solidFill>
            </a:endParaRPr>
          </a:p>
          <a:p>
            <a:pPr algn="ctr">
              <a:spcBef>
                <a:spcPct val="0"/>
              </a:spcBef>
              <a:buFontTx/>
              <a:buNone/>
            </a:pPr>
            <a:r>
              <a:rPr lang="en-US" altLang="en-US" sz="2200" dirty="0">
                <a:solidFill>
                  <a:srgbClr val="FFFF00"/>
                </a:solidFill>
              </a:rPr>
              <a:t>The surah is also known as The Cloaked One, The Enfolded, The Enfolded One, The Enveloped, The Man Wearing a Cloak, The Mantled Messenger, Wrapped in his </a:t>
            </a:r>
            <a:r>
              <a:rPr lang="en-US" altLang="en-US" sz="2200" dirty="0" smtClean="0">
                <a:solidFill>
                  <a:srgbClr val="FFFF00"/>
                </a:solidFill>
              </a:rPr>
              <a:t>Cloak.</a:t>
            </a:r>
          </a:p>
          <a:p>
            <a:pPr algn="ctr">
              <a:spcBef>
                <a:spcPct val="0"/>
              </a:spcBef>
              <a:buFontTx/>
              <a:buNone/>
            </a:pPr>
            <a:endParaRPr lang="en-US" altLang="en-US" sz="1200" dirty="0" smtClean="0">
              <a:solidFill>
                <a:srgbClr val="FFFF00"/>
              </a:solidFill>
            </a:endParaRPr>
          </a:p>
          <a:p>
            <a:pPr algn="ctr">
              <a:spcBef>
                <a:spcPct val="0"/>
              </a:spcBef>
              <a:buFontTx/>
              <a:buNone/>
            </a:pPr>
            <a:r>
              <a:rPr lang="en-US" altLang="en-US" sz="2200" dirty="0">
                <a:solidFill>
                  <a:srgbClr val="FFFF00"/>
                </a:solidFill>
              </a:rPr>
              <a:t>This surah was revealed in </a:t>
            </a:r>
            <a:r>
              <a:rPr lang="en-US" altLang="en-US" sz="2200" dirty="0" smtClean="0">
                <a:solidFill>
                  <a:srgbClr val="FFFF00"/>
                </a:solidFill>
              </a:rPr>
              <a:t>Makkah. </a:t>
            </a:r>
            <a:r>
              <a:rPr lang="en-US" altLang="en-US" sz="2200" dirty="0">
                <a:solidFill>
                  <a:srgbClr val="FFFF00"/>
                </a:solidFill>
              </a:rPr>
              <a:t>Imam Muhammad al-</a:t>
            </a:r>
            <a:r>
              <a:rPr lang="en-US" altLang="en-US" sz="2200" dirty="0" err="1">
                <a:solidFill>
                  <a:srgbClr val="FFFF00"/>
                </a:solidFill>
              </a:rPr>
              <a:t>Baqir</a:t>
            </a:r>
            <a:r>
              <a:rPr lang="en-US" altLang="en-US" sz="2200" dirty="0">
                <a:solidFill>
                  <a:srgbClr val="FFFF00"/>
                </a:solidFill>
              </a:rPr>
              <a:t> </a:t>
            </a:r>
            <a:r>
              <a:rPr lang="en-US" altLang="en-US" sz="2200" dirty="0" smtClean="0">
                <a:solidFill>
                  <a:srgbClr val="FFFF00"/>
                </a:solidFill>
              </a:rPr>
              <a:t>(A) </a:t>
            </a:r>
            <a:r>
              <a:rPr lang="en-US" altLang="en-US" sz="2200" dirty="0">
                <a:solidFill>
                  <a:srgbClr val="FFFF00"/>
                </a:solidFill>
              </a:rPr>
              <a:t>has said that the person who recites this surah in his </a:t>
            </a:r>
            <a:r>
              <a:rPr lang="en-US" altLang="en-US" sz="2200" dirty="0" smtClean="0">
                <a:solidFill>
                  <a:srgbClr val="FFFF00"/>
                </a:solidFill>
              </a:rPr>
              <a:t>mandatory </a:t>
            </a:r>
            <a:r>
              <a:rPr lang="en-US" altLang="en-US" sz="2200" dirty="0">
                <a:solidFill>
                  <a:srgbClr val="FFFF00"/>
                </a:solidFill>
              </a:rPr>
              <a:t>prayers will attain a rank near the Holy Prophet </a:t>
            </a:r>
            <a:r>
              <a:rPr lang="en-US" altLang="en-US" sz="2200" dirty="0" smtClean="0">
                <a:solidFill>
                  <a:srgbClr val="FFFF00"/>
                </a:solidFill>
              </a:rPr>
              <a:t>(S) </a:t>
            </a:r>
            <a:r>
              <a:rPr lang="en-US" altLang="en-US" sz="2200" dirty="0">
                <a:solidFill>
                  <a:srgbClr val="FFFF00"/>
                </a:solidFill>
              </a:rPr>
              <a:t>in the hereafter and will be protected from any misfortunes in this world.</a:t>
            </a:r>
          </a:p>
          <a:p>
            <a:pPr algn="ctr">
              <a:spcBef>
                <a:spcPct val="0"/>
              </a:spcBef>
              <a:buFontTx/>
              <a:buNone/>
            </a:pPr>
            <a:r>
              <a:rPr lang="en-US" altLang="en-US" sz="2200" dirty="0">
                <a:solidFill>
                  <a:srgbClr val="FFFF00"/>
                </a:solidFill>
              </a:rPr>
              <a:t>	If this surah is recited daily and then a </a:t>
            </a:r>
            <a:r>
              <a:rPr lang="en-US" altLang="en-US" sz="2200" dirty="0" err="1">
                <a:solidFill>
                  <a:srgbClr val="FFFF00"/>
                </a:solidFill>
              </a:rPr>
              <a:t>dua</a:t>
            </a:r>
            <a:r>
              <a:rPr lang="en-US" altLang="en-US" sz="2200" dirty="0">
                <a:solidFill>
                  <a:srgbClr val="FFFF00"/>
                </a:solidFill>
              </a:rPr>
              <a:t> is made after its recitation, then the </a:t>
            </a:r>
            <a:r>
              <a:rPr lang="en-US" altLang="en-US" sz="2200" dirty="0" err="1">
                <a:solidFill>
                  <a:srgbClr val="FFFF00"/>
                </a:solidFill>
              </a:rPr>
              <a:t>dua</a:t>
            </a:r>
            <a:r>
              <a:rPr lang="en-US" altLang="en-US" sz="2200" dirty="0">
                <a:solidFill>
                  <a:srgbClr val="FFFF00"/>
                </a:solidFill>
              </a:rPr>
              <a:t> will be answered and the need will be fulfilled. If one makes </a:t>
            </a:r>
            <a:r>
              <a:rPr lang="en-US" altLang="en-US" sz="2200" dirty="0" err="1">
                <a:solidFill>
                  <a:srgbClr val="FFFF00"/>
                </a:solidFill>
              </a:rPr>
              <a:t>dua</a:t>
            </a:r>
            <a:r>
              <a:rPr lang="en-US" altLang="en-US" sz="2200" dirty="0">
                <a:solidFill>
                  <a:srgbClr val="FFFF00"/>
                </a:solidFill>
              </a:rPr>
              <a:t> that he wishes to memorize the whole Qur’an then he will not die until he has memorized it.</a:t>
            </a:r>
          </a:p>
          <a:p>
            <a:pPr algn="ctr">
              <a:spcBef>
                <a:spcPct val="0"/>
              </a:spcBef>
              <a:buFontTx/>
              <a:buNone/>
            </a:pPr>
            <a:endParaRPr lang="en-US" altLang="en-US" sz="22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173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كَلَّآ ۖ إِنَّهُۥ كَانَ لِـَٔايَـٰتِنَا عَنِيدًا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 indeed! He is an obstinate opponent of Our signs.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90978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سَأُرْهِقُهُۥ صَعُودًا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Soon I will overwhelm him with hardship.</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079111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إِنَّهُۥ فَكَّرَ وَقَدَّرَ ﴿١٨﴾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he reflected and decided.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884570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فَقُتِلَ كَيْفَ قَدَّرَ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Perish he, how he decided!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058190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قُتِلَ كَيْفَ قَدَّرَ ﴿٢٠﴾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Again, perish he, how he decided!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23727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ثُمَّ نَظَرَ ﴿٢١﴾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he looked;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712390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ثُمَّ عَبَسَ وَبَسَرَ ﴿٢٢﴾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he frowned and scowled.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540242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ثُمَّ أَدْبَرَ وَٱسْتَكْبَرَ ﴿٢٣﴾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he went away disdainfully,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861829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فَقَالَ إِنْ هَـٰذَآ إِلَّا سِحْرٌ يُؤْثَرُ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saying, ‘</a:t>
            </a:r>
            <a:r>
              <a:rPr lang="en-US" altLang="en-US" sz="3200" dirty="0" smtClean="0">
                <a:latin typeface="Calibri" panose="020F0502020204030204" pitchFamily="34" charset="0"/>
              </a:rPr>
              <a:t>It </a:t>
            </a:r>
            <a:r>
              <a:rPr lang="en-US" altLang="en-US" sz="3200" dirty="0">
                <a:latin typeface="Calibri" panose="020F0502020204030204" pitchFamily="34" charset="0"/>
              </a:rPr>
              <a:t>is nothing but magic handed down</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929013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هَـٰذَآ إِلَّا قَوْلُ ٱلْبَشَرِ ﴿٢٥﴾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nothing but the speech of a human being.’</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25991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سَأُصْلِيهِ سَقَرَ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Soon I shall cast him into </a:t>
            </a:r>
            <a:r>
              <a:rPr lang="en-US" altLang="en-US" sz="3200" i="1" dirty="0" err="1" smtClean="0">
                <a:latin typeface="Calibri" panose="020F0502020204030204" pitchFamily="34" charset="0"/>
              </a:rPr>
              <a:t>Saqar</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
        <p:nvSpPr>
          <p:cNvPr id="2" name="Rectangle 1"/>
          <p:cNvSpPr/>
          <p:nvPr/>
        </p:nvSpPr>
        <p:spPr>
          <a:xfrm>
            <a:off x="2279576" y="5746030"/>
            <a:ext cx="7584504" cy="56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gn="ctr">
              <a:lnSpc>
                <a:spcPct val="90000"/>
              </a:lnSpc>
              <a:spcBef>
                <a:spcPct val="20000"/>
              </a:spcBef>
            </a:pPr>
            <a:r>
              <a:rPr lang="en-US" sz="2800" b="1" dirty="0" smtClean="0">
                <a:solidFill>
                  <a:srgbClr val="000066"/>
                </a:solidFill>
                <a:latin typeface="Calibri" panose="020F0502020204030204" pitchFamily="34" charset="0"/>
                <a:cs typeface="+mn-cs"/>
              </a:rPr>
              <a:t>*</a:t>
            </a:r>
            <a:r>
              <a:rPr lang="en-US" sz="2800" b="1" dirty="0" err="1" smtClean="0">
                <a:solidFill>
                  <a:srgbClr val="000066"/>
                </a:solidFill>
                <a:latin typeface="Calibri" panose="020F0502020204030204" pitchFamily="34" charset="0"/>
                <a:cs typeface="+mn-cs"/>
              </a:rPr>
              <a:t>Saqar</a:t>
            </a:r>
            <a:r>
              <a:rPr lang="en-US" sz="2800" b="1" dirty="0">
                <a:solidFill>
                  <a:srgbClr val="000066"/>
                </a:solidFill>
                <a:latin typeface="Calibri" panose="020F0502020204030204" pitchFamily="34" charset="0"/>
                <a:cs typeface="+mn-cs"/>
              </a:rPr>
              <a:t> is another name for hell or a part of it.</a:t>
            </a:r>
          </a:p>
          <a:p>
            <a:pPr algn="ctr">
              <a:lnSpc>
                <a:spcPct val="90000"/>
              </a:lnSpc>
              <a:spcBef>
                <a:spcPct val="20000"/>
              </a:spcBef>
            </a:pPr>
            <a:r>
              <a:rPr lang="en-US" sz="2800" b="1" dirty="0">
                <a:solidFill>
                  <a:srgbClr val="000066"/>
                </a:solidFill>
                <a:latin typeface="Calibri" panose="020F0502020204030204" pitchFamily="34" charset="0"/>
                <a:cs typeface="+mn-cs"/>
              </a:rPr>
              <a:t/>
            </a:r>
            <a:br>
              <a:rPr lang="en-US" sz="2800" b="1" dirty="0">
                <a:solidFill>
                  <a:srgbClr val="000066"/>
                </a:solidFill>
                <a:latin typeface="Calibri" panose="020F0502020204030204" pitchFamily="34" charset="0"/>
                <a:cs typeface="+mn-cs"/>
              </a:rPr>
            </a:br>
            <a:endParaRPr lang="en-US" sz="2800" b="1" dirty="0">
              <a:solidFill>
                <a:srgbClr val="000066"/>
              </a:solidFill>
              <a:latin typeface="Calibri" panose="020F0502020204030204" pitchFamily="34" charset="0"/>
              <a:cs typeface="+mn-cs"/>
            </a:endParaRPr>
          </a:p>
        </p:txBody>
      </p:sp>
    </p:spTree>
    <p:extLst>
      <p:ext uri="{BB962C8B-B14F-4D97-AF65-F5344CB8AC3E}">
        <p14:creationId xmlns:p14="http://schemas.microsoft.com/office/powerpoint/2010/main" val="26448319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وَمَآ أَدْرَىٰكَ مَا سَقَرُ ﴿٢٧﴾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what will show you what is </a:t>
            </a:r>
            <a:r>
              <a:rPr lang="en-US" altLang="en-US" sz="3200" i="1" dirty="0" err="1">
                <a:latin typeface="Calibri" panose="020F0502020204030204" pitchFamily="34" charset="0"/>
              </a:rPr>
              <a:t>Saqar</a:t>
            </a:r>
            <a:r>
              <a:rPr lang="en-US" altLang="en-US" sz="3200" dirty="0">
                <a:latin typeface="Calibri" panose="020F0502020204030204" pitchFamily="34" charset="0"/>
              </a:rPr>
              <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483414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لَا تُبْقِى وَلَا تَذَرُ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neither spares nor leaves [anything].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256100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لَوَّاحَةٌ لِّلْبَشَرِ ﴿٢٩﴾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burns the skin.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955137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عَلَيْهَا تِسْعَةَ عَشَرَ ﴿٣٠﴾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are nineteen [keepers] over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986806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وَمَا جَعَلْنَآ أَصْحَـٰبَ ٱلنَّارِ إِلَّا مَلَـٰٓئِكَةً ۙ وَمَا جَعَلْنَا عِدَّتَهُمْ إِلَّا فِتْنَةً لِّلَّذِينَ كَفَرُوا۟ لِيَسْتَيْقِنَ ٱلَّذِينَ أُوتُوا۟ ٱلْكِتَـٰبَ وَيَزْدَادَ ٱلَّذِينَ ءَامَنُوٓا۟ إِيمَـٰنًا </a:t>
            </a:r>
            <a:r>
              <a:rPr lang="ar-SA" altLang="en-US" sz="7200" dirty="0" smtClean="0">
                <a:latin typeface="Arabic Typesetting" panose="03020402040406030203" pitchFamily="66" charset="-78"/>
                <a:cs typeface="Arabic Typesetting" panose="03020402040406030203" pitchFamily="66" charset="-78"/>
              </a:rPr>
              <a:t>ۙ وَلَا يَرْتَابَ ٱلَّذِينَ أُوتُوا۟ ٱلْكِتَـٰبَ وَٱلْمُؤْمِنُونَ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have assigned only angels as keepers of the </a:t>
            </a:r>
            <a:r>
              <a:rPr lang="en-US" altLang="en-US" sz="3200" dirty="0" smtClean="0">
                <a:latin typeface="Calibri" panose="020F0502020204030204" pitchFamily="34" charset="0"/>
              </a:rPr>
              <a:t>Fire, and </a:t>
            </a:r>
            <a:r>
              <a:rPr lang="en-US" altLang="en-US" sz="3200" dirty="0">
                <a:latin typeface="Calibri" panose="020F0502020204030204" pitchFamily="34" charset="0"/>
              </a:rPr>
              <a:t>We have made their </a:t>
            </a:r>
            <a:r>
              <a:rPr lang="en-US" altLang="en-US" sz="3200" dirty="0" smtClean="0">
                <a:latin typeface="Calibri" panose="020F0502020204030204" pitchFamily="34" charset="0"/>
              </a:rPr>
              <a:t>number merely </a:t>
            </a:r>
            <a:r>
              <a:rPr lang="en-US" altLang="en-US" sz="3200" dirty="0">
                <a:latin typeface="Calibri" panose="020F0502020204030204" pitchFamily="34" charset="0"/>
              </a:rPr>
              <a:t>a stumbling block for the </a:t>
            </a:r>
            <a:r>
              <a:rPr lang="en-US" altLang="en-US" sz="3200" dirty="0" smtClean="0">
                <a:latin typeface="Calibri" panose="020F0502020204030204" pitchFamily="34" charset="0"/>
              </a:rPr>
              <a:t>faithless, and </a:t>
            </a:r>
            <a:r>
              <a:rPr lang="en-US" altLang="en-US" sz="3200" dirty="0">
                <a:latin typeface="Calibri" panose="020F0502020204030204" pitchFamily="34" charset="0"/>
              </a:rPr>
              <a:t>that those given </a:t>
            </a:r>
            <a:r>
              <a:rPr lang="en-US" altLang="en-US" sz="3200" dirty="0" smtClean="0">
                <a:latin typeface="Calibri" panose="020F0502020204030204" pitchFamily="34" charset="0"/>
              </a:rPr>
              <a:t>the Book </a:t>
            </a:r>
            <a:r>
              <a:rPr lang="en-US" altLang="en-US" sz="3200" dirty="0">
                <a:latin typeface="Calibri" panose="020F0502020204030204" pitchFamily="34" charset="0"/>
              </a:rPr>
              <a:t>may be </a:t>
            </a:r>
            <a:r>
              <a:rPr lang="en-US" altLang="en-US" sz="3200" dirty="0" smtClean="0">
                <a:latin typeface="Calibri" panose="020F0502020204030204" pitchFamily="34" charset="0"/>
              </a:rPr>
              <a:t>reassured, and </a:t>
            </a:r>
            <a:r>
              <a:rPr lang="en-US" altLang="en-US" sz="3200" dirty="0">
                <a:latin typeface="Calibri" panose="020F0502020204030204" pitchFamily="34" charset="0"/>
              </a:rPr>
              <a:t>the faithful may increase in [their] </a:t>
            </a:r>
            <a:r>
              <a:rPr lang="en-US" altLang="en-US" sz="3200" dirty="0" smtClean="0">
                <a:latin typeface="Calibri" panose="020F0502020204030204" pitchFamily="34" charset="0"/>
              </a:rPr>
              <a:t>faith, and that those given the Book may not doubt and the faithful [as well], </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060836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وَلِيَقُولَ ٱلَّذِينَ فِى قُلُوبِهِم مَّرَضٌ وَٱلْكَـٰفِرُونَ مَاذَآ أَرَادَ ٱللَّـهُ بِهَـٰذَا مَثَلًا ۚ كَذَٰلِكَ يُضِلُّ ٱللَّـهُ مَن يَشَآءُ وَيَهْدِى مَن يَشَآءُ ۚ وَمَا يَعْلَمُ جُنُودَ رَبِّكَ إِلَّا هُوَ ۚ وَمَا هِىَ إِلَّا ذِكْرَىٰ لِلْبَشَرِ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and that those in whose hearts is a sickness may say, and the faithless [along with them], ‘What did Allah mean by this description?’ Thus does Allah lead astray whomever He wishes, and guides whomever He wishes. No one knows the hosts of your Lord except Him, and it is just an admonition for all humans.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98417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كَلَّا وَٱلْقَمَرِ ﴿٣٢﴾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 </a:t>
            </a:r>
            <a:r>
              <a:rPr lang="en-US" altLang="en-US" sz="3200" dirty="0" smtClean="0">
                <a:latin typeface="Calibri" panose="020F0502020204030204" pitchFamily="34" charset="0"/>
              </a:rPr>
              <a:t>indeed! By </a:t>
            </a:r>
            <a:r>
              <a:rPr lang="en-US" altLang="en-US" sz="3200" dirty="0">
                <a:latin typeface="Calibri" panose="020F0502020204030204" pitchFamily="34" charset="0"/>
              </a:rPr>
              <a:t>the Moon!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487178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وَٱلَّيْلِ إِذْ أَدْبَرَ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night when it recedes!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410047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وَٱلصُّبْحِ إِذَآ أَسْفَرَ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dawn when it brightens!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80820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إِنَّهَا لَإِحْدَى ٱلْكُبَرِ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it is one of the greatest [signs]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708381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نَذِيرًا لِّلْبَشَرِ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 warner to all humans,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664829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لِمَن شَآءَ مِنكُمْ أَن يَتَقَدَّمَ أَوْ يَتَأَخَّرَ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[alike] for those of you who like to advance ahead</a:t>
            </a:r>
          </a:p>
          <a:p>
            <a:pPr>
              <a:lnSpc>
                <a:spcPct val="90000"/>
              </a:lnSpc>
            </a:pPr>
            <a:r>
              <a:rPr lang="en-US" altLang="en-US" sz="3200" dirty="0">
                <a:latin typeface="Calibri" panose="020F0502020204030204" pitchFamily="34" charset="0"/>
              </a:rPr>
              <a:t>and those who would linger behind.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511170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كُلُّ نَفْسٍۭ بِمَا كَسَبَتْ رَهِينَةٌ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Every soul is hostage to what it has earned,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393777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إِلَّآ أَصْحَـٰبَ ٱلْيَمِينِ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except the People of the Right Hand.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545458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فِى جَنَّـٰتٍ يَتَسَآءَلُونَ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be] in gardens, questioning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656666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عَنِ ٱلْمُجْرِمِينَ ﴿٤١﴾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concerning the guilty: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124052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مَا سَلَكَكُمْ فِى سَقَرَ ﴿٤٢﴾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‘What drew you into Hell?’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790914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لَمْ نَكُ مِنَ ٱلْمُصَلِّينَ ﴿٤٣﴾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answer,</a:t>
            </a:r>
          </a:p>
          <a:p>
            <a:pPr>
              <a:lnSpc>
                <a:spcPct val="90000"/>
              </a:lnSpc>
            </a:pPr>
            <a:r>
              <a:rPr lang="en-US" altLang="en-US" sz="3200" dirty="0">
                <a:latin typeface="Calibri" panose="020F0502020204030204" pitchFamily="34" charset="0"/>
              </a:rPr>
              <a:t>‘We were not among those who prayed</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590352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وَلَمْ نَكُ نُطْعِمُ ٱلْمِسْكِينَ ﴿٤٤﴾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Nor did we feed the poor.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36411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يَـٰٓأَيُّهَا ٱلْمُدَّثِّرُ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you wrapped up in your mantle!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300146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وَكُنَّا نَخُوضُ مَعَ ٱلْخَآئِضِينَ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used to gossip along with the gossipers,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232492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وَكُنَّا نُكَذِّبُ بِيَوْمِ ٱلدِّينِ ﴿٤٦﴾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used to deny the Day of Retribution</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665981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حَتَّىٰٓ أَتَىٰنَا ٱلْيَقِينُ ﴿٤٧﴾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until death came to us.’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924815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فَمَا تَنفَعُهُمْ شَفَـٰعَةُ ٱلشَّـٰفِعِينَ ﴿٤٨﴾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the intercession of the intercessors will not avail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373196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فَمَا لَهُمْ عَنِ ٱلتَّذْكِرَةِ مُعْرِضِينَ ﴿٤٩﴾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What is the matter with them</a:t>
            </a:r>
          </a:p>
          <a:p>
            <a:pPr>
              <a:lnSpc>
                <a:spcPct val="90000"/>
              </a:lnSpc>
            </a:pPr>
            <a:r>
              <a:rPr lang="en-US" altLang="en-US" sz="3200" dirty="0">
                <a:latin typeface="Calibri" panose="020F0502020204030204" pitchFamily="34" charset="0"/>
              </a:rPr>
              <a:t>that they evade the Reminder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785232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كَأَنَّهُمْ حُمُرٌ مُّسْتَنفِرَةٌ ﴿٥٠﴾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if they were terrified asses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129215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فَرَّتْ مِن قَسْوَرَةٍۭ ﴿٥١﴾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fleeing from a lion?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703654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بَلْ يُرِيدُ كُلُّ ٱمْرِئٍ مِّنْهُمْ أَن يُؤْتَىٰ صُحُفًا مُّنَشَّرَةً ﴿٥٢﴾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Rather everyone of them desires</a:t>
            </a:r>
          </a:p>
          <a:p>
            <a:pPr>
              <a:lnSpc>
                <a:spcPct val="90000"/>
              </a:lnSpc>
            </a:pPr>
            <a:r>
              <a:rPr lang="en-US" altLang="en-US" sz="3200" dirty="0">
                <a:latin typeface="Calibri" panose="020F0502020204030204" pitchFamily="34" charset="0"/>
              </a:rPr>
              <a:t>to be given unrolled scriptures [from Allah].</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261043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كَلَّا ۖ بَل لَّا يَخَافُونَ ٱلْـَٔاخِرَةَ ﴿٥٣﴾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Rather they do not fear the Hereafter.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039059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كَلَّآ إِنَّهُۥ تَذْكِرَةٌ ﴿٥٤﴾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 indeed!</a:t>
            </a:r>
          </a:p>
          <a:p>
            <a:pPr>
              <a:lnSpc>
                <a:spcPct val="90000"/>
              </a:lnSpc>
            </a:pPr>
            <a:r>
              <a:rPr lang="en-US" altLang="en-US" sz="3200" dirty="0">
                <a:latin typeface="Calibri" panose="020F0502020204030204" pitchFamily="34" charset="0"/>
              </a:rPr>
              <a:t>It is indeed a reminder.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56060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قُمْ فَأَنذِرْ ﴿٢﴾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Rise up and warn!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141155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فَمَن شَآءَ ذَكَرَهُۥ ﴿٥٥﴾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let anyone who wishes remember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493772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وَمَا يَذْكُرُونَ إِلَّآ أَن يَشَآءَ ٱللَّـهُ ۚ هُوَ أَهْلُ ٱلتَّقْوَىٰ وَأَهْلُ ٱلْمَغْفِرَةِ ﴿٥٦﴾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they will not remember unless Allah wishes.</a:t>
            </a:r>
          </a:p>
          <a:p>
            <a:pPr>
              <a:lnSpc>
                <a:spcPct val="90000"/>
              </a:lnSpc>
            </a:pPr>
            <a:r>
              <a:rPr lang="en-US" altLang="en-US" sz="3200" dirty="0">
                <a:latin typeface="Calibri" panose="020F0502020204030204" pitchFamily="34" charset="0"/>
              </a:rPr>
              <a:t>He is worthy of [your] being wary [of Him]</a:t>
            </a:r>
          </a:p>
          <a:p>
            <a:pPr>
              <a:lnSpc>
                <a:spcPct val="90000"/>
              </a:lnSpc>
            </a:pPr>
            <a:r>
              <a:rPr lang="en-US" altLang="en-US" sz="3200" dirty="0">
                <a:latin typeface="Calibri" panose="020F0502020204030204" pitchFamily="34" charset="0"/>
              </a:rPr>
              <a:t>and He is worthy to forgive.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792731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وَرَبَّكَ فَكَبِّرْ ﴿٣﴾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Magnify your Lord,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80677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وَثِيَابَكَ فَطَهِّرْ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purify your cloak,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25129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وَٱلرُّجْزَ فَٱهْجُرْ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keep away from all impurity!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Muddaththir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83269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10741</TotalTime>
  <Words>1796</Words>
  <Application>Microsoft Office PowerPoint</Application>
  <PresentationFormat>Widescreen</PresentationFormat>
  <Paragraphs>207</Paragraphs>
  <Slides>63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يَـٰٓأَيُّهَا ٱلْمُدَّثِّرُ ﴿١﴾</vt:lpstr>
      <vt:lpstr> قُمْ فَأَنذِرْ ﴿٢﴾ </vt:lpstr>
      <vt:lpstr>وَرَبَّكَ فَكَبِّرْ ﴿٣﴾ </vt:lpstr>
      <vt:lpstr>وَثِيَابَكَ فَطَهِّرْ ﴿٤﴾</vt:lpstr>
      <vt:lpstr> وَٱلرُّجْزَ فَٱهْجُرْ ﴿٥﴾</vt:lpstr>
      <vt:lpstr> وَلَا تَمْنُن تَسْتَكْثِرُ ﴿٦﴾ </vt:lpstr>
      <vt:lpstr>وَلِرَبِّكَ فَٱصْبِرْ ﴿٧﴾ </vt:lpstr>
      <vt:lpstr>فَإِذَا نُقِرَ فِى ٱلنَّاقُورِ ﴿٨﴾</vt:lpstr>
      <vt:lpstr> فَذَٰلِكَ يَوْمَئِذٍ يَوْمٌ عَسِيرٌ ﴿٩﴾ </vt:lpstr>
      <vt:lpstr>عَلَى ٱلْكَـٰفِرِينَ غَيْرُ يَسِيرٍ ﴿١٠﴾ </vt:lpstr>
      <vt:lpstr>ذَرْنِى وَمَنْ خَلَقْتُ وَحِيدًا ﴿١١﴾ </vt:lpstr>
      <vt:lpstr>وَجَعَلْتُ لَهُۥ مَالًا مَّمْدُودًا ﴿١٢﴾ </vt:lpstr>
      <vt:lpstr>وَبَنِينَ شُهُودًا ﴿١٣﴾ </vt:lpstr>
      <vt:lpstr>وَمَهَّدتُّ لَهُۥ تَمْهِيدًا ﴿١٤﴾ </vt:lpstr>
      <vt:lpstr>ثُمَّ يَطْمَعُ أَنْ أَزِيدَ ﴿١٥﴾ </vt:lpstr>
      <vt:lpstr>كَلَّآ ۖ إِنَّهُۥ كَانَ لِـَٔايَـٰتِنَا عَنِيدًا ﴿١٦﴾</vt:lpstr>
      <vt:lpstr> سَأُرْهِقُهُۥ صَعُودًا ﴿١٧﴾</vt:lpstr>
      <vt:lpstr>إِنَّهُۥ فَكَّرَ وَقَدَّرَ ﴿١٨﴾ </vt:lpstr>
      <vt:lpstr>فَقُتِلَ كَيْفَ قَدَّرَ ﴿١٩﴾</vt:lpstr>
      <vt:lpstr> ثُمَّ قُتِلَ كَيْفَ قَدَّرَ ﴿٢٠﴾ </vt:lpstr>
      <vt:lpstr>ثُمَّ نَظَرَ ﴿٢١﴾ </vt:lpstr>
      <vt:lpstr>ثُمَّ عَبَسَ وَبَسَرَ ﴿٢٢﴾ </vt:lpstr>
      <vt:lpstr>ثُمَّ أَدْبَرَ وَٱسْتَكْبَرَ ﴿٢٣﴾ </vt:lpstr>
      <vt:lpstr>فَقَالَ إِنْ هَـٰذَآ إِلَّا سِحْرٌ يُؤْثَرُ ﴿٢٤﴾</vt:lpstr>
      <vt:lpstr> إِنْ هَـٰذَآ إِلَّا قَوْلُ ٱلْبَشَرِ ﴿٢٥﴾ </vt:lpstr>
      <vt:lpstr>سَأُصْلِيهِ سَقَرَ ﴿٢٦﴾</vt:lpstr>
      <vt:lpstr> وَمَآ أَدْرَىٰكَ مَا سَقَرُ ﴿٢٧﴾ </vt:lpstr>
      <vt:lpstr>لَا تُبْقِى وَلَا تَذَرُ ﴿٢٨﴾</vt:lpstr>
      <vt:lpstr> لَوَّاحَةٌ لِّلْبَشَرِ ﴿٢٩﴾ </vt:lpstr>
      <vt:lpstr>عَلَيْهَا تِسْعَةَ عَشَرَ ﴿٣٠﴾ </vt:lpstr>
      <vt:lpstr>وَمَا جَعَلْنَآ أَصْحَـٰبَ ٱلنَّارِ إِلَّا مَلَـٰٓئِكَةً ۙ وَمَا جَعَلْنَا عِدَّتَهُمْ إِلَّا فِتْنَةً لِّلَّذِينَ كَفَرُوا۟ لِيَسْتَيْقِنَ ٱلَّذِينَ أُوتُوا۟ ٱلْكِتَـٰبَ وَيَزْدَادَ ٱلَّذِينَ ءَامَنُوٓا۟ إِيمَـٰنًا ۙ وَلَا يَرْتَابَ ٱلَّذِينَ أُوتُوا۟ ٱلْكِتَـٰبَ وَٱلْمُؤْمِنُونَ ۙ</vt:lpstr>
      <vt:lpstr>وَلِيَقُولَ ٱلَّذِينَ فِى قُلُوبِهِم مَّرَضٌ وَٱلْكَـٰفِرُونَ مَاذَآ أَرَادَ ٱللَّـهُ بِهَـٰذَا مَثَلًا ۚ كَذَٰلِكَ يُضِلُّ ٱللَّـهُ مَن يَشَآءُ وَيَهْدِى مَن يَشَآءُ ۚ وَمَا يَعْلَمُ جُنُودَ رَبِّكَ إِلَّا هُوَ ۚ وَمَا هِىَ إِلَّا ذِكْرَىٰ لِلْبَشَرِ ﴿٣١﴾</vt:lpstr>
      <vt:lpstr> كَلَّا وَٱلْقَمَرِ ﴿٣٢﴾ </vt:lpstr>
      <vt:lpstr>وَٱلَّيْلِ إِذْ أَدْبَرَ ﴿٣٣﴾</vt:lpstr>
      <vt:lpstr> وَٱلصُّبْحِ إِذَآ أَسْفَرَ ﴿٣٤﴾</vt:lpstr>
      <vt:lpstr> إِنَّهَا لَإِحْدَى ٱلْكُبَرِ ﴿٣٥﴾</vt:lpstr>
      <vt:lpstr> نَذِيرًا لِّلْبَشَرِ ﴿٣٦﴾</vt:lpstr>
      <vt:lpstr> لِمَن شَآءَ مِنكُمْ أَن يَتَقَدَّمَ أَوْ يَتَأَخَّرَ ﴿٣٧﴾</vt:lpstr>
      <vt:lpstr> كُلُّ نَفْسٍۭ بِمَا كَسَبَتْ رَهِينَةٌ ﴿٣٨﴾</vt:lpstr>
      <vt:lpstr> إِلَّآ أَصْحَـٰبَ ٱلْيَمِينِ ﴿٣٩﴾</vt:lpstr>
      <vt:lpstr> فِى جَنَّـٰتٍ يَتَسَآءَلُونَ ﴿٤٠﴾</vt:lpstr>
      <vt:lpstr> عَنِ ٱلْمُجْرِمِينَ ﴿٤١﴾ </vt:lpstr>
      <vt:lpstr>مَا سَلَكَكُمْ فِى سَقَرَ ﴿٤٢﴾</vt:lpstr>
      <vt:lpstr> قَالُوا۟ لَمْ نَكُ مِنَ ٱلْمُصَلِّينَ ﴿٤٣﴾</vt:lpstr>
      <vt:lpstr> وَلَمْ نَكُ نُطْعِمُ ٱلْمِسْكِينَ ﴿٤٤﴾</vt:lpstr>
      <vt:lpstr> وَكُنَّا نَخُوضُ مَعَ ٱلْخَآئِضِينَ ﴿٤٥﴾</vt:lpstr>
      <vt:lpstr> وَكُنَّا نُكَذِّبُ بِيَوْمِ ٱلدِّينِ ﴿٤٦﴾</vt:lpstr>
      <vt:lpstr> حَتَّىٰٓ أَتَىٰنَا ٱلْيَقِينُ ﴿٤٧﴾</vt:lpstr>
      <vt:lpstr>فَمَا تَنفَعُهُمْ شَفَـٰعَةُ ٱلشَّـٰفِعِينَ ﴿٤٨﴾</vt:lpstr>
      <vt:lpstr> فَمَا لَهُمْ عَنِ ٱلتَّذْكِرَةِ مُعْرِضِينَ ﴿٤٩﴾</vt:lpstr>
      <vt:lpstr> كَأَنَّهُمْ حُمُرٌ مُّسْتَنفِرَةٌ ﴿٥٠﴾ </vt:lpstr>
      <vt:lpstr>فَرَّتْ مِن قَسْوَرَةٍۭ ﴿٥١﴾</vt:lpstr>
      <vt:lpstr> بَلْ يُرِيدُ كُلُّ ٱمْرِئٍ مِّنْهُمْ أَن يُؤْتَىٰ صُحُفًا مُّنَشَّرَةً ﴿٥٢﴾</vt:lpstr>
      <vt:lpstr> كَلَّا ۖ بَل لَّا يَخَافُونَ ٱلْـَٔاخِرَةَ ﴿٥٣﴾ </vt:lpstr>
      <vt:lpstr>كَلَّآ إِنَّهُۥ تَذْكِرَةٌ ﴿٥٤﴾</vt:lpstr>
      <vt:lpstr> فَمَن شَآءَ ذَكَرَهُۥ ﴿٥٥﴾ </vt:lpstr>
      <vt:lpstr>وَمَا يَذْكُرُونَ إِلَّآ أَن يَشَآءَ ٱللَّـهُ ۚ هُوَ أَهْلُ ٱلتَّقْوَىٰ وَأَهْلُ ٱلْمَغْفِرَةِ ﴿٥٦﴾</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765</cp:revision>
  <dcterms:created xsi:type="dcterms:W3CDTF">2005-07-27T05:58:58Z</dcterms:created>
  <dcterms:modified xsi:type="dcterms:W3CDTF">2020-05-21T05:23:48Z</dcterms:modified>
</cp:coreProperties>
</file>