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54" r:id="rId2"/>
    <p:sldId id="1074" r:id="rId3"/>
    <p:sldId id="893" r:id="rId4"/>
    <p:sldId id="766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3" r:id="rId14"/>
    <p:sldId id="1084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93" r:id="rId24"/>
    <p:sldId id="1094" r:id="rId25"/>
    <p:sldId id="1096" r:id="rId26"/>
    <p:sldId id="1095" r:id="rId27"/>
    <p:sldId id="352" r:id="rId28"/>
    <p:sldId id="35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المزمل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Muzzammil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enwrapped)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73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20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نَاشِئَةَ ٱلَّيْلِ هِىَ أَشَدُّ وَطْـًٔا وَأَقْوَمُ قِيلًا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 watch of the night is firmer in tread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more upright in respect to speech,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لَكَ فِى ٱلنَّهَارِ سَبْحًا طَوِيلًا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for indeed during the day you have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drawn-out engagements.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وَٱذْكُرِ ٱسْمَ رَبِّكَ وَتَبَتَّلْ إِلَيْهِ تَبْتِيلًا ﴿٨﴾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celebrate the Name of your Lord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dedicate yourself to Him with total dedication</a:t>
            </a:r>
            <a:r>
              <a:rPr lang="en-US" altLang="en-US" sz="3200" dirty="0" smtClean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رَّبُّ ٱلْمَشْرِقِ وَٱلْمَغْرِبِ لَآ إِلَـٰهَ إِلَّا هُوَ فَٱتَّخِذْهُ وَكِيلًا ﴿٩﴾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Lord of the east and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west, there </a:t>
            </a:r>
            <a:r>
              <a:rPr lang="en-US" altLang="en-US" sz="3200" dirty="0">
                <a:latin typeface="Calibri" panose="020F0502020204030204" pitchFamily="34" charset="0"/>
              </a:rPr>
              <a:t>is no god except Him,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take Him for your trustee,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وَٱصْبِرْ عَلَىٰ مَا يَقُولُونَ وَٱهْجُرْهُمْ هَجْرًا جَمِيلًا ﴿١٠﴾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be patient over what they say,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keep away from them in a graceful manner.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وَذَرْنِى وَٱلْمُكَذِّبِينَ أُو۟لِى ٱلنَّعْمَةِ وَمَهِّلْهُمْ قَلِيلًا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Leave Me [to deal] with the deniers, the opulent,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give them a little respite.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لَدَيْنَآ أَنكَالًا وَجَحِيمًا ﴿١٢﴾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with Us are heavy fetters and a fierce fire,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وَطَعَامًا ذَا غُصَّةٍ وَعَذَابًا أَلِيمًا ﴿١٣﴾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 food that chokes [those who gulp it],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 painful punishment [prepared for]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يَوْمَ تَرْجُفُ ٱلْأَرْضُ وَٱلْجِبَالُ وَكَانَتِ ٱلْجِبَالُ كَثِيبًا مَّهِيلًا ﴿١٤﴾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day when the earth and the mountains will quake,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mountains will be like dunes of shifting sand.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إِنَّآ أَرْسَلْنَآ إِلَيْكُمْ رَسُولًا شَـٰهِدًا عَلَيْكُمْ كَمَآ أَرْسَلْنَآ إِلَىٰ فِرْعَوْنَ رَسُولًا ﴿١٥﴾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have sent to you an </a:t>
            </a:r>
            <a:r>
              <a:rPr lang="en-US" altLang="en-US" sz="3200" dirty="0" smtClean="0">
                <a:latin typeface="Calibri" panose="020F0502020204030204" pitchFamily="34" charset="0"/>
              </a:rPr>
              <a:t>apostle, to </a:t>
            </a:r>
            <a:r>
              <a:rPr lang="en-US" altLang="en-US" sz="3200" dirty="0">
                <a:latin typeface="Calibri" panose="020F0502020204030204" pitchFamily="34" charset="0"/>
              </a:rPr>
              <a:t>be a witness to you,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just as We sent an apostle to Pharaoh.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07394"/>
            <a:ext cx="12192000" cy="664797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73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Muzzammil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The </a:t>
            </a:r>
            <a:r>
              <a:rPr lang="en-US" altLang="en-US" sz="2200" dirty="0">
                <a:solidFill>
                  <a:srgbClr val="FFFF00"/>
                </a:solidFill>
              </a:rPr>
              <a:t>surah that opens by addressing the mantled Prophet as the Enwrapped Messenger. It takes its name from the word “wrapped in mantle” (</a:t>
            </a:r>
            <a:r>
              <a:rPr lang="en-US" altLang="en-US" sz="2200" dirty="0" err="1">
                <a:solidFill>
                  <a:srgbClr val="FFFF00"/>
                </a:solidFill>
              </a:rPr>
              <a:t>muzzammil</a:t>
            </a:r>
            <a:r>
              <a:rPr lang="en-US" altLang="en-US" sz="2200" dirty="0" smtClean="0">
                <a:solidFill>
                  <a:srgbClr val="FFFF00"/>
                </a:solidFill>
              </a:rPr>
              <a:t>). </a:t>
            </a:r>
            <a:r>
              <a:rPr lang="en-US" altLang="en-US" sz="2200" dirty="0">
                <a:solidFill>
                  <a:srgbClr val="FFFF00"/>
                </a:solidFill>
              </a:rPr>
              <a:t>The surah describes how God relaxed the early regime of devotion first imposed on the </a:t>
            </a:r>
            <a:r>
              <a:rPr lang="en-US" altLang="en-US" sz="2200" dirty="0" smtClean="0">
                <a:solidFill>
                  <a:srgbClr val="FFFF00"/>
                </a:solidFill>
              </a:rPr>
              <a:t>Prophet </a:t>
            </a:r>
            <a:r>
              <a:rPr lang="en-US" altLang="en-US" sz="2200" dirty="0">
                <a:solidFill>
                  <a:srgbClr val="FFFF00"/>
                </a:solidFill>
              </a:rPr>
              <a:t>to prepare him for the weighty message. The Prophet is urged to be </a:t>
            </a:r>
            <a:r>
              <a:rPr lang="en-US" altLang="en-US" sz="2200" dirty="0" smtClean="0">
                <a:solidFill>
                  <a:srgbClr val="FFFF00"/>
                </a:solidFill>
              </a:rPr>
              <a:t>patient, </a:t>
            </a:r>
            <a:r>
              <a:rPr lang="en-US" altLang="en-US" sz="2200" dirty="0">
                <a:solidFill>
                  <a:srgbClr val="FFFF00"/>
                </a:solidFill>
              </a:rPr>
              <a:t>told of the punishment that awaits the disbelievers in </a:t>
            </a:r>
            <a:r>
              <a:rPr lang="en-US" altLang="en-US" sz="2200" dirty="0" smtClean="0">
                <a:solidFill>
                  <a:srgbClr val="FFFF00"/>
                </a:solidFill>
              </a:rPr>
              <a:t>Hell, </a:t>
            </a:r>
            <a:r>
              <a:rPr lang="en-US" altLang="en-US" sz="2200" dirty="0">
                <a:solidFill>
                  <a:srgbClr val="FFFF00"/>
                </a:solidFill>
              </a:rPr>
              <a:t>and reminded of the punishment that befell Pharaoh in this </a:t>
            </a:r>
            <a:r>
              <a:rPr lang="en-US" altLang="en-US" sz="2200" dirty="0" smtClean="0">
                <a:solidFill>
                  <a:srgbClr val="FFFF00"/>
                </a:solidFill>
              </a:rPr>
              <a:t>life.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The </a:t>
            </a:r>
            <a:r>
              <a:rPr lang="en-US" altLang="en-US" sz="2200" dirty="0">
                <a:solidFill>
                  <a:srgbClr val="FFFF00"/>
                </a:solidFill>
              </a:rPr>
              <a:t>surah is also known as: Bundled up, Enfolded, Folded in Garments, The Enwrapped Messenger, The Enwrapped One, The Mantled One, Wrapped in Mantle.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This surah was </a:t>
            </a:r>
            <a:r>
              <a:rPr lang="en-US" altLang="en-US" sz="2200" dirty="0">
                <a:solidFill>
                  <a:srgbClr val="FFFF00"/>
                </a:solidFill>
              </a:rPr>
              <a:t>revealed in Makkah. Some scholars say that it was revealed in Madinah. It is narrated from the Holy Prophet </a:t>
            </a:r>
            <a:r>
              <a:rPr lang="en-US" altLang="en-US" sz="2200" dirty="0" smtClean="0">
                <a:solidFill>
                  <a:srgbClr val="FFFF00"/>
                </a:solidFill>
              </a:rPr>
              <a:t>(S) </a:t>
            </a:r>
            <a:r>
              <a:rPr lang="en-US" altLang="en-US" sz="2200" dirty="0">
                <a:solidFill>
                  <a:srgbClr val="FFFF00"/>
                </a:solidFill>
              </a:rPr>
              <a:t>that a person who recites this surah will never face bad times. The person who recites it in the </a:t>
            </a:r>
            <a:r>
              <a:rPr lang="en-US" altLang="en-US" sz="2200" dirty="0" err="1">
                <a:solidFill>
                  <a:srgbClr val="FFFF00"/>
                </a:solidFill>
              </a:rPr>
              <a:t>Isha</a:t>
            </a:r>
            <a:r>
              <a:rPr lang="en-US" altLang="en-US" sz="2200" dirty="0">
                <a:solidFill>
                  <a:srgbClr val="FFFF00"/>
                </a:solidFill>
              </a:rPr>
              <a:t> or </a:t>
            </a:r>
            <a:r>
              <a:rPr lang="en-US" altLang="en-US" sz="2200" dirty="0" err="1">
                <a:solidFill>
                  <a:srgbClr val="FFFF00"/>
                </a:solidFill>
              </a:rPr>
              <a:t>Tahajjud</a:t>
            </a:r>
            <a:r>
              <a:rPr lang="en-US" altLang="en-US" sz="2200" dirty="0">
                <a:solidFill>
                  <a:srgbClr val="FFFF00"/>
                </a:solidFill>
              </a:rPr>
              <a:t> prayers always remains pure of heart and even dies while he is in a pure state.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	Imam </a:t>
            </a:r>
            <a:r>
              <a:rPr lang="en-US" altLang="en-US" sz="2200" dirty="0" err="1">
                <a:solidFill>
                  <a:srgbClr val="FFFF00"/>
                </a:solidFill>
              </a:rPr>
              <a:t>Ja’far</a:t>
            </a:r>
            <a:r>
              <a:rPr lang="en-US" altLang="en-US" sz="2200" dirty="0">
                <a:solidFill>
                  <a:srgbClr val="FFFF00"/>
                </a:solidFill>
              </a:rPr>
              <a:t> as-</a:t>
            </a:r>
            <a:r>
              <a:rPr lang="en-US" altLang="en-US" sz="2200" dirty="0" err="1">
                <a:solidFill>
                  <a:srgbClr val="FFFF00"/>
                </a:solidFill>
              </a:rPr>
              <a:t>Sadiq</a:t>
            </a:r>
            <a:r>
              <a:rPr lang="en-US" altLang="en-US" sz="2200" dirty="0">
                <a:solidFill>
                  <a:srgbClr val="FFFF00"/>
                </a:solidFill>
              </a:rPr>
              <a:t> </a:t>
            </a:r>
            <a:r>
              <a:rPr lang="en-US" altLang="en-US" sz="2200" dirty="0" smtClean="0">
                <a:solidFill>
                  <a:srgbClr val="FFFF00"/>
                </a:solidFill>
              </a:rPr>
              <a:t>(A) </a:t>
            </a:r>
            <a:r>
              <a:rPr lang="en-US" altLang="en-US" sz="2200" dirty="0">
                <a:solidFill>
                  <a:srgbClr val="FFFF00"/>
                </a:solidFill>
              </a:rPr>
              <a:t>said that a person who recites this surah properly will get a chance to meet the Holy Prophet </a:t>
            </a:r>
            <a:r>
              <a:rPr lang="en-US" altLang="en-US" sz="2200" dirty="0" smtClean="0">
                <a:solidFill>
                  <a:srgbClr val="FFFF00"/>
                </a:solidFill>
              </a:rPr>
              <a:t>(S) </a:t>
            </a:r>
            <a:r>
              <a:rPr lang="en-US" altLang="en-US" sz="2200" dirty="0">
                <a:solidFill>
                  <a:srgbClr val="FFFF00"/>
                </a:solidFill>
              </a:rPr>
              <a:t>and if he prays for something from Allah (s.w.t.) he will get it. Reciting surah al-</a:t>
            </a:r>
            <a:r>
              <a:rPr lang="en-US" altLang="en-US" sz="2200" dirty="0" err="1">
                <a:solidFill>
                  <a:srgbClr val="FFFF00"/>
                </a:solidFill>
              </a:rPr>
              <a:t>Muzammil</a:t>
            </a:r>
            <a:r>
              <a:rPr lang="en-US" altLang="en-US" sz="2200" dirty="0">
                <a:solidFill>
                  <a:srgbClr val="FFFF00"/>
                </a:solidFill>
              </a:rPr>
              <a:t> a hundred times on Thursday night leads to the forgiving of a hundred major sins and procures a hundred rewards. Recitation of this surah protects one from insanity and from being a slave to people</a:t>
            </a:r>
            <a:r>
              <a:rPr lang="en-US" altLang="en-US" sz="2200" dirty="0" smtClean="0">
                <a:solidFill>
                  <a:srgbClr val="FFFF00"/>
                </a:solidFill>
              </a:rPr>
              <a:t>.</a:t>
            </a: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فَعَصَىٰ فِرْعَوْنُ ٱلرَّسُولَ فَأَخَذْنَـٰهُ أَخْذًا وَبِيلًا ﴿١٦﴾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Pharaoh disobeyed the apostle;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We seized him with a terrible seizing.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فَكَيْفَ تَتَّقُونَ إِن كَفَرْتُمْ يَوْمًا يَجْعَلُ ٱلْوِلْدَٰنَ شِيبًا ﴿١٧﴾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So, if you disbelieve, how will you avoid the day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which will make children white-headed,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ٱلسَّمَآءُ مُنفَطِرٌۢ بِهِۦ ۚ كَانَ وَعْدُهُۥ مَفْعُولًا ﴿١٨﴾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wherein the sky will be rent apart?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His promise is bound to be fulfilled.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هَـٰذِهِۦ تَذْكِرَةٌ ۖ فَمَن شَآءَ ٱتَّخَذَ إِلَىٰ رَبِّهِۦ سَبِيلًا ﴿١٩﴾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This is indeed a reminder.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let anyone who wishes take the way toward his Lord.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 رَبَّكَ يَعْلَمُ أَنَّكَ تَقُومُ أَدْنَىٰ مِن ثُلُثَىِ ٱلَّيْلِ وَنِصْفَهُۥ وَثُلُثَهُۥ وَطَآئِفَةٌ مِّنَ ٱلَّذِينَ مَعَكَ ۚ وَٱللَّـهُ يُقَدِّرُ ٱلَّيْلَ وَٱلنَّهَارَ </a:t>
            </a: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ۚ عَلِمَ أَن لَّن تُحْصُوهُ فَتَابَ عَلَيْكُمْ ۖ فَٱقْرَءُوا۟ مَا تَيَسَّرَ مِنَ ٱلْقُرْءَانِ ۚ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your Lord </a:t>
            </a:r>
            <a:r>
              <a:rPr lang="en-US" altLang="en-US" sz="3200" dirty="0" smtClean="0">
                <a:latin typeface="Calibri" panose="020F0502020204030204" pitchFamily="34" charset="0"/>
              </a:rPr>
              <a:t>knows that </a:t>
            </a:r>
            <a:r>
              <a:rPr lang="en-US" altLang="en-US" sz="3200" dirty="0">
                <a:latin typeface="Calibri" panose="020F0502020204030204" pitchFamily="34" charset="0"/>
              </a:rPr>
              <a:t>you stand vigil nearly two thirds of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night —or </a:t>
            </a:r>
            <a:r>
              <a:rPr lang="en-US" altLang="en-US" sz="3200" dirty="0">
                <a:latin typeface="Calibri" panose="020F0502020204030204" pitchFamily="34" charset="0"/>
              </a:rPr>
              <a:t>[at times] a half or a third of </a:t>
            </a:r>
            <a:r>
              <a:rPr lang="en-US" altLang="en-US" sz="3200" dirty="0" smtClean="0">
                <a:latin typeface="Calibri" panose="020F0502020204030204" pitchFamily="34" charset="0"/>
              </a:rPr>
              <a:t>it— along </a:t>
            </a:r>
            <a:r>
              <a:rPr lang="en-US" altLang="en-US" sz="3200" dirty="0">
                <a:latin typeface="Calibri" panose="020F0502020204030204" pitchFamily="34" charset="0"/>
              </a:rPr>
              <a:t>with a group of those who are with </a:t>
            </a:r>
            <a:r>
              <a:rPr lang="en-US" altLang="en-US" sz="3200" dirty="0" smtClean="0">
                <a:latin typeface="Calibri" panose="020F0502020204030204" pitchFamily="34" charset="0"/>
              </a:rPr>
              <a:t>you. Allah </a:t>
            </a:r>
            <a:r>
              <a:rPr lang="en-US" altLang="en-US" sz="3200" dirty="0">
                <a:latin typeface="Calibri" panose="020F0502020204030204" pitchFamily="34" charset="0"/>
              </a:rPr>
              <a:t>measures the night and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day. He </a:t>
            </a:r>
            <a:r>
              <a:rPr lang="en-US" altLang="en-US" sz="3200" dirty="0">
                <a:latin typeface="Calibri" panose="020F0502020204030204" pitchFamily="34" charset="0"/>
              </a:rPr>
              <a:t>knows that you cannot calculate it [exactly</a:t>
            </a:r>
            <a:r>
              <a:rPr lang="en-US" altLang="en-US" sz="3200" dirty="0" smtClean="0">
                <a:latin typeface="Calibri" panose="020F0502020204030204" pitchFamily="34" charset="0"/>
              </a:rPr>
              <a:t>], and </a:t>
            </a:r>
            <a:r>
              <a:rPr lang="en-US" altLang="en-US" sz="3200" dirty="0">
                <a:latin typeface="Calibri" panose="020F0502020204030204" pitchFamily="34" charset="0"/>
              </a:rPr>
              <a:t>so He was lenient toward </a:t>
            </a:r>
            <a:r>
              <a:rPr lang="en-US" altLang="en-US" sz="3200" dirty="0" smtClean="0">
                <a:latin typeface="Calibri" panose="020F0502020204030204" pitchFamily="34" charset="0"/>
              </a:rPr>
              <a:t>you. So </a:t>
            </a:r>
            <a:r>
              <a:rPr lang="en-US" altLang="en-US" sz="3200" dirty="0">
                <a:latin typeface="Calibri" panose="020F0502020204030204" pitchFamily="34" charset="0"/>
              </a:rPr>
              <a:t>recite as much of the </a:t>
            </a:r>
            <a:r>
              <a:rPr lang="en-US" altLang="en-US" sz="3200" dirty="0" err="1">
                <a:latin typeface="Calibri" panose="020F0502020204030204" pitchFamily="34" charset="0"/>
              </a:rPr>
              <a:t>Qurʾān</a:t>
            </a:r>
            <a:r>
              <a:rPr lang="en-US" altLang="en-US" sz="3200" dirty="0">
                <a:latin typeface="Calibri" panose="020F0502020204030204" pitchFamily="34" charset="0"/>
              </a:rPr>
              <a:t> as is </a:t>
            </a:r>
            <a:r>
              <a:rPr lang="en-US" altLang="en-US" sz="3200" dirty="0" smtClean="0">
                <a:latin typeface="Calibri" panose="020F0502020204030204" pitchFamily="34" charset="0"/>
              </a:rPr>
              <a:t>feasible. 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عَلِمَ </a:t>
            </a: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أَن سَيَكُونُ مِنكُم مَّرْضَىٰ ۙ وَءَاخَرُونَ يَضْرِبُونَ فِى ٱلْأَرْضِ يَبْتَغُونَ مِن فَضْلِ ٱللَّـهِ ۙ وَءَاخَرُونَ يُقَـٰتِلُونَ فِى سَبِيلِ ٱللَّـهِ ۖ فَٱقْرَءُوا۟ مَا تَيَسَّرَ مِنْهُ </a:t>
            </a: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ۚ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He </a:t>
            </a:r>
            <a:r>
              <a:rPr lang="en-US" altLang="en-US" sz="3200" dirty="0">
                <a:latin typeface="Calibri" panose="020F0502020204030204" pitchFamily="34" charset="0"/>
              </a:rPr>
              <a:t>knows that some of you will be </a:t>
            </a:r>
            <a:r>
              <a:rPr lang="en-US" altLang="en-US" sz="3200" dirty="0" smtClean="0">
                <a:latin typeface="Calibri" panose="020F0502020204030204" pitchFamily="34" charset="0"/>
              </a:rPr>
              <a:t>sick, while </a:t>
            </a:r>
            <a:r>
              <a:rPr lang="en-US" altLang="en-US" sz="3200" dirty="0">
                <a:latin typeface="Calibri" panose="020F0502020204030204" pitchFamily="34" charset="0"/>
              </a:rPr>
              <a:t>others will travel in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land seeking </a:t>
            </a:r>
            <a:r>
              <a:rPr lang="en-US" altLang="en-US" sz="3200" dirty="0">
                <a:latin typeface="Calibri" panose="020F0502020204030204" pitchFamily="34" charset="0"/>
              </a:rPr>
              <a:t>Allah’s </a:t>
            </a:r>
            <a:r>
              <a:rPr lang="en-US" altLang="en-US" sz="3200" dirty="0" smtClean="0">
                <a:latin typeface="Calibri" panose="020F0502020204030204" pitchFamily="34" charset="0"/>
              </a:rPr>
              <a:t>grace, and </a:t>
            </a:r>
            <a:r>
              <a:rPr lang="en-US" altLang="en-US" sz="3200" dirty="0">
                <a:latin typeface="Calibri" panose="020F0502020204030204" pitchFamily="34" charset="0"/>
              </a:rPr>
              <a:t>yet others will fight in the way of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Allah. So </a:t>
            </a:r>
            <a:r>
              <a:rPr lang="en-US" altLang="en-US" sz="3200" dirty="0">
                <a:latin typeface="Calibri" panose="020F0502020204030204" pitchFamily="34" charset="0"/>
              </a:rPr>
              <a:t>recite as much of it as is </a:t>
            </a:r>
            <a:r>
              <a:rPr lang="en-US" altLang="en-US" sz="3200" dirty="0" smtClean="0">
                <a:latin typeface="Calibri" panose="020F0502020204030204" pitchFamily="34" charset="0"/>
              </a:rPr>
              <a:t>feasible, 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وَأَقِيمُوا۟ </a:t>
            </a: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ٱلصَّلَوٰةَ وَءَاتُوا۟ ٱلزَّكَوٰةَ وَأَقْرِضُوا۟ ٱللَّـهَ قَرْضًا حَسَنًا ۚ وَمَا تُقَدِّمُوا۟ لِأَنفُسِكُم مِّنْ خَيْرٍ تَجِدُوهُ عِندَ ٱللَّـهِ هُوَ خَيْرًا وَأَعْظَمَ أَجْرًا ۚ وَٱسْتَغْفِرُوا۟ ٱللَّـهَ ۖ إِنَّ ٱللَّـهَ غَفُورٌ رَّحِيمٌۢ ﴿٢٠﴾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and </a:t>
            </a:r>
            <a:r>
              <a:rPr lang="en-US" altLang="en-US" sz="3200" dirty="0">
                <a:latin typeface="Calibri" panose="020F0502020204030204" pitchFamily="34" charset="0"/>
              </a:rPr>
              <a:t>maintain the prayer and pay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zakat and </a:t>
            </a:r>
            <a:r>
              <a:rPr lang="en-US" altLang="en-US" sz="3200" dirty="0">
                <a:latin typeface="Calibri" panose="020F0502020204030204" pitchFamily="34" charset="0"/>
              </a:rPr>
              <a:t>lend Allah a good </a:t>
            </a:r>
            <a:r>
              <a:rPr lang="en-US" altLang="en-US" sz="3200" dirty="0" smtClean="0">
                <a:latin typeface="Calibri" panose="020F0502020204030204" pitchFamily="34" charset="0"/>
              </a:rPr>
              <a:t>loan. Whatever </a:t>
            </a:r>
            <a:r>
              <a:rPr lang="en-US" altLang="en-US" sz="3200" dirty="0">
                <a:latin typeface="Calibri" panose="020F0502020204030204" pitchFamily="34" charset="0"/>
              </a:rPr>
              <a:t>good you send ahead for 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souls you </a:t>
            </a:r>
            <a:r>
              <a:rPr lang="en-US" altLang="en-US" sz="3200" dirty="0">
                <a:latin typeface="Calibri" panose="020F0502020204030204" pitchFamily="34" charset="0"/>
              </a:rPr>
              <a:t>will find it with Allah [in a </a:t>
            </a:r>
            <a:r>
              <a:rPr lang="en-US" altLang="en-US" sz="3200" dirty="0" smtClean="0">
                <a:latin typeface="Calibri" panose="020F0502020204030204" pitchFamily="34" charset="0"/>
              </a:rPr>
              <a:t>form] that </a:t>
            </a:r>
            <a:r>
              <a:rPr lang="en-US" altLang="en-US" sz="3200" dirty="0">
                <a:latin typeface="Calibri" panose="020F0502020204030204" pitchFamily="34" charset="0"/>
              </a:rPr>
              <a:t>is better and greater with respect to </a:t>
            </a:r>
            <a:r>
              <a:rPr lang="en-US" altLang="en-US" sz="3200" dirty="0" smtClean="0">
                <a:latin typeface="Calibri" panose="020F0502020204030204" pitchFamily="34" charset="0"/>
              </a:rPr>
              <a:t>reward. And </a:t>
            </a:r>
            <a:r>
              <a:rPr lang="en-US" altLang="en-US" sz="3200" dirty="0">
                <a:latin typeface="Calibri" panose="020F0502020204030204" pitchFamily="34" charset="0"/>
              </a:rPr>
              <a:t>plead to Allah for </a:t>
            </a:r>
            <a:r>
              <a:rPr lang="en-US" altLang="en-US" sz="3200" dirty="0" smtClean="0">
                <a:latin typeface="Calibri" panose="020F0502020204030204" pitchFamily="34" charset="0"/>
              </a:rPr>
              <a:t>forgiveness; indeed </a:t>
            </a:r>
            <a:r>
              <a:rPr lang="en-US" altLang="en-US" sz="3200" dirty="0">
                <a:latin typeface="Calibri" panose="020F0502020204030204" pitchFamily="34" charset="0"/>
              </a:rPr>
              <a:t>Allah is all-forgiving, all-merciful.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يَـٰٓأَيُّهَا ٱلْمُزَّمِّلُ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you wrapped up in your mantle!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قُمِ ٱلَّيْلَ إِلَّا قَلِيلًا ﴿٢﴾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Stand vigil through the night, except a little,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نِّصْفَهُۥٓ أَوِ ٱنقُصْ مِنْهُ قَلِيلًا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 half, or reduce a little from that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أَوْ زِدْ عَلَيْهِ وَرَتِّلِ ٱلْقُرْءَانَ تَرْتِيلًا ﴿٤﴾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or add to it,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recite the </a:t>
            </a:r>
            <a:r>
              <a:rPr lang="en-US" altLang="en-US" sz="3200" dirty="0" err="1">
                <a:latin typeface="Calibri" panose="020F0502020204030204" pitchFamily="34" charset="0"/>
              </a:rPr>
              <a:t>Qurʾān</a:t>
            </a:r>
            <a:r>
              <a:rPr lang="en-US" altLang="en-US" sz="3200" dirty="0">
                <a:latin typeface="Calibri" panose="020F0502020204030204" pitchFamily="34" charset="0"/>
              </a:rPr>
              <a:t> in a measured tone.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إِنَّا سَنُلْقِى عَلَيْكَ قَوْلًا ثَقِيلًا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soon We shall cast on you a weighty word.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Muzzammil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10073</TotalTime>
  <Words>1270</Words>
  <Application>Microsoft Office PowerPoint</Application>
  <PresentationFormat>Widescreen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يَـٰٓأَيُّهَا ٱلْمُزَّمِّلُ ﴿١﴾</vt:lpstr>
      <vt:lpstr> قُمِ ٱلَّيْلَ إِلَّا قَلِيلًا ﴿٢﴾ </vt:lpstr>
      <vt:lpstr>نِّصْفَهُۥٓ أَوِ ٱنقُصْ مِنْهُ قَلِيلًا ﴿٣﴾</vt:lpstr>
      <vt:lpstr> أَوْ زِدْ عَلَيْهِ وَرَتِّلِ ٱلْقُرْءَانَ تَرْتِيلًا ﴿٤﴾ </vt:lpstr>
      <vt:lpstr>إِنَّا سَنُلْقِى عَلَيْكَ قَوْلًا ثَقِيلًا ﴿٥﴾</vt:lpstr>
      <vt:lpstr> إِنَّ نَاشِئَةَ ٱلَّيْلِ هِىَ أَشَدُّ وَطْـًٔا وَأَقْوَمُ قِيلًا ﴿٦﴾</vt:lpstr>
      <vt:lpstr> إِنَّ لَكَ فِى ٱلنَّهَارِ سَبْحًا طَوِيلًا ﴿٧﴾</vt:lpstr>
      <vt:lpstr> وَٱذْكُرِ ٱسْمَ رَبِّكَ وَتَبَتَّلْ إِلَيْهِ تَبْتِيلًا ﴿٨﴾ </vt:lpstr>
      <vt:lpstr>رَّبُّ ٱلْمَشْرِقِ وَٱلْمَغْرِبِ لَآ إِلَـٰهَ إِلَّا هُوَ فَٱتَّخِذْهُ وَكِيلًا ﴿٩﴾ </vt:lpstr>
      <vt:lpstr>وَٱصْبِرْ عَلَىٰ مَا يَقُولُونَ وَٱهْجُرْهُمْ هَجْرًا جَمِيلًا ﴿١٠﴾</vt:lpstr>
      <vt:lpstr> وَذَرْنِى وَٱلْمُكَذِّبِينَ أُو۟لِى ٱلنَّعْمَةِ وَمَهِّلْهُمْ قَلِيلًا ﴿١١﴾</vt:lpstr>
      <vt:lpstr> إِنَّ لَدَيْنَآ أَنكَالًا وَجَحِيمًا ﴿١٢﴾</vt:lpstr>
      <vt:lpstr> وَطَعَامًا ذَا غُصَّةٍ وَعَذَابًا أَلِيمًا ﴿١٣﴾</vt:lpstr>
      <vt:lpstr> يَوْمَ تَرْجُفُ ٱلْأَرْضُ وَٱلْجِبَالُ وَكَانَتِ ٱلْجِبَالُ كَثِيبًا مَّهِيلًا ﴿١٤﴾</vt:lpstr>
      <vt:lpstr> إِنَّآ أَرْسَلْنَآ إِلَيْكُمْ رَسُولًا شَـٰهِدًا عَلَيْكُمْ كَمَآ أَرْسَلْنَآ إِلَىٰ فِرْعَوْنَ رَسُولًا ﴿١٥﴾</vt:lpstr>
      <vt:lpstr> فَعَصَىٰ فِرْعَوْنُ ٱلرَّسُولَ فَأَخَذْنَـٰهُ أَخْذًا وَبِيلًا ﴿١٦﴾</vt:lpstr>
      <vt:lpstr> فَكَيْفَ تَتَّقُونَ إِن كَفَرْتُمْ يَوْمًا يَجْعَلُ ٱلْوِلْدَٰنَ شِيبًا ﴿١٧﴾</vt:lpstr>
      <vt:lpstr> ٱلسَّمَآءُ مُنفَطِرٌۢ بِهِۦ ۚ كَانَ وَعْدُهُۥ مَفْعُولًا ﴿١٨﴾</vt:lpstr>
      <vt:lpstr> إِنَّ هَـٰذِهِۦ تَذْكِرَةٌ ۖ فَمَن شَآءَ ٱتَّخَذَ إِلَىٰ رَبِّهِۦ سَبِيلًا ﴿١٩﴾</vt:lpstr>
      <vt:lpstr>إِنَّ رَبَّكَ يَعْلَمُ أَنَّكَ تَقُومُ أَدْنَىٰ مِن ثُلُثَىِ ٱلَّيْلِ وَنِصْفَهُۥ وَثُلُثَهُۥ وَطَآئِفَةٌ مِّنَ ٱلَّذِينَ مَعَكَ ۚ وَٱللَّـهُ يُقَدِّرُ ٱلَّيْلَ وَٱلنَّهَارَ ۚ عَلِمَ أَن لَّن تُحْصُوهُ فَتَابَ عَلَيْكُمْ ۖ فَٱقْرَءُوا۟ مَا تَيَسَّرَ مِنَ ٱلْقُرْءَانِ ۚ</vt:lpstr>
      <vt:lpstr>عَلِمَ أَن سَيَكُونُ مِنكُم مَّرْضَىٰ ۙ وَءَاخَرُونَ يَضْرِبُونَ فِى ٱلْأَرْضِ يَبْتَغُونَ مِن فَضْلِ ٱللَّـهِ ۙ وَءَاخَرُونَ يُقَـٰتِلُونَ فِى سَبِيلِ ٱللَّـهِ ۖ فَٱقْرَءُوا۟ مَا تَيَسَّرَ مِنْهُ ۚ</vt:lpstr>
      <vt:lpstr>وَأَقِيمُوا۟ ٱلصَّلَوٰةَ وَءَاتُوا۟ ٱلزَّكَوٰةَ وَأَقْرِضُوا۟ ٱللَّـهَ قَرْضًا حَسَنًا ۚ وَمَا تُقَدِّمُوا۟ لِأَنفُسِكُم مِّنْ خَيْرٍ تَجِدُوهُ عِندَ ٱللَّـهِ هُوَ خَيْرًا وَأَعْظَمَ أَجْرًا ۚ وَٱسْتَغْفِرُوا۟ ٱللَّـهَ ۖ إِنَّ ٱللَّـهَ غَفُورٌ رَّحِيمٌۢ ﴿٢٠﴾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753</cp:revision>
  <dcterms:created xsi:type="dcterms:W3CDTF">2005-07-27T05:58:58Z</dcterms:created>
  <dcterms:modified xsi:type="dcterms:W3CDTF">2020-05-20T17:51:36Z</dcterms:modified>
</cp:coreProperties>
</file>