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1115" r:id="rId46"/>
    <p:sldId id="1116" r:id="rId47"/>
    <p:sldId id="1117" r:id="rId48"/>
    <p:sldId id="1118" r:id="rId49"/>
    <p:sldId id="1119" r:id="rId50"/>
    <p:sldId id="1120" r:id="rId51"/>
    <p:sldId id="1121" r:id="rId52"/>
    <p:sldId id="1122" r:id="rId53"/>
    <p:sldId id="1123" r:id="rId54"/>
    <p:sldId id="1124" r:id="rId55"/>
    <p:sldId id="1125" r:id="rId56"/>
    <p:sldId id="1126" r:id="rId57"/>
    <p:sldId id="352" r:id="rId58"/>
    <p:sldId id="353" r:id="rId5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الحاقة</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Ḥāqqah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inevitab</a:t>
            </a:r>
            <a:r>
              <a:rPr lang="en-US" altLang="en-US" sz="6000" dirty="0" smtClean="0">
                <a:solidFill>
                  <a:srgbClr val="FFFF00"/>
                </a:solidFill>
                <a:latin typeface="Trebuchet MS" panose="020B0603020202020204" pitchFamily="34" charset="0"/>
                <a:cs typeface="Traditional Arabic" panose="02020603050405020304" pitchFamily="18" charset="-78"/>
              </a:rPr>
              <a:t>le</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69</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52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عَادٌ فَأُهْلِكُوا۟ بِرِيحٍ صَرْصَرٍ عَاتِيَةٍ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as for </a:t>
            </a:r>
            <a:r>
              <a:rPr lang="en-US" altLang="en-US" sz="3200" i="1" dirty="0" err="1" smtClean="0">
                <a:latin typeface="Calibri" panose="020F0502020204030204" pitchFamily="34" charset="0"/>
              </a:rPr>
              <a:t>ʿĀd</a:t>
            </a:r>
            <a:r>
              <a:rPr lang="en-US" altLang="en-US" sz="3200" dirty="0" smtClean="0">
                <a:latin typeface="Calibri" panose="020F0502020204030204" pitchFamily="34" charset="0"/>
              </a:rPr>
              <a:t>, they </a:t>
            </a:r>
            <a:r>
              <a:rPr lang="en-US" altLang="en-US" sz="3200" dirty="0">
                <a:latin typeface="Calibri" panose="020F0502020204030204" pitchFamily="34" charset="0"/>
              </a:rPr>
              <a:t>were destroyed by a fierce icy gale,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1103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سَخَّرَهَا عَلَيْهِمْ سَبْعَ لَيَالٍ وَثَمَـٰنِيَةَ أَيَّامٍ حُسُومًا فَتَرَى ٱلْقَوْمَ فِيهَا صَرْعَىٰ كَأَنَّهُمْ أَعْجَازُ نَخْلٍ خَاوِيَةٍ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He disposed against </a:t>
            </a:r>
            <a:r>
              <a:rPr lang="en-US" altLang="en-US" sz="3200" dirty="0" smtClean="0">
                <a:latin typeface="Calibri" panose="020F0502020204030204" pitchFamily="34" charset="0"/>
              </a:rPr>
              <a:t>them for </a:t>
            </a:r>
            <a:r>
              <a:rPr lang="en-US" altLang="en-US" sz="3200" dirty="0">
                <a:latin typeface="Calibri" panose="020F0502020204030204" pitchFamily="34" charset="0"/>
              </a:rPr>
              <a:t>seven </a:t>
            </a:r>
            <a:r>
              <a:rPr lang="en-US" altLang="en-US" sz="3200" dirty="0" smtClean="0">
                <a:latin typeface="Calibri" panose="020F0502020204030204" pitchFamily="34" charset="0"/>
              </a:rPr>
              <a:t>grueling </a:t>
            </a:r>
            <a:r>
              <a:rPr lang="en-US" altLang="en-US" sz="3200" dirty="0">
                <a:latin typeface="Calibri" panose="020F0502020204030204" pitchFamily="34" charset="0"/>
              </a:rPr>
              <a:t>nights and eight </a:t>
            </a:r>
            <a:r>
              <a:rPr lang="en-US" altLang="en-US" sz="3200" dirty="0" smtClean="0">
                <a:latin typeface="Calibri" panose="020F0502020204030204" pitchFamily="34" charset="0"/>
              </a:rPr>
              <a:t>days, so </a:t>
            </a:r>
            <a:r>
              <a:rPr lang="en-US" altLang="en-US" sz="3200" dirty="0">
                <a:latin typeface="Calibri" panose="020F0502020204030204" pitchFamily="34" charset="0"/>
              </a:rPr>
              <a:t>that you could have seen the </a:t>
            </a:r>
            <a:r>
              <a:rPr lang="en-US" altLang="en-US" sz="3200" dirty="0" smtClean="0">
                <a:latin typeface="Calibri" panose="020F0502020204030204" pitchFamily="34" charset="0"/>
              </a:rPr>
              <a:t>people lying </a:t>
            </a:r>
            <a:r>
              <a:rPr lang="en-US" altLang="en-US" sz="3200" dirty="0">
                <a:latin typeface="Calibri" panose="020F0502020204030204" pitchFamily="34" charset="0"/>
              </a:rPr>
              <a:t>about therein </a:t>
            </a:r>
            <a:r>
              <a:rPr lang="en-US" altLang="en-US" sz="3200" dirty="0" smtClean="0">
                <a:latin typeface="Calibri" panose="020F0502020204030204" pitchFamily="34" charset="0"/>
              </a:rPr>
              <a:t>prostrate as </a:t>
            </a:r>
            <a:r>
              <a:rPr lang="en-US" altLang="en-US" sz="3200" dirty="0">
                <a:latin typeface="Calibri" panose="020F0502020204030204" pitchFamily="34" charset="0"/>
              </a:rPr>
              <a:t>if they were hollow trunks of palm trees.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3989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فَهَلْ تَرَىٰ لَهُم مِّنۢ بَاقِيَةٍ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you see any trace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5287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وَجَآءَ فِرْعَوْنُ وَمَن قَبْلَهُۥ وَٱلْمُؤْتَفِكَـٰتُ بِٱلْخَاطِئَةِ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brought Pharaoh and those who were before him,</a:t>
            </a:r>
          </a:p>
          <a:p>
            <a:pPr>
              <a:lnSpc>
                <a:spcPct val="90000"/>
              </a:lnSpc>
            </a:pPr>
            <a:r>
              <a:rPr lang="en-US" altLang="en-US" sz="3200" dirty="0">
                <a:latin typeface="Calibri" panose="020F0502020204030204" pitchFamily="34" charset="0"/>
              </a:rPr>
              <a:t>and the towns that were </a:t>
            </a:r>
            <a:r>
              <a:rPr lang="en-US" altLang="en-US" sz="3200" dirty="0" smtClean="0">
                <a:latin typeface="Calibri" panose="020F0502020204030204" pitchFamily="34" charset="0"/>
              </a:rPr>
              <a:t>overturned, iniquity</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109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فَعَصَوْا۟ رَسُولَ رَبِّهِمْ فَأَخَذَهُمْ أَخْذَةً رَّابِيَةً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disobeyed the apostle of their Lord,</a:t>
            </a:r>
          </a:p>
          <a:p>
            <a:pPr>
              <a:lnSpc>
                <a:spcPct val="90000"/>
              </a:lnSpc>
            </a:pPr>
            <a:r>
              <a:rPr lang="en-US" altLang="en-US" sz="3200" dirty="0">
                <a:latin typeface="Calibri" panose="020F0502020204030204" pitchFamily="34" charset="0"/>
              </a:rPr>
              <a:t>so He seized them with a terrible seizing.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581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لَمَّا طَغَا ٱلْمَآءُ حَمَلْنَـٰكُمْ فِى ٱلْجَارِيَةِ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when the Flood rose high,</a:t>
            </a:r>
          </a:p>
          <a:p>
            <a:pPr>
              <a:lnSpc>
                <a:spcPct val="90000"/>
              </a:lnSpc>
            </a:pPr>
            <a:r>
              <a:rPr lang="en-US" altLang="en-US" sz="3200" dirty="0">
                <a:latin typeface="Calibri" panose="020F0502020204030204" pitchFamily="34" charset="0"/>
              </a:rPr>
              <a:t>We carried you in a floating ark,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220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لِنَجْعَلَهَا لَكُمْ تَذْكِرَةً وَتَعِيَهَآ أُذُنٌ وَٰعِيَةٌ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We might make it a reminder for you,</a:t>
            </a:r>
          </a:p>
          <a:p>
            <a:pPr>
              <a:lnSpc>
                <a:spcPct val="90000"/>
              </a:lnSpc>
            </a:pPr>
            <a:r>
              <a:rPr lang="en-US" altLang="en-US" sz="3200" dirty="0">
                <a:latin typeface="Calibri" panose="020F0502020204030204" pitchFamily="34" charset="0"/>
              </a:rPr>
              <a:t>and that receptive ears might remember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526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نُفِخَ فِى ٱلصُّورِ نَفْخَةٌ وَٰحِدَةٌ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Trumpet is blown with a single blast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510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وَحُمِلَتِ ٱلْأَرْضُ وَٱلْجِبَالُ فَدُكَّتَا دَكَّةً وَٰحِدَةً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earth and the mountains are lifted</a:t>
            </a:r>
          </a:p>
          <a:p>
            <a:pPr>
              <a:lnSpc>
                <a:spcPct val="90000"/>
              </a:lnSpc>
            </a:pPr>
            <a:r>
              <a:rPr lang="en-US" altLang="en-US" sz="3200" dirty="0">
                <a:latin typeface="Calibri" panose="020F0502020204030204" pitchFamily="34" charset="0"/>
              </a:rPr>
              <a:t>and levelled with a single leveling</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998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فَيَوْمَئِذٍ وَقَعَتِ ٱلْوَاقِعَةُ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on that day, will the Imminent [Hour] </a:t>
            </a:r>
            <a:r>
              <a:rPr lang="en-US" altLang="en-US" sz="3200" dirty="0" smtClean="0">
                <a:latin typeface="Calibri" panose="020F0502020204030204" pitchFamily="34" charset="0"/>
              </a:rPr>
              <a:t>befall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1733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63461"/>
            <a:ext cx="12192000" cy="643253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69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Ḥāqqah</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by proclaiming one of the names of the Day of Resurrection, The Inevitable reality or hour, so named because in the matter of truth shall forever be decided then and all truth shall prevail regarding every affair. It takes its name from the Inevitable or Besieger (al-</a:t>
            </a:r>
            <a:r>
              <a:rPr lang="en-US" altLang="en-US" sz="2200" dirty="0" err="1">
                <a:solidFill>
                  <a:srgbClr val="FFFF00"/>
                </a:solidFill>
              </a:rPr>
              <a:t>Ḥāqqah</a:t>
            </a:r>
            <a:r>
              <a:rPr lang="en-US" altLang="en-US" sz="2200" dirty="0">
                <a:solidFill>
                  <a:srgbClr val="FFFF00"/>
                </a:solidFill>
              </a:rPr>
              <a:t>) mentioned in . The surah describes punishment in this </a:t>
            </a:r>
            <a:r>
              <a:rPr lang="en-US" altLang="en-US" sz="2200" dirty="0" smtClean="0">
                <a:solidFill>
                  <a:srgbClr val="FFFF00"/>
                </a:solidFill>
              </a:rPr>
              <a:t>life and </a:t>
            </a:r>
            <a:r>
              <a:rPr lang="en-US" altLang="en-US" sz="2200" dirty="0">
                <a:solidFill>
                  <a:srgbClr val="FFFF00"/>
                </a:solidFill>
              </a:rPr>
              <a:t>the </a:t>
            </a:r>
            <a:r>
              <a:rPr lang="en-US" altLang="en-US" sz="2200" dirty="0" smtClean="0">
                <a:solidFill>
                  <a:srgbClr val="FFFF00"/>
                </a:solidFill>
              </a:rPr>
              <a:t>next. </a:t>
            </a:r>
            <a:r>
              <a:rPr lang="en-US" altLang="en-US" sz="2200" dirty="0">
                <a:solidFill>
                  <a:srgbClr val="FFFF00"/>
                </a:solidFill>
              </a:rPr>
              <a:t>The bliss to be enjoyed by the believers is eloquently contrasted with the torments of </a:t>
            </a:r>
            <a:r>
              <a:rPr lang="en-US" altLang="en-US" sz="2200" dirty="0" smtClean="0">
                <a:solidFill>
                  <a:srgbClr val="FFFF00"/>
                </a:solidFill>
              </a:rPr>
              <a:t>hell. </a:t>
            </a:r>
            <a:r>
              <a:rPr lang="en-US" altLang="en-US" sz="2200" dirty="0">
                <a:solidFill>
                  <a:srgbClr val="FFFF00"/>
                </a:solidFill>
              </a:rPr>
              <a:t>From  onwards, God affirms the Truth of the Quran and the Prophet</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Reality, The Catastrophe, The Concrete Reality, The Indubitable, The Inevitable Hour, The Inevitable Reality, The Sure Occurrence, The Sure Reality, The Undeniable.</a:t>
            </a:r>
            <a:endParaRPr lang="en-US" altLang="en-US" sz="22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200" dirty="0" smtClean="0">
                <a:solidFill>
                  <a:srgbClr val="FFFF00"/>
                </a:solidFill>
              </a:rPr>
              <a:t>This </a:t>
            </a:r>
            <a:r>
              <a:rPr lang="en-US" altLang="en-US" sz="2200" dirty="0">
                <a:solidFill>
                  <a:srgbClr val="FFFF00"/>
                </a:solidFill>
              </a:rPr>
              <a:t>surah was revealed in </a:t>
            </a:r>
            <a:r>
              <a:rPr lang="en-US" altLang="en-US" sz="2200" dirty="0" smtClean="0">
                <a:solidFill>
                  <a:srgbClr val="FFFF00"/>
                </a:solidFill>
              </a:rPr>
              <a:t>Makkah. </a:t>
            </a:r>
            <a:r>
              <a:rPr lang="en-US" altLang="en-US" sz="2200" dirty="0">
                <a:solidFill>
                  <a:srgbClr val="FFFF00"/>
                </a:solidFill>
              </a:rPr>
              <a:t>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advised that this surah should be recited often in prayers as this is a sign of </a:t>
            </a:r>
            <a:r>
              <a:rPr lang="en-US" altLang="en-US" sz="2200" dirty="0" smtClean="0">
                <a:solidFill>
                  <a:srgbClr val="FFFF00"/>
                </a:solidFill>
              </a:rPr>
              <a:t>faith.</a:t>
            </a:r>
            <a:endParaRPr lang="en-US" altLang="en-US" sz="2200" dirty="0">
              <a:solidFill>
                <a:srgbClr val="FFFF00"/>
              </a:solidFill>
            </a:endParaRPr>
          </a:p>
          <a:p>
            <a:pPr algn="ctr">
              <a:spcBef>
                <a:spcPct val="0"/>
              </a:spcBef>
              <a:buFontTx/>
              <a:buNone/>
            </a:pPr>
            <a:r>
              <a:rPr lang="en-US" altLang="en-US" sz="2200" dirty="0">
                <a:solidFill>
                  <a:srgbClr val="FFFF00"/>
                </a:solidFill>
              </a:rPr>
              <a:t>	The Holy Prophet </a:t>
            </a:r>
            <a:r>
              <a:rPr lang="en-US" altLang="en-US" sz="2200" dirty="0" smtClean="0">
                <a:solidFill>
                  <a:srgbClr val="FFFF00"/>
                </a:solidFill>
              </a:rPr>
              <a:t>(S) </a:t>
            </a:r>
            <a:r>
              <a:rPr lang="en-US" altLang="en-US" sz="2200" dirty="0">
                <a:solidFill>
                  <a:srgbClr val="FFFF00"/>
                </a:solidFill>
              </a:rPr>
              <a:t>has said that reciting this surah makes the accounting of deeds on the Day of Reckoning easier. If this surah is worn as a talisman by a pregnant woman, then her baby will be safe. Giving water in which this surah has been dissolved to a child will make his memory and intellect improve. Imam Muhammad al-</a:t>
            </a:r>
            <a:r>
              <a:rPr lang="en-US" altLang="en-US" sz="2200" dirty="0" err="1">
                <a:solidFill>
                  <a:srgbClr val="FFFF00"/>
                </a:solidFill>
              </a:rPr>
              <a:t>Baqir</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said that the one who recites this surah will never loose his religion</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وَٱنشَقَّتِ ٱلسَّمَآءُ فَهِىَ يَوْمَئِذٍ وَاهِيَةٌ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sky will be split open</a:t>
            </a:r>
          </a:p>
          <a:p>
            <a:pPr>
              <a:lnSpc>
                <a:spcPct val="90000"/>
              </a:lnSpc>
            </a:pPr>
            <a:r>
              <a:rPr lang="en-US" altLang="en-US" sz="3200" dirty="0">
                <a:latin typeface="Calibri" panose="020F0502020204030204" pitchFamily="34" charset="0"/>
              </a:rPr>
              <a:t>—for it will be frail that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2726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وَٱلْمَلَكُ عَلَىٰٓ أَرْجَآئِهَا ۚ وَيَحْمِلُ عَرْشَ رَبِّكَ فَوْقَهُمْ يَوْمَئِذٍ ثَمَـٰنِيَةٌ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angels will be all over it,</a:t>
            </a:r>
          </a:p>
          <a:p>
            <a:pPr>
              <a:lnSpc>
                <a:spcPct val="90000"/>
              </a:lnSpc>
            </a:pPr>
            <a:r>
              <a:rPr lang="en-US" altLang="en-US" sz="3200" dirty="0">
                <a:latin typeface="Calibri" panose="020F0502020204030204" pitchFamily="34" charset="0"/>
              </a:rPr>
              <a:t>and the Throne of your Lord will be borne</a:t>
            </a:r>
          </a:p>
          <a:p>
            <a:pPr>
              <a:lnSpc>
                <a:spcPct val="90000"/>
              </a:lnSpc>
            </a:pPr>
            <a:r>
              <a:rPr lang="en-US" altLang="en-US" sz="3200" dirty="0">
                <a:latin typeface="Calibri" panose="020F0502020204030204" pitchFamily="34" charset="0"/>
              </a:rPr>
              <a:t>that day by eight [angels].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7718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يَوْمَئِذٍ تُعْرَضُونَ لَا تَخْفَىٰ مِنكُمْ خَافِيَةٌ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you will be exposed:</a:t>
            </a:r>
          </a:p>
          <a:p>
            <a:pPr>
              <a:lnSpc>
                <a:spcPct val="90000"/>
              </a:lnSpc>
            </a:pPr>
            <a:r>
              <a:rPr lang="en-US" altLang="en-US" sz="3200" dirty="0">
                <a:latin typeface="Calibri" panose="020F0502020204030204" pitchFamily="34" charset="0"/>
              </a:rPr>
              <a:t>none of your secrets will remain hidden.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2022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فَأَمَّا مَنْ أُوتِىَ كِتَـٰبَهُۥ بِيَمِينِهِۦ فَيَقُولُ هَآؤُمُ ٱقْرَءُوا۟ كِتَـٰبِيَهْ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 is given his book in his right hand,</a:t>
            </a:r>
          </a:p>
          <a:p>
            <a:pPr>
              <a:lnSpc>
                <a:spcPct val="90000"/>
              </a:lnSpc>
            </a:pPr>
            <a:r>
              <a:rPr lang="en-US" altLang="en-US" sz="3200" dirty="0">
                <a:latin typeface="Calibri" panose="020F0502020204030204" pitchFamily="34" charset="0"/>
              </a:rPr>
              <a:t>he will say, ‘Here, take and read my book!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2952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ظَنَنتُ أَنِّى مُلَـٰقٍ حِسَابِيَهْ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knew that I shall encounter my account.’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459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فَهُوَ فِى عِيشَةٍ رَّاضِيَةٍ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will have a pleasant life,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2105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جَنَّةٍ عَالِيَةٍ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an elevated garden,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6255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قُطُوفُهَا دَانِيَةٌ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whose clusters [of fruits] will be within easy reach.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1819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كُلُوا۟ وَٱشْرَبُوا۟ هَنِيٓـًٔۢا بِمَآ أَسْلَفْتُمْ فِى ٱلْأَيَّامِ ٱلْخَالِيَةِ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be told]: ‘Enjoy your food and drink,</a:t>
            </a:r>
          </a:p>
          <a:p>
            <a:pPr>
              <a:lnSpc>
                <a:spcPct val="90000"/>
              </a:lnSpc>
            </a:pPr>
            <a:r>
              <a:rPr lang="en-US" altLang="en-US" sz="3200" dirty="0">
                <a:latin typeface="Calibri" panose="020F0502020204030204" pitchFamily="34" charset="0"/>
              </a:rPr>
              <a:t>for what you had sent in advance in past days.’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0307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مَنْ أُوتِىَ كِتَـٰبَهُۥ بِشِمَالِهِۦ فَيَقُولُ يَـٰلَيْتَنِى لَمْ أُوتَ كِتَـٰبِيَهْ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him who is given his book in his left hand,</a:t>
            </a:r>
          </a:p>
          <a:p>
            <a:pPr>
              <a:lnSpc>
                <a:spcPct val="90000"/>
              </a:lnSpc>
            </a:pPr>
            <a:r>
              <a:rPr lang="en-US" altLang="en-US" sz="3200" dirty="0">
                <a:latin typeface="Calibri" panose="020F0502020204030204" pitchFamily="34" charset="0"/>
              </a:rPr>
              <a:t>he will say, ‘I wish I had not been given my book,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714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 أَدْرِ مَا حِسَابِيَهْ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had I ever known what my account is!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5309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يَـٰلَيْتَهَا كَانَتِ ٱلْقَاضِيَةَ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wish death had been the end of it all!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1975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أَغْنَىٰ عَنِّى مَالِيَهْ ۜ ﴿٢٨﴾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wealth did not avail me.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1235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هَلَكَ عَنِّى سُلْطَـٰنِيَهْ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authority has departed from me.’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5754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خُذُوهُ فَغُلُّوهُ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angels will be told:] ‘Seize him, and fetter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7414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ٱلْجَحِيمَ صَلُّوهُ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put him into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6717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فِى سِلْسِلَةٍ ذَرْعُهَا سَبْعُونَ ذِرَاعًا فَٱسْلُكُوهُ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 a chain whose length is seventy cubits,</a:t>
            </a:r>
          </a:p>
          <a:p>
            <a:pPr>
              <a:lnSpc>
                <a:spcPct val="90000"/>
              </a:lnSpc>
            </a:pPr>
            <a:r>
              <a:rPr lang="en-US" altLang="en-US" sz="3200" dirty="0">
                <a:latin typeface="Calibri" panose="020F0502020204030204" pitchFamily="34" charset="0"/>
              </a:rPr>
              <a:t>bind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3607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كَانَ لَا يُؤْمِنُ بِٱللَّـهِ ٱلْعَظِيمِ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had no faith in Allah, the All-supreme,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6764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يَحُضُّ عَلَىٰ طَعَامِ ٱلْمِسْكِينِ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did not urge the feeding of the needy,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4262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فَلَيْسَ لَهُ ٱلْيَوْمَ هَـٰهُنَا حَمِيمٌ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has no friend here today,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469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طَعَامٌ إِلَّا مِنْ غِسْلِينٍ ﴿٣٦﴾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any food except pus,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925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يَأْكُلُهُۥٓ إِلَّا ٱلْخَـٰطِـُٔونَ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no one shall eat except the iniquitous.’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0680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فَلَآ أُقْسِمُ بِمَا تُبْصِرُونَ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swear by what you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0335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لَا تُبْصِرُونَ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you do not see: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7336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لَقَوْلُ رَسُولٍ كَرِيمٍ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indeed the speech of a noble apostle,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9278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هُوَ بِقَوْلِ شَاعِرٍ ۚ قَلِيلًا مَّا تُؤْمِنُونَ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not the speech of a poet.</a:t>
            </a:r>
          </a:p>
          <a:p>
            <a:pPr>
              <a:lnSpc>
                <a:spcPct val="90000"/>
              </a:lnSpc>
            </a:pPr>
            <a:r>
              <a:rPr lang="en-US" altLang="en-US" sz="3200" dirty="0">
                <a:latin typeface="Calibri" panose="020F0502020204030204" pitchFamily="34" charset="0"/>
              </a:rPr>
              <a:t>Little is the faith that you have!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2882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بِقَوْلِ كَاهِنٍ ۚ قَلِيلًا مَّا تَذَكَّرُونَ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is it the speech of a soothsayer.</a:t>
            </a:r>
          </a:p>
          <a:p>
            <a:pPr>
              <a:lnSpc>
                <a:spcPct val="90000"/>
              </a:lnSpc>
            </a:pPr>
            <a:r>
              <a:rPr lang="en-US" altLang="en-US" sz="3200" dirty="0">
                <a:latin typeface="Calibri" panose="020F0502020204030204" pitchFamily="34" charset="0"/>
              </a:rPr>
              <a:t>Little is the admonition that you take!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4864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مِّن رَّبِّ ٱلْعَـٰلَمِينَ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Gradually sent down from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0420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تَقَوَّلَ عَلَيْنَا بَعْضَ ٱلْأَقَاوِيلِ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he faked any sayings in Our name,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5719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لَأَخَذْنَا مِنْهُ بِٱلْيَمِينِ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would have surely seized him by the right hand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043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ٱلْحَآقَّةُ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Besieger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لَقَطَعْنَا مِنْهُ ٱلْوَتِينَ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then cut off his aorta,</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3930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مِنكُم مِّنْ أَحَدٍ عَنْهُ حَـٰجِزِينَ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none of you could have held Us off from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5154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لَتَذْكِرَةٌ لِّلْمُتَّقِينَ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a reminder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2127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وَإِنَّا لَنَعْلَمُ أَنَّ مِنكُم مُّكَذِّبِينَ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there are some among you who deny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47356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لَحَسْرَةٌ عَلَى ٱلْكَـٰفِرِينَ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it will be a [matter of] regret</a:t>
            </a:r>
          </a:p>
          <a:p>
            <a:pPr>
              <a:lnSpc>
                <a:spcPct val="90000"/>
              </a:lnSpc>
            </a:pPr>
            <a:r>
              <a:rPr lang="en-US" altLang="en-US" sz="3200" dirty="0">
                <a:latin typeface="Calibri" panose="020F0502020204030204" pitchFamily="34" charset="0"/>
              </a:rPr>
              <a:t>for the </a:t>
            </a:r>
            <a:r>
              <a:rPr lang="en-US" altLang="en-US" sz="3200" dirty="0" smtClean="0">
                <a:latin typeface="Calibri" panose="020F0502020204030204" pitchFamily="34" charset="0"/>
              </a:rPr>
              <a:t>faithless.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0453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وَإِنَّهُۥ لَحَقُّ ٱلْيَقِينِ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indeed certain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8986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فَسَبِّحْ بِٱسْمِ رَبِّكَ ٱلْعَظِيمِ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celebrate the Name of your Lord, the All-supreme.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749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ٱلْحَآقَّةُ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Besieger?!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1400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أَدْرَىٰكَ مَا ٱلْحَآقَّةُ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will show you what is the Besieger?!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3259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ثَمُودُ وَعَادٌۢ بِٱلْقَارِعَةِ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Thamūd</a:t>
            </a:r>
            <a:r>
              <a:rPr lang="en-US" altLang="en-US" sz="3200" dirty="0">
                <a:latin typeface="Calibri" panose="020F0502020204030204" pitchFamily="34" charset="0"/>
              </a:rPr>
              <a:t> and </a:t>
            </a:r>
            <a:r>
              <a:rPr lang="en-US" altLang="en-US" sz="3200" i="1" dirty="0" err="1">
                <a:latin typeface="Calibri" panose="020F0502020204030204" pitchFamily="34" charset="0"/>
              </a:rPr>
              <a:t>ʿĀd</a:t>
            </a:r>
            <a:r>
              <a:rPr lang="en-US" altLang="en-US" sz="3200" dirty="0">
                <a:latin typeface="Calibri" panose="020F0502020204030204" pitchFamily="34" charset="0"/>
              </a:rPr>
              <a:t> denied the Catastrophe.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9102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فَأَمَّا ثَمُودُ فَأُهْلِكُوا۟ بِٱلطَّاغِيَةِ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a:t>
            </a:r>
            <a:r>
              <a:rPr lang="en-US" altLang="en-US" sz="3200" i="1" dirty="0" err="1">
                <a:latin typeface="Calibri" panose="020F0502020204030204" pitchFamily="34" charset="0"/>
              </a:rPr>
              <a:t>Thamūd</a:t>
            </a:r>
            <a:r>
              <a:rPr lang="en-US" altLang="en-US" sz="3200" dirty="0">
                <a:latin typeface="Calibri" panose="020F0502020204030204" pitchFamily="34" charset="0"/>
              </a:rPr>
              <a:t>, they were destroyed by the Cry.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Ḥāqqah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4886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9973</TotalTime>
  <Words>1777</Words>
  <Application>Microsoft Office PowerPoint</Application>
  <PresentationFormat>Widescreen</PresentationFormat>
  <Paragraphs>199</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ٱلْحَآقَّةُ ﴿١﴾</vt:lpstr>
      <vt:lpstr> مَا ٱلْحَآقَّةُ ﴿٢﴾ </vt:lpstr>
      <vt:lpstr>وَمَآ أَدْرَىٰكَ مَا ٱلْحَآقَّةُ ﴿٣﴾</vt:lpstr>
      <vt:lpstr> كَذَّبَتْ ثَمُودُ وَعَادٌۢ بِٱلْقَارِعَةِ ﴿٤﴾</vt:lpstr>
      <vt:lpstr> فَأَمَّا ثَمُودُ فَأُهْلِكُوا۟ بِٱلطَّاغِيَةِ ﴿٥﴾</vt:lpstr>
      <vt:lpstr> وَأَمَّا عَادٌ فَأُهْلِكُوا۟ بِرِيحٍ صَرْصَرٍ عَاتِيَةٍ ﴿٦﴾</vt:lpstr>
      <vt:lpstr> سَخَّرَهَا عَلَيْهِمْ سَبْعَ لَيَالٍ وَثَمَـٰنِيَةَ أَيَّامٍ حُسُومًا فَتَرَى ٱلْقَوْمَ فِيهَا صَرْعَىٰ كَأَنَّهُمْ أَعْجَازُ نَخْلٍ خَاوِيَةٍ ﴿٧﴾</vt:lpstr>
      <vt:lpstr> فَهَلْ تَرَىٰ لَهُم مِّنۢ بَاقِيَةٍ ﴿٨﴾</vt:lpstr>
      <vt:lpstr>وَجَآءَ فِرْعَوْنُ وَمَن قَبْلَهُۥ وَٱلْمُؤْتَفِكَـٰتُ بِٱلْخَاطِئَةِ ﴿٩﴾ </vt:lpstr>
      <vt:lpstr>فَعَصَوْا۟ رَسُولَ رَبِّهِمْ فَأَخَذَهُمْ أَخْذَةً رَّابِيَةً ﴿١٠﴾</vt:lpstr>
      <vt:lpstr> إِنَّا لَمَّا طَغَا ٱلْمَآءُ حَمَلْنَـٰكُمْ فِى ٱلْجَارِيَةِ ﴿١١﴾ </vt:lpstr>
      <vt:lpstr>لِنَجْعَلَهَا لَكُمْ تَذْكِرَةً وَتَعِيَهَآ أُذُنٌ وَٰعِيَةٌ ﴿١٢﴾</vt:lpstr>
      <vt:lpstr> فَإِذَا نُفِخَ فِى ٱلصُّورِ نَفْخَةٌ وَٰحِدَةٌ ﴿١٣﴾</vt:lpstr>
      <vt:lpstr> وَحُمِلَتِ ٱلْأَرْضُ وَٱلْجِبَالُ فَدُكَّتَا دَكَّةً وَٰحِدَةً ﴿١٤﴾</vt:lpstr>
      <vt:lpstr> فَيَوْمَئِذٍ وَقَعَتِ ٱلْوَاقِعَةُ ﴿١٥﴾</vt:lpstr>
      <vt:lpstr> وَٱنشَقَّتِ ٱلسَّمَآءُ فَهِىَ يَوْمَئِذٍ وَاهِيَةٌ ﴿١٦﴾</vt:lpstr>
      <vt:lpstr> وَٱلْمَلَكُ عَلَىٰٓ أَرْجَآئِهَا ۚ وَيَحْمِلُ عَرْشَ رَبِّكَ فَوْقَهُمْ يَوْمَئِذٍ ثَمَـٰنِيَةٌ ﴿١٧﴾</vt:lpstr>
      <vt:lpstr> يَوْمَئِذٍ تُعْرَضُونَ لَا تَخْفَىٰ مِنكُمْ خَافِيَةٌ ﴿١٨﴾ </vt:lpstr>
      <vt:lpstr>فَأَمَّا مَنْ أُوتِىَ كِتَـٰبَهُۥ بِيَمِينِهِۦ فَيَقُولُ هَآؤُمُ ٱقْرَءُوا۟ كِتَـٰبِيَهْ ﴿١٩﴾</vt:lpstr>
      <vt:lpstr> إِنِّى ظَنَنتُ أَنِّى مُلَـٰقٍ حِسَابِيَهْ ﴿٢٠﴾</vt:lpstr>
      <vt:lpstr> فَهُوَ فِى عِيشَةٍ رَّاضِيَةٍ ﴿٢١﴾</vt:lpstr>
      <vt:lpstr> فِى جَنَّةٍ عَالِيَةٍ ﴿٢٢﴾ </vt:lpstr>
      <vt:lpstr>قُطُوفُهَا دَانِيَةٌ ﴿٢٣﴾ </vt:lpstr>
      <vt:lpstr>كُلُوا۟ وَٱشْرَبُوا۟ هَنِيٓـًٔۢا بِمَآ أَسْلَفْتُمْ فِى ٱلْأَيَّامِ ٱلْخَالِيَةِ ﴿٢٤﴾</vt:lpstr>
      <vt:lpstr> وَأَمَّا مَنْ أُوتِىَ كِتَـٰبَهُۥ بِشِمَالِهِۦ فَيَقُولُ يَـٰلَيْتَنِى لَمْ أُوتَ كِتَـٰبِيَهْ ﴿٢٥﴾</vt:lpstr>
      <vt:lpstr> وَلَمْ أَدْرِ مَا حِسَابِيَهْ ﴿٢٦﴾</vt:lpstr>
      <vt:lpstr> يَـٰلَيْتَهَا كَانَتِ ٱلْقَاضِيَةَ ﴿٢٧﴾</vt:lpstr>
      <vt:lpstr> مَآ أَغْنَىٰ عَنِّى مَالِيَهْ ۜ ﴿٢٨﴾ </vt:lpstr>
      <vt:lpstr>هَلَكَ عَنِّى سُلْطَـٰنِيَهْ ﴿٢٩﴾ </vt:lpstr>
      <vt:lpstr>خُذُوهُ فَغُلُّوهُ ﴿٣٠﴾</vt:lpstr>
      <vt:lpstr> ثُمَّ ٱلْجَحِيمَ صَلُّوهُ ﴿٣١﴾</vt:lpstr>
      <vt:lpstr> ثُمَّ فِى سِلْسِلَةٍ ذَرْعُهَا سَبْعُونَ ذِرَاعًا فَٱسْلُكُوهُ ﴿٣٢﴾</vt:lpstr>
      <vt:lpstr> إِنَّهُۥ كَانَ لَا يُؤْمِنُ بِٱللَّـهِ ٱلْعَظِيمِ ﴿٣٣﴾</vt:lpstr>
      <vt:lpstr> وَلَا يَحُضُّ عَلَىٰ طَعَامِ ٱلْمِسْكِينِ ﴿٣٤﴾</vt:lpstr>
      <vt:lpstr>فَلَيْسَ لَهُ ٱلْيَوْمَ هَـٰهُنَا حَمِيمٌ ﴿٣٥﴾</vt:lpstr>
      <vt:lpstr> وَلَا طَعَامٌ إِلَّا مِنْ غِسْلِينٍ ﴿٣٦﴾ </vt:lpstr>
      <vt:lpstr>لَّا يَأْكُلُهُۥٓ إِلَّا ٱلْخَـٰطِـُٔونَ ﴿٣٧﴾</vt:lpstr>
      <vt:lpstr> فَلَآ أُقْسِمُ بِمَا تُبْصِرُونَ ﴿٣٨﴾</vt:lpstr>
      <vt:lpstr> وَمَا لَا تُبْصِرُونَ ﴿٣٩﴾</vt:lpstr>
      <vt:lpstr> إِنَّهُۥ لَقَوْلُ رَسُولٍ كَرِيمٍ ﴿٤٠﴾</vt:lpstr>
      <vt:lpstr> وَمَا هُوَ بِقَوْلِ شَاعِرٍ ۚ قَلِيلًا مَّا تُؤْمِنُونَ ﴿٤١﴾</vt:lpstr>
      <vt:lpstr> وَلَا بِقَوْلِ كَاهِنٍ ۚ قَلِيلًا مَّا تَذَكَّرُونَ ﴿٤٢﴾</vt:lpstr>
      <vt:lpstr> تَنزِيلٌ مِّن رَّبِّ ٱلْعَـٰلَمِينَ ﴿٤٣﴾</vt:lpstr>
      <vt:lpstr> وَلَوْ تَقَوَّلَ عَلَيْنَا بَعْضَ ٱلْأَقَاوِيلِ ﴿٤٤﴾</vt:lpstr>
      <vt:lpstr> لَأَخَذْنَا مِنْهُ بِٱلْيَمِينِ ﴿٤٥﴾</vt:lpstr>
      <vt:lpstr> ثُمَّ لَقَطَعْنَا مِنْهُ ٱلْوَتِينَ ﴿٤٦﴾</vt:lpstr>
      <vt:lpstr> فَمَا مِنكُم مِّنْ أَحَدٍ عَنْهُ حَـٰجِزِينَ ﴿٤٧﴾</vt:lpstr>
      <vt:lpstr> وَإِنَّهُۥ لَتَذْكِرَةٌ لِّلْمُتَّقِينَ ﴿٤٨﴾</vt:lpstr>
      <vt:lpstr> وَإِنَّا لَنَعْلَمُ أَنَّ مِنكُم مُّكَذِّبِينَ ﴿٤٩﴾</vt:lpstr>
      <vt:lpstr> وَإِنَّهُۥ لَحَسْرَةٌ عَلَى ٱلْكَـٰفِرِينَ ﴿٥٠﴾ </vt:lpstr>
      <vt:lpstr>وَإِنَّهُۥ لَحَقُّ ٱلْيَقِينِ ﴿٥١﴾</vt:lpstr>
      <vt:lpstr> فَسَبِّحْ بِٱسْمِ رَبِّكَ ٱلْعَظِيمِ ﴿٥٢﴾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738</cp:revision>
  <dcterms:created xsi:type="dcterms:W3CDTF">2005-07-27T05:58:58Z</dcterms:created>
  <dcterms:modified xsi:type="dcterms:W3CDTF">2020-05-20T08:00:55Z</dcterms:modified>
</cp:coreProperties>
</file>