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354" r:id="rId2"/>
    <p:sldId id="1074" r:id="rId3"/>
    <p:sldId id="893" r:id="rId4"/>
    <p:sldId id="766" r:id="rId5"/>
    <p:sldId id="1073" r:id="rId6"/>
    <p:sldId id="1086" r:id="rId7"/>
    <p:sldId id="1075" r:id="rId8"/>
    <p:sldId id="1087" r:id="rId9"/>
    <p:sldId id="1076" r:id="rId10"/>
    <p:sldId id="1077" r:id="rId11"/>
    <p:sldId id="1088" r:id="rId12"/>
    <p:sldId id="1078" r:id="rId13"/>
    <p:sldId id="1079" r:id="rId14"/>
    <p:sldId id="1089" r:id="rId15"/>
    <p:sldId id="1080" r:id="rId16"/>
    <p:sldId id="1081" r:id="rId17"/>
    <p:sldId id="1082" r:id="rId18"/>
    <p:sldId id="1083" r:id="rId19"/>
    <p:sldId id="1084" r:id="rId20"/>
    <p:sldId id="1090" r:id="rId21"/>
    <p:sldId id="1085" r:id="rId22"/>
    <p:sldId id="352" r:id="rId23"/>
    <p:sldId id="353"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86"/>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الطلاق</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Ṭalāq</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divorce)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65</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وَٱلَّـٰٓـِٔى يَئِسْنَ مِنَ ٱلْمَحِيضِ مِن نِّسَآئِكُمْ إِنِ ٱرْتَبْتُمْ فَعِدَّتُهُنَّ ثَلَـٰثَةُ أَشْهُرٍ وَٱلَّـٰٓـِٔى لَمْ يَحِضْنَ ۚ وَأُو۟لَـٰتُ ٱلْأَحْمَالِ أَجَلُهُنَّ أَن يَضَعْنَ حَمْلَهُنَّ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a:t>
            </a:r>
            <a:r>
              <a:rPr lang="en-US" altLang="en-US" sz="3200" dirty="0" smtClean="0">
                <a:latin typeface="Calibri" panose="020F0502020204030204" pitchFamily="34" charset="0"/>
              </a:rPr>
              <a:t>those of </a:t>
            </a:r>
            <a:r>
              <a:rPr lang="en-US" altLang="en-US" sz="3200" dirty="0">
                <a:latin typeface="Calibri" panose="020F0502020204030204" pitchFamily="34" charset="0"/>
              </a:rPr>
              <a:t>your wives who do not hope to have </a:t>
            </a:r>
            <a:r>
              <a:rPr lang="en-US" altLang="en-US" sz="3200" dirty="0" smtClean="0">
                <a:latin typeface="Calibri" panose="020F0502020204030204" pitchFamily="34" charset="0"/>
              </a:rPr>
              <a:t>menses, should </a:t>
            </a:r>
            <a:r>
              <a:rPr lang="en-US" altLang="en-US" sz="3200" dirty="0">
                <a:latin typeface="Calibri" panose="020F0502020204030204" pitchFamily="34" charset="0"/>
              </a:rPr>
              <a:t>you have any </a:t>
            </a:r>
            <a:r>
              <a:rPr lang="en-US" altLang="en-US" sz="3200" dirty="0" smtClean="0">
                <a:latin typeface="Calibri" panose="020F0502020204030204" pitchFamily="34" charset="0"/>
              </a:rPr>
              <a:t>doubts, their </a:t>
            </a:r>
            <a:r>
              <a:rPr lang="en-US" altLang="en-US" sz="3200" dirty="0">
                <a:latin typeface="Calibri" panose="020F0502020204030204" pitchFamily="34" charset="0"/>
              </a:rPr>
              <a:t>term shall be three months,</a:t>
            </a:r>
          </a:p>
          <a:p>
            <a:pPr>
              <a:lnSpc>
                <a:spcPct val="90000"/>
              </a:lnSpc>
            </a:pPr>
            <a:r>
              <a:rPr lang="en-US" altLang="en-US" sz="3200" dirty="0">
                <a:latin typeface="Calibri" panose="020F0502020204030204" pitchFamily="34" charset="0"/>
              </a:rPr>
              <a:t>and for those [as well] who have not yet had </a:t>
            </a:r>
            <a:r>
              <a:rPr lang="en-US" altLang="en-US" sz="3200" dirty="0" smtClean="0">
                <a:latin typeface="Calibri" panose="020F0502020204030204" pitchFamily="34" charset="0"/>
              </a:rPr>
              <a:t>menses. As </a:t>
            </a:r>
            <a:r>
              <a:rPr lang="en-US" altLang="en-US" sz="3200" dirty="0">
                <a:latin typeface="Calibri" panose="020F0502020204030204" pitchFamily="34" charset="0"/>
              </a:rPr>
              <a:t>for those who are </a:t>
            </a:r>
            <a:r>
              <a:rPr lang="en-US" altLang="en-US" sz="3200" dirty="0" smtClean="0">
                <a:latin typeface="Calibri" panose="020F0502020204030204" pitchFamily="34" charset="0"/>
              </a:rPr>
              <a:t>pregnant, their </a:t>
            </a:r>
            <a:r>
              <a:rPr lang="en-US" altLang="en-US" sz="3200" dirty="0">
                <a:latin typeface="Calibri" panose="020F0502020204030204" pitchFamily="34" charset="0"/>
              </a:rPr>
              <a:t>term shall be until they </a:t>
            </a:r>
            <a:r>
              <a:rPr lang="en-US" altLang="en-US" sz="3200" dirty="0" smtClean="0">
                <a:latin typeface="Calibri" panose="020F0502020204030204" pitchFamily="34" charset="0"/>
              </a:rPr>
              <a:t>deliver.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9500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يَتَّقِ ٱللَّـهَ يَجْعَل لَّهُۥ مِنْ أَمْرِهِۦ يُسْرًا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whoever is wary of </a:t>
            </a:r>
            <a:r>
              <a:rPr lang="en-US" altLang="en-US" sz="3200" dirty="0" smtClean="0">
                <a:latin typeface="Calibri" panose="020F0502020204030204" pitchFamily="34" charset="0"/>
              </a:rPr>
              <a:t>Allah, He </a:t>
            </a:r>
            <a:r>
              <a:rPr lang="en-US" altLang="en-US" sz="3200" dirty="0">
                <a:latin typeface="Calibri" panose="020F0502020204030204" pitchFamily="34" charset="0"/>
              </a:rPr>
              <a:t>shall grant him ease in his affairs.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684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أَمْرُ ٱللَّـهِ أَنزَلَهُۥٓ إِلَيْكُمْ ۚ وَمَن يَتَّقِ ٱللَّـهَ يُكَفِّرْ عَنْهُ سَيِّـَٔاتِهِۦ وَيُعْظِمْ لَهُۥٓ أَجْرًا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 ordinance of </a:t>
            </a:r>
            <a:r>
              <a:rPr lang="en-US" altLang="en-US" sz="3200" dirty="0" smtClean="0">
                <a:latin typeface="Calibri" panose="020F0502020204030204" pitchFamily="34" charset="0"/>
              </a:rPr>
              <a:t>Allah which </a:t>
            </a:r>
            <a:r>
              <a:rPr lang="en-US" altLang="en-US" sz="3200" dirty="0">
                <a:latin typeface="Calibri" panose="020F0502020204030204" pitchFamily="34" charset="0"/>
              </a:rPr>
              <a:t>He has sent down to </a:t>
            </a:r>
            <a:r>
              <a:rPr lang="en-US" altLang="en-US" sz="3200" dirty="0" smtClean="0">
                <a:latin typeface="Calibri" panose="020F0502020204030204" pitchFamily="34" charset="0"/>
              </a:rPr>
              <a:t>you, and </a:t>
            </a:r>
            <a:r>
              <a:rPr lang="en-US" altLang="en-US" sz="3200" dirty="0">
                <a:latin typeface="Calibri" panose="020F0502020204030204" pitchFamily="34" charset="0"/>
              </a:rPr>
              <a:t>whoever is wary of </a:t>
            </a:r>
            <a:r>
              <a:rPr lang="en-US" altLang="en-US" sz="3200" dirty="0" smtClean="0">
                <a:latin typeface="Calibri" panose="020F0502020204030204" pitchFamily="34" charset="0"/>
              </a:rPr>
              <a:t>Allah, He </a:t>
            </a:r>
            <a:r>
              <a:rPr lang="en-US" altLang="en-US" sz="3200" dirty="0">
                <a:latin typeface="Calibri" panose="020F0502020204030204" pitchFamily="34" charset="0"/>
              </a:rPr>
              <a:t>shall absolve him of his </a:t>
            </a:r>
            <a:r>
              <a:rPr lang="en-US" altLang="en-US" sz="3200" dirty="0" smtClean="0">
                <a:latin typeface="Calibri" panose="020F0502020204030204" pitchFamily="34" charset="0"/>
              </a:rPr>
              <a:t>misdeeds and </a:t>
            </a:r>
            <a:r>
              <a:rPr lang="en-US" altLang="en-US" sz="3200" dirty="0">
                <a:latin typeface="Calibri" panose="020F0502020204030204" pitchFamily="34" charset="0"/>
              </a:rPr>
              <a:t>give him a great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9858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أَسْكِنُوهُنَّ مِنْ حَيْثُ سَكَنتُم مِّن وُجْدِكُمْ وَلَا تُضَآرُّوهُنَّ لِتُضَيِّقُوا۟ عَلَيْهِنَّ ۚ وَإِن كُنَّ أُو۟لَـٰتِ حَمْلٍ فَأَنفِقُوا۟ عَلَيْهِنَّ حَتَّىٰ يَضَعْنَ حَمْلَهُنَّ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House them where you </a:t>
            </a:r>
            <a:r>
              <a:rPr lang="en-US" altLang="en-US" sz="3200" dirty="0" smtClean="0">
                <a:latin typeface="Calibri" panose="020F0502020204030204" pitchFamily="34" charset="0"/>
              </a:rPr>
              <a:t>live, in </a:t>
            </a:r>
            <a:r>
              <a:rPr lang="en-US" altLang="en-US" sz="3200" dirty="0">
                <a:latin typeface="Calibri" panose="020F0502020204030204" pitchFamily="34" charset="0"/>
              </a:rPr>
              <a:t>accordance with your </a:t>
            </a:r>
            <a:r>
              <a:rPr lang="en-US" altLang="en-US" sz="3200" dirty="0" smtClean="0">
                <a:latin typeface="Calibri" panose="020F0502020204030204" pitchFamily="34" charset="0"/>
              </a:rPr>
              <a:t>means, and </a:t>
            </a:r>
            <a:r>
              <a:rPr lang="en-US" altLang="en-US" sz="3200" dirty="0">
                <a:latin typeface="Calibri" panose="020F0502020204030204" pitchFamily="34" charset="0"/>
              </a:rPr>
              <a:t>do not harass them to put them in </a:t>
            </a:r>
            <a:r>
              <a:rPr lang="en-US" altLang="en-US" sz="3200" dirty="0" smtClean="0">
                <a:latin typeface="Calibri" panose="020F0502020204030204" pitchFamily="34" charset="0"/>
              </a:rPr>
              <a:t>straits, and </a:t>
            </a:r>
            <a:r>
              <a:rPr lang="en-US" altLang="en-US" sz="3200" dirty="0">
                <a:latin typeface="Calibri" panose="020F0502020204030204" pitchFamily="34" charset="0"/>
              </a:rPr>
              <a:t>should they be </a:t>
            </a:r>
            <a:r>
              <a:rPr lang="en-US" altLang="en-US" sz="3200" dirty="0" smtClean="0">
                <a:latin typeface="Calibri" panose="020F0502020204030204" pitchFamily="34" charset="0"/>
              </a:rPr>
              <a:t>pregnant, maintain </a:t>
            </a:r>
            <a:r>
              <a:rPr lang="en-US" altLang="en-US" sz="3200" dirty="0">
                <a:latin typeface="Calibri" panose="020F0502020204030204" pitchFamily="34" charset="0"/>
              </a:rPr>
              <a:t>them until they </a:t>
            </a:r>
            <a:r>
              <a:rPr lang="en-US" altLang="en-US" sz="3200" dirty="0" smtClean="0">
                <a:latin typeface="Calibri" panose="020F0502020204030204" pitchFamily="34" charset="0"/>
              </a:rPr>
              <a:t>deliver.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890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فَإِنْ </a:t>
            </a:r>
            <a:r>
              <a:rPr lang="ar-SA" altLang="en-US" sz="7200" dirty="0">
                <a:latin typeface="Arabic Typesetting" panose="03020402040406030203" pitchFamily="66" charset="-78"/>
                <a:cs typeface="Arabic Typesetting" panose="03020402040406030203" pitchFamily="66" charset="-78"/>
              </a:rPr>
              <a:t>أَرْضَعْنَ لَكُمْ فَـَٔاتُوهُنَّ أُجُورَهُنَّ ۖ وَأْتَمِرُوا۟ بَيْنَكُم بِمَعْرُوفٍ ۖ وَإِن تَعَاسَرْتُمْ فَسَتُرْضِعُ لَهُۥٓ أُخْرَىٰ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a:t>
            </a:r>
            <a:r>
              <a:rPr lang="en-US" altLang="en-US" sz="3200" dirty="0">
                <a:latin typeface="Calibri" panose="020F0502020204030204" pitchFamily="34" charset="0"/>
              </a:rPr>
              <a:t>, if they suckle [the baby] for </a:t>
            </a:r>
            <a:r>
              <a:rPr lang="en-US" altLang="en-US" sz="3200" dirty="0" smtClean="0">
                <a:latin typeface="Calibri" panose="020F0502020204030204" pitchFamily="34" charset="0"/>
              </a:rPr>
              <a:t>you, give </a:t>
            </a:r>
            <a:r>
              <a:rPr lang="en-US" altLang="en-US" sz="3200" dirty="0">
                <a:latin typeface="Calibri" panose="020F0502020204030204" pitchFamily="34" charset="0"/>
              </a:rPr>
              <a:t>them their </a:t>
            </a:r>
            <a:r>
              <a:rPr lang="en-US" altLang="en-US" sz="3200" dirty="0" smtClean="0">
                <a:latin typeface="Calibri" panose="020F0502020204030204" pitchFamily="34" charset="0"/>
              </a:rPr>
              <a:t>wages and </a:t>
            </a:r>
            <a:r>
              <a:rPr lang="en-US" altLang="en-US" sz="3200" dirty="0">
                <a:latin typeface="Calibri" panose="020F0502020204030204" pitchFamily="34" charset="0"/>
              </a:rPr>
              <a:t>consult together </a:t>
            </a:r>
            <a:r>
              <a:rPr lang="en-US" altLang="en-US" sz="3200" dirty="0" err="1" smtClean="0">
                <a:latin typeface="Calibri" panose="020F0502020204030204" pitchFamily="34" charset="0"/>
              </a:rPr>
              <a:t>honourably</a:t>
            </a:r>
            <a:r>
              <a:rPr lang="en-US" altLang="en-US" sz="3200" dirty="0" smtClean="0">
                <a:latin typeface="Calibri" panose="020F0502020204030204" pitchFamily="34" charset="0"/>
              </a:rPr>
              <a:t>; but </a:t>
            </a:r>
            <a:r>
              <a:rPr lang="en-US" altLang="en-US" sz="3200" dirty="0">
                <a:latin typeface="Calibri" panose="020F0502020204030204" pitchFamily="34" charset="0"/>
              </a:rPr>
              <a:t>if you make things difficult for each </a:t>
            </a:r>
            <a:r>
              <a:rPr lang="en-US" altLang="en-US" sz="3200" dirty="0" smtClean="0">
                <a:latin typeface="Calibri" panose="020F0502020204030204" pitchFamily="34" charset="0"/>
              </a:rPr>
              <a:t>other, then </a:t>
            </a:r>
            <a:r>
              <a:rPr lang="en-US" altLang="en-US" sz="3200" dirty="0">
                <a:latin typeface="Calibri" panose="020F0502020204030204" pitchFamily="34" charset="0"/>
              </a:rPr>
              <a:t>another woman will suckle [the baby] for </a:t>
            </a:r>
            <a:r>
              <a:rPr lang="en-US" altLang="en-US" sz="3200" dirty="0" smtClean="0">
                <a:latin typeface="Calibri" panose="020F0502020204030204" pitchFamily="34" charset="0"/>
              </a:rPr>
              <a:t>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8315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لِيُنفِقْ ذُو سَعَةٍ مِّن سَعَتِهِۦ ۖ وَمَن قُدِرَ عَلَيْهِ رِزْقُهُۥ فَلْيُنفِقْ مِمَّآ ءَاتَىٰهُ ٱللَّـهُ ۚ لَا يُكَلِّفُ ٱللَّـهُ نَفْسًا إِلَّا مَآ ءَاتَىٰهَا ۚ سَيَجْعَلُ ٱللَّـهُ بَعْدَ عُسْرٍ يُسْرًا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the affluent man spend out of his </a:t>
            </a:r>
            <a:r>
              <a:rPr lang="en-US" altLang="en-US" sz="3200" dirty="0" smtClean="0">
                <a:latin typeface="Calibri" panose="020F0502020204030204" pitchFamily="34" charset="0"/>
              </a:rPr>
              <a:t>affluence, and </a:t>
            </a:r>
            <a:r>
              <a:rPr lang="en-US" altLang="en-US" sz="3200" dirty="0">
                <a:latin typeface="Calibri" panose="020F0502020204030204" pitchFamily="34" charset="0"/>
              </a:rPr>
              <a:t>let he whose provision has been </a:t>
            </a:r>
            <a:r>
              <a:rPr lang="en-US" altLang="en-US" sz="3200" dirty="0" smtClean="0">
                <a:latin typeface="Calibri" panose="020F0502020204030204" pitchFamily="34" charset="0"/>
              </a:rPr>
              <a:t>tightened spend </a:t>
            </a:r>
            <a:r>
              <a:rPr lang="en-US" altLang="en-US" sz="3200" dirty="0">
                <a:latin typeface="Calibri" panose="020F0502020204030204" pitchFamily="34" charset="0"/>
              </a:rPr>
              <a:t>out of what Allah has given </a:t>
            </a:r>
            <a:r>
              <a:rPr lang="en-US" altLang="en-US" sz="3200" dirty="0" smtClean="0">
                <a:latin typeface="Calibri" panose="020F0502020204030204" pitchFamily="34" charset="0"/>
              </a:rPr>
              <a:t>him. Allah </a:t>
            </a:r>
            <a:r>
              <a:rPr lang="en-US" altLang="en-US" sz="3200" dirty="0">
                <a:latin typeface="Calibri" panose="020F0502020204030204" pitchFamily="34" charset="0"/>
              </a:rPr>
              <a:t>does not task any </a:t>
            </a:r>
            <a:r>
              <a:rPr lang="en-US" altLang="en-US" sz="3200" dirty="0" smtClean="0">
                <a:latin typeface="Calibri" panose="020F0502020204030204" pitchFamily="34" charset="0"/>
              </a:rPr>
              <a:t>soul except </a:t>
            </a:r>
            <a:r>
              <a:rPr lang="en-US" altLang="en-US" sz="3200" dirty="0">
                <a:latin typeface="Calibri" panose="020F0502020204030204" pitchFamily="34" charset="0"/>
              </a:rPr>
              <a:t>[according to] what He has given </a:t>
            </a:r>
            <a:r>
              <a:rPr lang="en-US" altLang="en-US" sz="3200" dirty="0" smtClean="0">
                <a:latin typeface="Calibri" panose="020F0502020204030204" pitchFamily="34" charset="0"/>
              </a:rPr>
              <a:t>it. Allah </a:t>
            </a:r>
            <a:r>
              <a:rPr lang="en-US" altLang="en-US" sz="3200" dirty="0">
                <a:latin typeface="Calibri" panose="020F0502020204030204" pitchFamily="34" charset="0"/>
              </a:rPr>
              <a:t>will bring about ease after hardship.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0492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وَكَأَيِّن مِّن قَرْيَةٍ عَتَتْ عَنْ أَمْرِ رَبِّهَا وَرُسُلِهِۦ فَحَاسَبْنَـٰهَا حِسَابًا شَدِيدًا وَعَذَّبْنَـٰهَا عَذَابًا نُّكْرًا ﴿٨</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town defied the command of its </a:t>
            </a:r>
            <a:r>
              <a:rPr lang="en-US" altLang="en-US" sz="3200" dirty="0" smtClean="0">
                <a:latin typeface="Calibri" panose="020F0502020204030204" pitchFamily="34" charset="0"/>
              </a:rPr>
              <a:t>Lord and </a:t>
            </a:r>
            <a:r>
              <a:rPr lang="en-US" altLang="en-US" sz="3200" dirty="0">
                <a:latin typeface="Calibri" panose="020F0502020204030204" pitchFamily="34" charset="0"/>
              </a:rPr>
              <a:t>His </a:t>
            </a:r>
            <a:r>
              <a:rPr lang="en-US" altLang="en-US" sz="3200" dirty="0" smtClean="0">
                <a:latin typeface="Calibri" panose="020F0502020204030204" pitchFamily="34" charset="0"/>
              </a:rPr>
              <a:t>apostles, then </a:t>
            </a:r>
            <a:r>
              <a:rPr lang="en-US" altLang="en-US" sz="3200" dirty="0">
                <a:latin typeface="Calibri" panose="020F0502020204030204" pitchFamily="34" charset="0"/>
              </a:rPr>
              <a:t>We called it to a severe </a:t>
            </a:r>
            <a:r>
              <a:rPr lang="en-US" altLang="en-US" sz="3200" dirty="0" smtClean="0">
                <a:latin typeface="Calibri" panose="020F0502020204030204" pitchFamily="34" charset="0"/>
              </a:rPr>
              <a:t>account and </a:t>
            </a:r>
            <a:r>
              <a:rPr lang="en-US" altLang="en-US" sz="3200" dirty="0">
                <a:latin typeface="Calibri" panose="020F0502020204030204" pitchFamily="34" charset="0"/>
              </a:rPr>
              <a:t>punished it with a dire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9474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فَذَاقَتْ وَبَالَ أَمْرِهَا وَكَانَ عَـٰقِبَةُ أَمْرِهَا خُسْرًا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tasted the evil consequences of its conduct,</a:t>
            </a:r>
          </a:p>
          <a:p>
            <a:pPr>
              <a:lnSpc>
                <a:spcPct val="90000"/>
              </a:lnSpc>
            </a:pPr>
            <a:r>
              <a:rPr lang="en-US" altLang="en-US" sz="3200" dirty="0">
                <a:latin typeface="Calibri" panose="020F0502020204030204" pitchFamily="34" charset="0"/>
              </a:rPr>
              <a:t>and the outcome of its conduct was ruin.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967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أَعَدَّ ٱللَّـهُ لَهُمْ عَذَابًا شَدِيدًا ۖ فَٱتَّقُوا۟ ٱللَّـهَ يَـٰٓأُو۟لِى ٱلْأَلْبَـٰبِ ٱلَّذِينَ ءَامَنُوا۟ ۚ قَدْ أَنزَلَ ٱللَّـهُ إِلَيْكُمْ ذِكْرًا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prepared for them a severe </a:t>
            </a:r>
            <a:r>
              <a:rPr lang="en-US" altLang="en-US" sz="3200" dirty="0" smtClean="0">
                <a:latin typeface="Calibri" panose="020F0502020204030204" pitchFamily="34" charset="0"/>
              </a:rPr>
              <a:t>punishment. So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O </a:t>
            </a:r>
            <a:r>
              <a:rPr lang="en-US" altLang="en-US" sz="3200" dirty="0">
                <a:latin typeface="Calibri" panose="020F0502020204030204" pitchFamily="34" charset="0"/>
              </a:rPr>
              <a:t>you who possess intellect and have faith!</a:t>
            </a:r>
          </a:p>
          <a:p>
            <a:pPr>
              <a:lnSpc>
                <a:spcPct val="90000"/>
              </a:lnSpc>
            </a:pPr>
            <a:r>
              <a:rPr lang="en-US" altLang="en-US" sz="3200" dirty="0">
                <a:latin typeface="Calibri" panose="020F0502020204030204" pitchFamily="34" charset="0"/>
              </a:rPr>
              <a:t>Allah has already sent down to you a reminder,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6163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رَّسُولًا يَتْلُوا۟ عَلَيْكُمْ ءَايَـٰتِ ٱللَّـهِ مُبَيِّنَـٰتٍ لِّيُخْرِجَ ٱلَّذِينَ ءَامَنُوا۟ وَعَمِلُوا۟ ٱلصَّـٰلِحَـٰتِ مِنَ ٱلظُّلُمَـٰتِ إِلَى ٱلنُّورِ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 </a:t>
            </a:r>
            <a:r>
              <a:rPr lang="en-US" altLang="en-US" sz="3200" dirty="0" smtClean="0">
                <a:latin typeface="Calibri" panose="020F0502020204030204" pitchFamily="34" charset="0"/>
              </a:rPr>
              <a:t>apostle reciting </a:t>
            </a:r>
            <a:r>
              <a:rPr lang="en-US" altLang="en-US" sz="3200" dirty="0">
                <a:latin typeface="Calibri" panose="020F0502020204030204" pitchFamily="34" charset="0"/>
              </a:rPr>
              <a:t>to you the manifest signs of </a:t>
            </a:r>
            <a:r>
              <a:rPr lang="en-US" altLang="en-US" sz="3200" dirty="0" smtClean="0">
                <a:latin typeface="Calibri" panose="020F0502020204030204" pitchFamily="34" charset="0"/>
              </a:rPr>
              <a:t>Allah that </a:t>
            </a:r>
            <a:r>
              <a:rPr lang="en-US" altLang="en-US" sz="3200" dirty="0">
                <a:latin typeface="Calibri" panose="020F0502020204030204" pitchFamily="34" charset="0"/>
              </a:rPr>
              <a:t>He may bring out 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a:t>
            </a:r>
            <a:r>
              <a:rPr lang="en-US" altLang="en-US" sz="3200" dirty="0" smtClean="0">
                <a:latin typeface="Calibri" panose="020F0502020204030204" pitchFamily="34" charset="0"/>
              </a:rPr>
              <a:t>deeds from </a:t>
            </a:r>
            <a:r>
              <a:rPr lang="en-US" altLang="en-US" sz="3200" dirty="0">
                <a:latin typeface="Calibri" panose="020F0502020204030204" pitchFamily="34" charset="0"/>
              </a:rPr>
              <a:t>darkness into </a:t>
            </a:r>
            <a:r>
              <a:rPr lang="en-US" altLang="en-US" sz="3200" dirty="0" smtClean="0">
                <a:latin typeface="Calibri" panose="020F0502020204030204" pitchFamily="34" charset="0"/>
              </a:rPr>
              <a:t>light.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321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720"/>
            <a:ext cx="12192000" cy="67556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65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al-</a:t>
            </a:r>
            <a:r>
              <a:rPr lang="en-US" altLang="en-US" sz="2800" dirty="0" err="1">
                <a:solidFill>
                  <a:srgbClr val="FFFF00"/>
                </a:solidFill>
              </a:rPr>
              <a:t>Ṭalāq</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500" dirty="0" smtClean="0">
                <a:solidFill>
                  <a:srgbClr val="FFFF00"/>
                </a:solidFill>
              </a:rPr>
              <a:t>The </a:t>
            </a:r>
            <a:r>
              <a:rPr lang="en-US" altLang="en-US" sz="2500" dirty="0">
                <a:solidFill>
                  <a:srgbClr val="FFFF00"/>
                </a:solidFill>
              </a:rPr>
              <a:t>surah that issues the lawful procedures by which one may Divorce and that calls for fair parting between believers if marriage is to end, in accordance with what is right and within God’s prescribed limits, while promising ease and deliverance for the truly God-fearing who undergo this trauma. It takes its name </a:t>
            </a:r>
            <a:r>
              <a:rPr lang="en-US" altLang="en-US" sz="2500" dirty="0" smtClean="0">
                <a:solidFill>
                  <a:srgbClr val="FFFF00"/>
                </a:solidFill>
              </a:rPr>
              <a:t>from. </a:t>
            </a:r>
            <a:r>
              <a:rPr lang="en-US" altLang="en-US" sz="2500" dirty="0">
                <a:solidFill>
                  <a:srgbClr val="FFFF00"/>
                </a:solidFill>
              </a:rPr>
              <a:t>concerning “divorce” (</a:t>
            </a:r>
            <a:r>
              <a:rPr lang="en-US" altLang="en-US" sz="2500" dirty="0" err="1">
                <a:solidFill>
                  <a:srgbClr val="FFFF00"/>
                </a:solidFill>
              </a:rPr>
              <a:t>ṭalāq</a:t>
            </a:r>
            <a:r>
              <a:rPr lang="en-US" altLang="en-US" sz="2500" dirty="0">
                <a:solidFill>
                  <a:srgbClr val="FFFF00"/>
                </a:solidFill>
              </a:rPr>
              <a:t>). The surah strongly urges people to observe God’s regulations and guidance. To reinforce this they are reminded of the fate of earlier disobedient peoples and the rewards of the obedient. God’s power and knowledge are emphasized at the </a:t>
            </a:r>
            <a:r>
              <a:rPr lang="en-US" altLang="en-US" sz="2500" dirty="0" smtClean="0">
                <a:solidFill>
                  <a:srgbClr val="FFFF00"/>
                </a:solidFill>
              </a:rPr>
              <a:t>end.</a:t>
            </a:r>
          </a:p>
          <a:p>
            <a:pPr algn="ctr">
              <a:spcBef>
                <a:spcPct val="0"/>
              </a:spcBef>
              <a:buFontTx/>
              <a:buNone/>
            </a:pPr>
            <a:r>
              <a:rPr lang="en-US" altLang="en-US" sz="2500" dirty="0">
                <a:solidFill>
                  <a:srgbClr val="FFFF00"/>
                </a:solidFill>
              </a:rPr>
              <a:t>This surah was revealed in </a:t>
            </a:r>
            <a:r>
              <a:rPr lang="en-US" altLang="en-US" sz="2500" dirty="0" smtClean="0">
                <a:solidFill>
                  <a:srgbClr val="FFFF00"/>
                </a:solidFill>
              </a:rPr>
              <a:t>Madinah. </a:t>
            </a:r>
            <a:r>
              <a:rPr lang="en-US" altLang="en-US" sz="2500" dirty="0">
                <a:solidFill>
                  <a:srgbClr val="FFFF00"/>
                </a:solidFill>
              </a:rPr>
              <a:t>Imam </a:t>
            </a:r>
            <a:r>
              <a:rPr lang="en-US" altLang="en-US" sz="2500" dirty="0" err="1">
                <a:solidFill>
                  <a:srgbClr val="FFFF00"/>
                </a:solidFill>
              </a:rPr>
              <a:t>Ja’far</a:t>
            </a:r>
            <a:r>
              <a:rPr lang="en-US" altLang="en-US" sz="2500" dirty="0">
                <a:solidFill>
                  <a:srgbClr val="FFFF00"/>
                </a:solidFill>
              </a:rPr>
              <a:t> as-</a:t>
            </a:r>
            <a:r>
              <a:rPr lang="en-US" altLang="en-US" sz="2500" dirty="0" err="1">
                <a:solidFill>
                  <a:srgbClr val="FFFF00"/>
                </a:solidFill>
              </a:rPr>
              <a:t>Sadiq</a:t>
            </a:r>
            <a:r>
              <a:rPr lang="en-US" altLang="en-US" sz="2500" dirty="0">
                <a:solidFill>
                  <a:srgbClr val="FFFF00"/>
                </a:solidFill>
              </a:rPr>
              <a:t> </a:t>
            </a:r>
            <a:r>
              <a:rPr lang="en-US" altLang="en-US" sz="2500" dirty="0" smtClean="0">
                <a:solidFill>
                  <a:srgbClr val="FFFF00"/>
                </a:solidFill>
              </a:rPr>
              <a:t>(A) </a:t>
            </a:r>
            <a:r>
              <a:rPr lang="en-US" altLang="en-US" sz="2500" dirty="0">
                <a:solidFill>
                  <a:srgbClr val="FFFF00"/>
                </a:solidFill>
              </a:rPr>
              <a:t>has said that if surah at-</a:t>
            </a:r>
            <a:r>
              <a:rPr lang="en-US" altLang="en-US" sz="2500" dirty="0" err="1">
                <a:solidFill>
                  <a:srgbClr val="FFFF00"/>
                </a:solidFill>
              </a:rPr>
              <a:t>Talaq</a:t>
            </a:r>
            <a:r>
              <a:rPr lang="en-US" altLang="en-US" sz="2500" dirty="0">
                <a:solidFill>
                  <a:srgbClr val="FFFF00"/>
                </a:solidFill>
              </a:rPr>
              <a:t> and surah at-</a:t>
            </a:r>
            <a:r>
              <a:rPr lang="en-US" altLang="en-US" sz="2500" dirty="0" err="1">
                <a:solidFill>
                  <a:srgbClr val="FFFF00"/>
                </a:solidFill>
              </a:rPr>
              <a:t>Tahrim</a:t>
            </a:r>
            <a:r>
              <a:rPr lang="en-US" altLang="en-US" sz="2500" dirty="0">
                <a:solidFill>
                  <a:srgbClr val="FFFF00"/>
                </a:solidFill>
              </a:rPr>
              <a:t> are recited in the </a:t>
            </a:r>
            <a:r>
              <a:rPr lang="en-US" altLang="en-US" sz="2500" dirty="0" err="1">
                <a:solidFill>
                  <a:srgbClr val="FFFF00"/>
                </a:solidFill>
              </a:rPr>
              <a:t>faraa’idh</a:t>
            </a:r>
            <a:r>
              <a:rPr lang="en-US" altLang="en-US" sz="2500" dirty="0">
                <a:solidFill>
                  <a:srgbClr val="FFFF00"/>
                </a:solidFill>
              </a:rPr>
              <a:t> then the reciter will be protected by Allah (s.w.t.) from the fear of the Day of Judgement and he will enter Jannah.</a:t>
            </a:r>
          </a:p>
          <a:p>
            <a:pPr algn="ctr">
              <a:spcBef>
                <a:spcPct val="0"/>
              </a:spcBef>
              <a:buFontTx/>
              <a:buNone/>
            </a:pPr>
            <a:r>
              <a:rPr lang="en-US" altLang="en-US" sz="2500" dirty="0">
                <a:solidFill>
                  <a:srgbClr val="FFFF00"/>
                </a:solidFill>
              </a:rPr>
              <a:t>	In another narration it is said that the one who recites this surah will be given the inspiration to perform </a:t>
            </a:r>
            <a:r>
              <a:rPr lang="en-US" altLang="en-US" sz="2500" dirty="0" err="1">
                <a:solidFill>
                  <a:srgbClr val="FFFF00"/>
                </a:solidFill>
              </a:rPr>
              <a:t>Tawbatan</a:t>
            </a:r>
            <a:r>
              <a:rPr lang="en-US" altLang="en-US" sz="2500" dirty="0">
                <a:solidFill>
                  <a:srgbClr val="FFFF00"/>
                </a:solidFill>
              </a:rPr>
              <a:t> </a:t>
            </a:r>
            <a:r>
              <a:rPr lang="en-US" altLang="en-US" sz="2500" dirty="0" err="1">
                <a:solidFill>
                  <a:srgbClr val="FFFF00"/>
                </a:solidFill>
              </a:rPr>
              <a:t>Nasuha</a:t>
            </a:r>
            <a:r>
              <a:rPr lang="en-US" altLang="en-US" sz="2500" dirty="0">
                <a:solidFill>
                  <a:srgbClr val="FFFF00"/>
                </a:solidFill>
              </a:rPr>
              <a:t> (the sincere repentance to Allah [s.w.t</a:t>
            </a:r>
            <a:r>
              <a:rPr lang="en-US" altLang="en-US" sz="2500" dirty="0" smtClean="0">
                <a:solidFill>
                  <a:srgbClr val="FFFF00"/>
                </a:solidFill>
              </a:rPr>
              <a:t>.]).</a:t>
            </a:r>
          </a:p>
          <a:p>
            <a:pPr algn="ctr">
              <a:spcBef>
                <a:spcPct val="0"/>
              </a:spcBef>
              <a:buFontTx/>
              <a:buNone/>
            </a:pPr>
            <a:endParaRPr lang="en-US" altLang="en-US" sz="25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a:t>
            </a:r>
            <a:r>
              <a:rPr lang="en-US" altLang="en-US" b="1" dirty="0" err="1">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يُؤْمِنۢ بِٱللَّـهِ وَيَعْمَلْ صَـٰلِحًا يُدْخِلْهُ جَنَّـٰتٍ تَجْرِى مِن تَحْتِهَا ٱلْأَنْهَـٰرُ خَـٰلِدِينَ فِيهَآ أَبَدًا ۖ قَدْ أَحْسَنَ ٱللَّـهُ لَهُۥ رِزْقًا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whoever has faith in </a:t>
            </a:r>
            <a:r>
              <a:rPr lang="en-US" altLang="en-US" sz="3200" dirty="0" smtClean="0">
                <a:latin typeface="Calibri" panose="020F0502020204030204" pitchFamily="34" charset="0"/>
              </a:rPr>
              <a:t>Allah and </a:t>
            </a:r>
            <a:r>
              <a:rPr lang="en-US" altLang="en-US" sz="3200" dirty="0">
                <a:latin typeface="Calibri" panose="020F0502020204030204" pitchFamily="34" charset="0"/>
              </a:rPr>
              <a:t>does righteous </a:t>
            </a:r>
            <a:r>
              <a:rPr lang="en-US" altLang="en-US" sz="3200" dirty="0" smtClean="0">
                <a:latin typeface="Calibri" panose="020F0502020204030204" pitchFamily="34" charset="0"/>
              </a:rPr>
              <a:t>deeds, He </a:t>
            </a:r>
            <a:r>
              <a:rPr lang="en-US" altLang="en-US" sz="3200" dirty="0">
                <a:latin typeface="Calibri" panose="020F0502020204030204" pitchFamily="34" charset="0"/>
              </a:rPr>
              <a:t>shall admit him into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to </a:t>
            </a:r>
            <a:r>
              <a:rPr lang="en-US" altLang="en-US" sz="3200" dirty="0">
                <a:latin typeface="Calibri" panose="020F0502020204030204" pitchFamily="34" charset="0"/>
              </a:rPr>
              <a:t>remain in them </a:t>
            </a:r>
            <a:r>
              <a:rPr lang="en-US" altLang="en-US" sz="3200" dirty="0" smtClean="0">
                <a:latin typeface="Calibri" panose="020F0502020204030204" pitchFamily="34" charset="0"/>
              </a:rPr>
              <a:t>forever. Allah </a:t>
            </a:r>
            <a:r>
              <a:rPr lang="en-US" altLang="en-US" sz="3200" dirty="0">
                <a:latin typeface="Calibri" panose="020F0502020204030204" pitchFamily="34" charset="0"/>
              </a:rPr>
              <a:t>has certainly granted him an excellent provision.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8584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ٱللَّـهُ ٱلَّذِى خَلَقَ سَبْعَ سَمَـٰوَٰتٍ وَمِنَ ٱلْأَرْضِ مِثْلَهُنَّ يَتَنَزَّلُ ٱلْأَمْرُ بَيْنَهُنَّ لِتَعْلَمُوٓا۟ أَنَّ ٱللَّـهَ عَلَىٰ كُلِّ شَىْءٍ قَدِيرٌ وَأَنَّ ٱللَّـهَ قَدْ أَحَاطَ بِكُلِّ شَىْءٍ عِلْمًۢا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has created seven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of the earth [a number] similar to </a:t>
            </a:r>
            <a:r>
              <a:rPr lang="en-US" altLang="en-US" sz="3200" dirty="0" smtClean="0">
                <a:latin typeface="Calibri" panose="020F0502020204030204" pitchFamily="34" charset="0"/>
              </a:rPr>
              <a:t>them. The </a:t>
            </a:r>
            <a:r>
              <a:rPr lang="en-US" altLang="en-US" sz="3200" dirty="0">
                <a:latin typeface="Calibri" panose="020F0502020204030204" pitchFamily="34" charset="0"/>
              </a:rPr>
              <a:t>command gradually descends through </a:t>
            </a:r>
            <a:r>
              <a:rPr lang="en-US" altLang="en-US" sz="3200" dirty="0" smtClean="0">
                <a:latin typeface="Calibri" panose="020F0502020204030204" pitchFamily="34" charset="0"/>
              </a:rPr>
              <a:t>them, that </a:t>
            </a:r>
            <a:r>
              <a:rPr lang="en-US" altLang="en-US" sz="3200" dirty="0">
                <a:latin typeface="Calibri" panose="020F0502020204030204" pitchFamily="34" charset="0"/>
              </a:rPr>
              <a:t>you may </a:t>
            </a:r>
            <a:r>
              <a:rPr lang="en-US" altLang="en-US" sz="3200" dirty="0" smtClean="0">
                <a:latin typeface="Calibri" panose="020F0502020204030204" pitchFamily="34" charset="0"/>
              </a:rPr>
              <a:t>know that </a:t>
            </a:r>
            <a:r>
              <a:rPr lang="en-US" altLang="en-US" sz="3200" dirty="0">
                <a:latin typeface="Calibri" panose="020F0502020204030204" pitchFamily="34" charset="0"/>
              </a:rPr>
              <a:t>Allah has power over all </a:t>
            </a:r>
            <a:r>
              <a:rPr lang="en-US" altLang="en-US" sz="3200" dirty="0" smtClean="0">
                <a:latin typeface="Calibri" panose="020F0502020204030204" pitchFamily="34" charset="0"/>
              </a:rPr>
              <a:t>things, and </a:t>
            </a:r>
            <a:r>
              <a:rPr lang="en-US" altLang="en-US" sz="3200" dirty="0">
                <a:latin typeface="Calibri" panose="020F0502020204030204" pitchFamily="34" charset="0"/>
              </a:rPr>
              <a:t>that Allah comprehends all things in knowledge.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5359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ٱلنَّبِىُّ إِذَا طَلَّقْتُمُ ٱلنِّسَآءَ فَطَلِّقُوهُنَّ لِعِدَّتِهِنَّ وَأَحْصُوا۟ ٱلْعِدَّةَ ۖ وَٱتَّقُوا۟ ٱللَّـهَ رَبَّكُمْ ۖ لَا تُخْرِجُوهُنَّ مِنۢ بُيُوتِهِنَّ وَلَا يَخْرُجْنَ إِلَّآ أَن يَأْتِينَ بِفَـٰحِشَةٍ مُّبَيِّنَةٍ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Prophet! When you </a:t>
            </a:r>
            <a:r>
              <a:rPr lang="en-US" altLang="en-US" sz="3200" dirty="0">
                <a:latin typeface="Calibri" panose="020F0502020204030204" pitchFamily="34" charset="0"/>
              </a:rPr>
              <a:t>divorce </a:t>
            </a:r>
            <a:r>
              <a:rPr lang="en-US" altLang="en-US" sz="3200" dirty="0" smtClean="0">
                <a:latin typeface="Calibri" panose="020F0502020204030204" pitchFamily="34" charset="0"/>
              </a:rPr>
              <a:t>women, divorce </a:t>
            </a:r>
            <a:r>
              <a:rPr lang="en-US" altLang="en-US" sz="3200" dirty="0">
                <a:latin typeface="Calibri" panose="020F0502020204030204" pitchFamily="34" charset="0"/>
              </a:rPr>
              <a:t>them at [the conclusion of] their </a:t>
            </a:r>
            <a:r>
              <a:rPr lang="en-US" altLang="en-US" sz="3200" dirty="0" smtClean="0">
                <a:latin typeface="Calibri" panose="020F0502020204030204" pitchFamily="34" charset="0"/>
              </a:rPr>
              <a:t>term and </a:t>
            </a:r>
            <a:r>
              <a:rPr lang="en-US" altLang="en-US" sz="3200" dirty="0">
                <a:latin typeface="Calibri" panose="020F0502020204030204" pitchFamily="34" charset="0"/>
              </a:rPr>
              <a:t>calculate the </a:t>
            </a:r>
            <a:r>
              <a:rPr lang="en-US" altLang="en-US" sz="3200" dirty="0" smtClean="0">
                <a:latin typeface="Calibri" panose="020F0502020204030204" pitchFamily="34" charset="0"/>
              </a:rPr>
              <a:t>term, and </a:t>
            </a:r>
            <a:r>
              <a:rPr lang="en-US" altLang="en-US" sz="3200" dirty="0">
                <a:latin typeface="Calibri" panose="020F0502020204030204" pitchFamily="34" charset="0"/>
              </a:rPr>
              <a:t>be wary of Allah, your </a:t>
            </a:r>
            <a:r>
              <a:rPr lang="en-US" altLang="en-US" sz="3200" dirty="0" smtClean="0">
                <a:latin typeface="Calibri" panose="020F0502020204030204" pitchFamily="34" charset="0"/>
              </a:rPr>
              <a:t>Lord. Do </a:t>
            </a:r>
            <a:r>
              <a:rPr lang="en-US" altLang="en-US" sz="3200" dirty="0">
                <a:latin typeface="Calibri" panose="020F0502020204030204" pitchFamily="34" charset="0"/>
              </a:rPr>
              <a:t>not turn them out from their </a:t>
            </a:r>
            <a:r>
              <a:rPr lang="en-US" altLang="en-US" sz="3200" dirty="0" smtClean="0">
                <a:latin typeface="Calibri" panose="020F0502020204030204" pitchFamily="34" charset="0"/>
              </a:rPr>
              <a:t>houses, nor </a:t>
            </a:r>
            <a:r>
              <a:rPr lang="en-US" altLang="en-US" sz="3200" dirty="0">
                <a:latin typeface="Calibri" panose="020F0502020204030204" pitchFamily="34" charset="0"/>
              </a:rPr>
              <a:t>shall they go </a:t>
            </a:r>
            <a:r>
              <a:rPr lang="en-US" altLang="en-US" sz="3200" dirty="0" smtClean="0">
                <a:latin typeface="Calibri" panose="020F0502020204030204" pitchFamily="34" charset="0"/>
              </a:rPr>
              <a:t>out, unless </a:t>
            </a:r>
            <a:r>
              <a:rPr lang="en-US" altLang="en-US" sz="3200" dirty="0">
                <a:latin typeface="Calibri" panose="020F0502020204030204" pitchFamily="34" charset="0"/>
              </a:rPr>
              <a:t>they commit a </a:t>
            </a:r>
            <a:r>
              <a:rPr lang="en-US" altLang="en-US" sz="3200" dirty="0" smtClean="0">
                <a:latin typeface="Calibri" panose="020F0502020204030204" pitchFamily="34" charset="0"/>
              </a:rPr>
              <a:t>gross indecency.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وَتِلْكَ </a:t>
            </a:r>
            <a:r>
              <a:rPr lang="ar-SA" altLang="en-US" sz="7200" dirty="0">
                <a:latin typeface="Arabic Typesetting" panose="03020402040406030203" pitchFamily="66" charset="-78"/>
                <a:cs typeface="Arabic Typesetting" panose="03020402040406030203" pitchFamily="66" charset="-78"/>
              </a:rPr>
              <a:t>حُدُودُ ٱللَّـهِ ۚ وَمَن يَتَعَدَّ حُدُودَ ٱللَّـهِ فَقَدْ ظَلَمَ نَفْسَهُۥ ۚ لَا تَدْرِى لَعَلَّ ٱللَّـهَ يُحْدِثُ بَعْدَ ذَٰلِكَ أَمْرًا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These </a:t>
            </a:r>
            <a:r>
              <a:rPr lang="en-US" altLang="en-US" sz="3200" dirty="0">
                <a:latin typeface="Calibri" panose="020F0502020204030204" pitchFamily="34" charset="0"/>
              </a:rPr>
              <a:t>are Allah’s </a:t>
            </a:r>
            <a:r>
              <a:rPr lang="en-US" altLang="en-US" sz="3200" dirty="0" smtClean="0">
                <a:latin typeface="Calibri" panose="020F0502020204030204" pitchFamily="34" charset="0"/>
              </a:rPr>
              <a:t>bounds, and </a:t>
            </a:r>
            <a:r>
              <a:rPr lang="en-US" altLang="en-US" sz="3200" dirty="0">
                <a:latin typeface="Calibri" panose="020F0502020204030204" pitchFamily="34" charset="0"/>
              </a:rPr>
              <a:t>whoever transgresses the bounds of </a:t>
            </a:r>
            <a:r>
              <a:rPr lang="en-US" altLang="en-US" sz="3200" dirty="0" smtClean="0">
                <a:latin typeface="Calibri" panose="020F0502020204030204" pitchFamily="34" charset="0"/>
              </a:rPr>
              <a:t>Allah certainly </a:t>
            </a:r>
            <a:r>
              <a:rPr lang="en-US" altLang="en-US" sz="3200" dirty="0">
                <a:latin typeface="Calibri" panose="020F0502020204030204" pitchFamily="34" charset="0"/>
              </a:rPr>
              <a:t>wrongs </a:t>
            </a:r>
            <a:r>
              <a:rPr lang="en-US" altLang="en-US" sz="3200" dirty="0" smtClean="0">
                <a:latin typeface="Calibri" panose="020F0502020204030204" pitchFamily="34" charset="0"/>
              </a:rPr>
              <a:t>himself. You </a:t>
            </a:r>
            <a:r>
              <a:rPr lang="en-US" altLang="en-US" sz="3200" dirty="0">
                <a:latin typeface="Calibri" panose="020F0502020204030204" pitchFamily="34" charset="0"/>
              </a:rPr>
              <a:t>never </a:t>
            </a:r>
            <a:r>
              <a:rPr lang="en-US" altLang="en-US" sz="3200" dirty="0" smtClean="0">
                <a:latin typeface="Calibri" panose="020F0502020204030204" pitchFamily="34" charset="0"/>
              </a:rPr>
              <a:t>know maybe </a:t>
            </a:r>
            <a:r>
              <a:rPr lang="en-US" altLang="en-US" sz="3200" dirty="0">
                <a:latin typeface="Calibri" panose="020F0502020204030204" pitchFamily="34" charset="0"/>
              </a:rPr>
              <a:t>Allah will bring off something new later 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9691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بَلَغْنَ أَجَلَهُنَّ فَأَمْسِكُوهُنَّ بِمَعْرُوفٍ أَوْ فَارِقُوهُنَّ بِمَعْرُوفٍ وَأَشْهِدُوا۟ ذَوَىْ عَدْلٍ مِّنكُمْ وَأَقِيمُوا۟ ٱلشَّهَـٰدَةَ لِلَّـهِ ۚ ذَٰلِكُمْ يُوعَظُ بِهِۦ مَن كَانَ يُؤْمِنُ بِٱللَّـهِ وَٱلْيَوْمِ ٱلْـَٔاخِرِ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when they have completed their </a:t>
            </a:r>
            <a:r>
              <a:rPr lang="en-US" altLang="en-US" sz="3200" dirty="0" smtClean="0">
                <a:latin typeface="Calibri" panose="020F0502020204030204" pitchFamily="34" charset="0"/>
              </a:rPr>
              <a:t>term, either </a:t>
            </a:r>
            <a:r>
              <a:rPr lang="en-US" altLang="en-US" sz="3200" dirty="0">
                <a:latin typeface="Calibri" panose="020F0502020204030204" pitchFamily="34" charset="0"/>
              </a:rPr>
              <a:t>retain them </a:t>
            </a:r>
            <a:r>
              <a:rPr lang="en-US" altLang="en-US" sz="3200" dirty="0" err="1" smtClean="0">
                <a:latin typeface="Calibri" panose="020F0502020204030204" pitchFamily="34" charset="0"/>
              </a:rPr>
              <a:t>honourably</a:t>
            </a:r>
            <a:r>
              <a:rPr lang="en-US" altLang="en-US" sz="3200" dirty="0" smtClean="0">
                <a:latin typeface="Calibri" panose="020F0502020204030204" pitchFamily="34" charset="0"/>
              </a:rPr>
              <a:t> or </a:t>
            </a:r>
            <a:r>
              <a:rPr lang="en-US" altLang="en-US" sz="3200" dirty="0">
                <a:latin typeface="Calibri" panose="020F0502020204030204" pitchFamily="34" charset="0"/>
              </a:rPr>
              <a:t>separate from them </a:t>
            </a:r>
            <a:r>
              <a:rPr lang="en-US" altLang="en-US" sz="3200" dirty="0" err="1" smtClean="0">
                <a:latin typeface="Calibri" panose="020F0502020204030204" pitchFamily="34" charset="0"/>
              </a:rPr>
              <a:t>honourably</a:t>
            </a:r>
            <a:r>
              <a:rPr lang="en-US" altLang="en-US" sz="3200" dirty="0" smtClean="0">
                <a:latin typeface="Calibri" panose="020F0502020204030204" pitchFamily="34" charset="0"/>
              </a:rPr>
              <a:t>, and </a:t>
            </a:r>
            <a:r>
              <a:rPr lang="en-US" altLang="en-US" sz="3200" dirty="0">
                <a:latin typeface="Calibri" panose="020F0502020204030204" pitchFamily="34" charset="0"/>
              </a:rPr>
              <a:t>take the witness of two fair </a:t>
            </a:r>
            <a:r>
              <a:rPr lang="en-US" altLang="en-US" sz="3200" dirty="0" smtClean="0">
                <a:latin typeface="Calibri" panose="020F0502020204030204" pitchFamily="34" charset="0"/>
              </a:rPr>
              <a:t>men from </a:t>
            </a:r>
            <a:r>
              <a:rPr lang="en-US" altLang="en-US" sz="3200" dirty="0">
                <a:latin typeface="Calibri" panose="020F0502020204030204" pitchFamily="34" charset="0"/>
              </a:rPr>
              <a:t>among </a:t>
            </a:r>
            <a:r>
              <a:rPr lang="en-US" altLang="en-US" sz="3200" dirty="0" smtClean="0">
                <a:latin typeface="Calibri" panose="020F0502020204030204" pitchFamily="34" charset="0"/>
              </a:rPr>
              <a:t>yourselves, and </a:t>
            </a:r>
            <a:r>
              <a:rPr lang="en-US" altLang="en-US" sz="3200" dirty="0">
                <a:latin typeface="Calibri" panose="020F0502020204030204" pitchFamily="34" charset="0"/>
              </a:rPr>
              <a:t>bear witness for the sake of </a:t>
            </a:r>
            <a:r>
              <a:rPr lang="en-US" altLang="en-US" sz="3200" dirty="0" smtClean="0">
                <a:latin typeface="Calibri" panose="020F0502020204030204" pitchFamily="34" charset="0"/>
              </a:rPr>
              <a:t>Allah. To </a:t>
            </a:r>
            <a:r>
              <a:rPr lang="en-US" altLang="en-US" sz="3200" dirty="0">
                <a:latin typeface="Calibri" panose="020F0502020204030204" pitchFamily="34" charset="0"/>
              </a:rPr>
              <a:t>[comply with] this is </a:t>
            </a:r>
            <a:r>
              <a:rPr lang="en-US" altLang="en-US" sz="3200" dirty="0" smtClean="0">
                <a:latin typeface="Calibri" panose="020F0502020204030204" pitchFamily="34" charset="0"/>
              </a:rPr>
              <a:t>advised whoever </a:t>
            </a:r>
            <a:r>
              <a:rPr lang="en-US" altLang="en-US" sz="3200" dirty="0">
                <a:latin typeface="Calibri" panose="020F0502020204030204" pitchFamily="34" charset="0"/>
              </a:rPr>
              <a:t>believes in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the Last </a:t>
            </a:r>
            <a:r>
              <a:rPr lang="en-US" altLang="en-US" sz="3200" dirty="0" smtClean="0">
                <a:latin typeface="Calibri" panose="020F0502020204030204" pitchFamily="34" charset="0"/>
              </a:rPr>
              <a:t>Day.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092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يَتَّقِ ٱللَّـهَ يَجْعَل لَّهُۥ مَخْرَجًا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whoever is wary of </a:t>
            </a:r>
            <a:r>
              <a:rPr lang="en-US" altLang="en-US" sz="3200" dirty="0" smtClean="0">
                <a:latin typeface="Calibri" panose="020F0502020204030204" pitchFamily="34" charset="0"/>
              </a:rPr>
              <a:t>Allah, He </a:t>
            </a:r>
            <a:r>
              <a:rPr lang="en-US" altLang="en-US" sz="3200" dirty="0">
                <a:latin typeface="Calibri" panose="020F0502020204030204" pitchFamily="34" charset="0"/>
              </a:rPr>
              <a:t>shall make a way out for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2271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وَيَرْزُقْهُ مِنْ حَيْثُ لَا يَحْتَسِبُ ۚ وَمَن يَتَوَكَّلْ عَلَى ٱللَّـهِ فَهُوَ حَسْبُهُۥٓ ۚ إِنَّ ٱللَّـهَ بَـٰلِغُ أَمْرِهِۦ ۚ قَدْ جَعَلَ ٱللَّـهُ لِكُلِّ شَىْءٍ قَدْرًا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provide for </a:t>
            </a:r>
            <a:r>
              <a:rPr lang="en-US" altLang="en-US" sz="3200" dirty="0" smtClean="0">
                <a:latin typeface="Calibri" panose="020F0502020204030204" pitchFamily="34" charset="0"/>
              </a:rPr>
              <a:t>him from </a:t>
            </a:r>
            <a:r>
              <a:rPr lang="en-US" altLang="en-US" sz="3200" dirty="0">
                <a:latin typeface="Calibri" panose="020F0502020204030204" pitchFamily="34" charset="0"/>
              </a:rPr>
              <a:t>whence he does not </a:t>
            </a:r>
            <a:r>
              <a:rPr lang="en-US" altLang="en-US" sz="3200" dirty="0" smtClean="0">
                <a:latin typeface="Calibri" panose="020F0502020204030204" pitchFamily="34" charset="0"/>
              </a:rPr>
              <a:t>reckon. And </a:t>
            </a:r>
            <a:r>
              <a:rPr lang="en-US" altLang="en-US" sz="3200" dirty="0">
                <a:latin typeface="Calibri" panose="020F0502020204030204" pitchFamily="34" charset="0"/>
              </a:rPr>
              <a:t>whoever puts his trust in </a:t>
            </a:r>
            <a:r>
              <a:rPr lang="en-US" altLang="en-US" sz="3200" dirty="0" smtClean="0">
                <a:latin typeface="Calibri" panose="020F0502020204030204" pitchFamily="34" charset="0"/>
              </a:rPr>
              <a:t>Allah, He </a:t>
            </a:r>
            <a:r>
              <a:rPr lang="en-US" altLang="en-US" sz="3200" dirty="0">
                <a:latin typeface="Calibri" panose="020F0502020204030204" pitchFamily="34" charset="0"/>
              </a:rPr>
              <a:t>will suffice </a:t>
            </a:r>
            <a:r>
              <a:rPr lang="en-US" altLang="en-US" sz="3200" dirty="0" smtClean="0">
                <a:latin typeface="Calibri" panose="020F0502020204030204" pitchFamily="34" charset="0"/>
              </a:rPr>
              <a:t>him. Indeed </a:t>
            </a:r>
            <a:r>
              <a:rPr lang="en-US" altLang="en-US" sz="3200" dirty="0">
                <a:latin typeface="Calibri" panose="020F0502020204030204" pitchFamily="34" charset="0"/>
              </a:rPr>
              <a:t>Allah carries through His </a:t>
            </a:r>
            <a:r>
              <a:rPr lang="en-US" altLang="en-US" sz="3200" dirty="0" smtClean="0">
                <a:latin typeface="Calibri" panose="020F0502020204030204" pitchFamily="34" charset="0"/>
              </a:rPr>
              <a:t>command. Certainly </a:t>
            </a:r>
            <a:r>
              <a:rPr lang="en-US" altLang="en-US" sz="3200" dirty="0">
                <a:latin typeface="Calibri" panose="020F0502020204030204" pitchFamily="34" charset="0"/>
              </a:rPr>
              <a:t>Allah has set a measure for everything.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Ṭalāq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1312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9849</TotalTime>
  <Words>1387</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ٱلنَّبِىُّ إِذَا طَلَّقْتُمُ ٱلنِّسَآءَ فَطَلِّقُوهُنَّ لِعِدَّتِهِنَّ وَأَحْصُوا۟ ٱلْعِدَّةَ ۖ وَٱتَّقُوا۟ ٱللَّـهَ رَبَّكُمْ ۖ لَا تُخْرِجُوهُنَّ مِنۢ بُيُوتِهِنَّ وَلَا يَخْرُجْنَ إِلَّآ أَن يَأْتِينَ بِفَـٰحِشَةٍ مُّبَيِّنَةٍ ۚ</vt:lpstr>
      <vt:lpstr>وَتِلْكَ حُدُودُ ٱللَّـهِ ۚ وَمَن يَتَعَدَّ حُدُودَ ٱللَّـهِ فَقَدْ ظَلَمَ نَفْسَهُۥ ۚ لَا تَدْرِى لَعَلَّ ٱللَّـهَ يُحْدِثُ بَعْدَ ذَٰلِكَ أَمْرًا ﴿١﴾</vt:lpstr>
      <vt:lpstr> فَإِذَا بَلَغْنَ أَجَلَهُنَّ فَأَمْسِكُوهُنَّ بِمَعْرُوفٍ أَوْ فَارِقُوهُنَّ بِمَعْرُوفٍ وَأَشْهِدُوا۟ ذَوَىْ عَدْلٍ مِّنكُمْ وَأَقِيمُوا۟ ٱلشَّهَـٰدَةَ لِلَّـهِ ۚ ذَٰلِكُمْ يُوعَظُ بِهِۦ مَن كَانَ يُؤْمِنُ بِٱللَّـهِ وَٱلْيَوْمِ ٱلْـَٔاخِرِ ۚ</vt:lpstr>
      <vt:lpstr>وَمَن يَتَّقِ ٱللَّـهَ يَجْعَل لَّهُۥ مَخْرَجًا ﴿٢﴾</vt:lpstr>
      <vt:lpstr> وَيَرْزُقْهُ مِنْ حَيْثُ لَا يَحْتَسِبُ ۚ وَمَن يَتَوَكَّلْ عَلَى ٱللَّـهِ فَهُوَ حَسْبُهُۥٓ ۚ إِنَّ ٱللَّـهَ بَـٰلِغُ أَمْرِهِۦ ۚ قَدْ جَعَلَ ٱللَّـهُ لِكُلِّ شَىْءٍ قَدْرًا ﴿٣﴾</vt:lpstr>
      <vt:lpstr> وَٱلَّـٰٓـِٔى يَئِسْنَ مِنَ ٱلْمَحِيضِ مِن نِّسَآئِكُمْ إِنِ ٱرْتَبْتُمْ فَعِدَّتُهُنَّ ثَلَـٰثَةُ أَشْهُرٍ وَٱلَّـٰٓـِٔى لَمْ يَحِضْنَ ۚ وَأُو۟لَـٰتُ ٱلْأَحْمَالِ أَجَلُهُنَّ أَن يَضَعْنَ حَمْلَهُنَّ ۚ</vt:lpstr>
      <vt:lpstr>وَمَن يَتَّقِ ٱللَّـهَ يَجْعَل لَّهُۥ مِنْ أَمْرِهِۦ يُسْرًا ﴿٤﴾</vt:lpstr>
      <vt:lpstr> ذَٰلِكَ أَمْرُ ٱللَّـهِ أَنزَلَهُۥٓ إِلَيْكُمْ ۚ وَمَن يَتَّقِ ٱللَّـهَ يُكَفِّرْ عَنْهُ سَيِّـَٔاتِهِۦ وَيُعْظِمْ لَهُۥٓ أَجْرًا ﴿٥﴾</vt:lpstr>
      <vt:lpstr>أَسْكِنُوهُنَّ مِنْ حَيْثُ سَكَنتُم مِّن وُجْدِكُمْ وَلَا تُضَآرُّوهُنَّ لِتُضَيِّقُوا۟ عَلَيْهِنَّ ۚ وَإِن كُنَّ أُو۟لَـٰتِ حَمْلٍ فَأَنفِقُوا۟ عَلَيْهِنَّ حَتَّىٰ يَضَعْنَ حَمْلَهُنَّ ۚ</vt:lpstr>
      <vt:lpstr>فَإِنْ أَرْضَعْنَ لَكُمْ فَـَٔاتُوهُنَّ أُجُورَهُنَّ ۖ وَأْتَمِرُوا۟ بَيْنَكُم بِمَعْرُوفٍ ۖ وَإِن تَعَاسَرْتُمْ فَسَتُرْضِعُ لَهُۥٓ أُخْرَىٰ ﴿٦﴾</vt:lpstr>
      <vt:lpstr> لِيُنفِقْ ذُو سَعَةٍ مِّن سَعَتِهِۦ ۖ وَمَن قُدِرَ عَلَيْهِ رِزْقُهُۥ فَلْيُنفِقْ مِمَّآ ءَاتَىٰهُ ٱللَّـهُ ۚ لَا يُكَلِّفُ ٱللَّـهُ نَفْسًا إِلَّا مَآ ءَاتَىٰهَا ۚ سَيَجْعَلُ ٱللَّـهُ بَعْدَ عُسْرٍ يُسْرًا ﴿٧﴾</vt:lpstr>
      <vt:lpstr> وَكَأَيِّن مِّن قَرْيَةٍ عَتَتْ عَنْ أَمْرِ رَبِّهَا وَرُسُلِهِۦ فَحَاسَبْنَـٰهَا حِسَابًا شَدِيدًا وَعَذَّبْنَـٰهَا عَذَابًا نُّكْرًا ﴿٨﴾</vt:lpstr>
      <vt:lpstr>فَذَاقَتْ وَبَالَ أَمْرِهَا وَكَانَ عَـٰقِبَةُ أَمْرِهَا خُسْرًا ﴿٩﴾</vt:lpstr>
      <vt:lpstr> أَعَدَّ ٱللَّـهُ لَهُمْ عَذَابًا شَدِيدًا ۖ فَٱتَّقُوا۟ ٱللَّـهَ يَـٰٓأُو۟لِى ٱلْأَلْبَـٰبِ ٱلَّذِينَ ءَامَنُوا۟ ۚ قَدْ أَنزَلَ ٱللَّـهُ إِلَيْكُمْ ذِكْرًا ﴿١٠﴾</vt:lpstr>
      <vt:lpstr> رَّسُولًا يَتْلُوا۟ عَلَيْكُمْ ءَايَـٰتِ ٱللَّـهِ مُبَيِّنَـٰتٍ لِّيُخْرِجَ ٱلَّذِينَ ءَامَنُوا۟ وَعَمِلُوا۟ ٱلصَّـٰلِحَـٰتِ مِنَ ٱلظُّلُمَـٰتِ إِلَى ٱلنُّورِ ۚ</vt:lpstr>
      <vt:lpstr>وَمَن يُؤْمِنۢ بِٱللَّـهِ وَيَعْمَلْ صَـٰلِحًا يُدْخِلْهُ جَنَّـٰتٍ تَجْرِى مِن تَحْتِهَا ٱلْأَنْهَـٰرُ خَـٰلِدِينَ فِيهَآ أَبَدًا ۖ قَدْ أَحْسَنَ ٱللَّـهُ لَهُۥ رِزْقًا ﴿١١﴾ </vt:lpstr>
      <vt:lpstr>ٱللَّـهُ ٱلَّذِى خَلَقَ سَبْعَ سَمَـٰوَٰتٍ وَمِنَ ٱلْأَرْضِ مِثْلَهُنَّ يَتَنَزَّلُ ٱلْأَمْرُ بَيْنَهُنَّ لِتَعْلَمُوٓا۟ أَنَّ ٱللَّـهَ عَلَىٰ كُلِّ شَىْءٍ قَدِيرٌ وَأَنَّ ٱللَّـهَ قَدْ أَحَاطَ بِكُلِّ شَىْءٍ عِلْمًۢا ﴿١٢﴾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726</cp:revision>
  <dcterms:created xsi:type="dcterms:W3CDTF">2005-07-27T05:58:58Z</dcterms:created>
  <dcterms:modified xsi:type="dcterms:W3CDTF">2020-05-20T05:24:59Z</dcterms:modified>
</cp:coreProperties>
</file>