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354" r:id="rId2"/>
    <p:sldId id="355" r:id="rId3"/>
    <p:sldId id="1128" r:id="rId4"/>
    <p:sldId id="766" r:id="rId5"/>
    <p:sldId id="1129" r:id="rId6"/>
    <p:sldId id="1142" r:id="rId7"/>
    <p:sldId id="1130" r:id="rId8"/>
    <p:sldId id="1131" r:id="rId9"/>
    <p:sldId id="1132" r:id="rId10"/>
    <p:sldId id="1143" r:id="rId11"/>
    <p:sldId id="1133" r:id="rId12"/>
    <p:sldId id="1134" r:id="rId13"/>
    <p:sldId id="1135" r:id="rId14"/>
    <p:sldId id="1136" r:id="rId15"/>
    <p:sldId id="1137" r:id="rId16"/>
    <p:sldId id="1138" r:id="rId17"/>
    <p:sldId id="1145" r:id="rId18"/>
    <p:sldId id="1144" r:id="rId19"/>
    <p:sldId id="1139" r:id="rId20"/>
    <p:sldId id="1140" r:id="rId21"/>
    <p:sldId id="1146" r:id="rId22"/>
    <p:sldId id="1141" r:id="rId23"/>
    <p:sldId id="352" r:id="rId24"/>
    <p:sldId id="353"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34"/>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الممتحنة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Mumtaḥanah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woman tested)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60</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13</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إِلَّا </a:t>
            </a:r>
            <a:r>
              <a:rPr lang="ar-SA" altLang="en-US" sz="7200" dirty="0">
                <a:latin typeface="Arabic Typesetting" panose="03020402040406030203" pitchFamily="66" charset="-78"/>
                <a:cs typeface="Arabic Typesetting" panose="03020402040406030203" pitchFamily="66" charset="-78"/>
              </a:rPr>
              <a:t>قَوْلَ إِبْرَٰهِيمَ لِأَبِيهِ لَأَسْتَغْفِرَنَّ لَكَ وَمَآ أَمْلِكُ لَكَ مِنَ ٱللَّـهِ مِن شَىْءٍ ۖ رَّبَّنَا عَلَيْكَ تَوَكَّلْنَا وَإِلَيْكَ أَنَبْنَا وَإِلَيْكَ ٱلْمَصِيرُ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except </a:t>
            </a:r>
            <a:r>
              <a:rPr lang="en-US" altLang="en-US" sz="3200" dirty="0">
                <a:latin typeface="Calibri" panose="020F0502020204030204" pitchFamily="34" charset="0"/>
              </a:rPr>
              <a:t>for Abraham’s saying to his father</a:t>
            </a:r>
            <a:r>
              <a:rPr lang="en-US" altLang="en-US" sz="3200" dirty="0" smtClean="0">
                <a:latin typeface="Calibri" panose="020F0502020204030204" pitchFamily="34" charset="0"/>
              </a:rPr>
              <a:t>, ‘</a:t>
            </a:r>
            <a:r>
              <a:rPr lang="en-US" altLang="en-US" sz="3200" dirty="0">
                <a:latin typeface="Calibri" panose="020F0502020204030204" pitchFamily="34" charset="0"/>
              </a:rPr>
              <a:t>I will surely plead forgiveness for </a:t>
            </a:r>
            <a:r>
              <a:rPr lang="en-US" altLang="en-US" sz="3200" dirty="0" smtClean="0">
                <a:latin typeface="Calibri" panose="020F0502020204030204" pitchFamily="34" charset="0"/>
              </a:rPr>
              <a:t>you, though </a:t>
            </a:r>
            <a:r>
              <a:rPr lang="en-US" altLang="en-US" sz="3200" dirty="0">
                <a:latin typeface="Calibri" panose="020F0502020204030204" pitchFamily="34" charset="0"/>
              </a:rPr>
              <a:t>I cannot avail you anything against Allah</a:t>
            </a:r>
            <a:r>
              <a:rPr lang="en-US" altLang="en-US" sz="3200" dirty="0" smtClean="0">
                <a:latin typeface="Calibri" panose="020F0502020204030204" pitchFamily="34" charset="0"/>
              </a:rPr>
              <a:t>.’ ‘</a:t>
            </a:r>
            <a:r>
              <a:rPr lang="en-US" altLang="en-US" sz="3200" dirty="0">
                <a:latin typeface="Calibri" panose="020F0502020204030204" pitchFamily="34" charset="0"/>
              </a:rPr>
              <a:t>Our Lord! In You do we put our </a:t>
            </a:r>
            <a:r>
              <a:rPr lang="en-US" altLang="en-US" sz="3200" dirty="0" smtClean="0">
                <a:latin typeface="Calibri" panose="020F0502020204030204" pitchFamily="34" charset="0"/>
              </a:rPr>
              <a:t>trust, and </a:t>
            </a:r>
            <a:r>
              <a:rPr lang="en-US" altLang="en-US" sz="3200" dirty="0">
                <a:latin typeface="Calibri" panose="020F0502020204030204" pitchFamily="34" charset="0"/>
              </a:rPr>
              <a:t>to You do we turn </a:t>
            </a:r>
            <a:r>
              <a:rPr lang="en-US" altLang="en-US" sz="3200" dirty="0" smtClean="0">
                <a:latin typeface="Calibri" panose="020F0502020204030204" pitchFamily="34" charset="0"/>
              </a:rPr>
              <a:t>penitently, and </a:t>
            </a:r>
            <a:r>
              <a:rPr lang="en-US" altLang="en-US" sz="3200" dirty="0">
                <a:latin typeface="Calibri" panose="020F0502020204030204" pitchFamily="34" charset="0"/>
              </a:rPr>
              <a:t>toward You is the destination.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979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رَبَّنَا لَا تَجْعَلْنَا فِتْنَةً لِّلَّذِينَ كَفَرُوا۟ وَٱغْفِرْ لَنَا رَبَّنَآ ۖ إِنَّكَ أَنتَ ٱلْعَزِيزُ ٱلْحَكِيمُ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a:t>
            </a:r>
            <a:r>
              <a:rPr lang="en-US" altLang="en-US" sz="3200" dirty="0" smtClean="0">
                <a:latin typeface="Calibri" panose="020F0502020204030204" pitchFamily="34" charset="0"/>
              </a:rPr>
              <a:t>Lord! Do </a:t>
            </a:r>
            <a:r>
              <a:rPr lang="en-US" altLang="en-US" sz="3200" dirty="0">
                <a:latin typeface="Calibri" panose="020F0502020204030204" pitchFamily="34" charset="0"/>
              </a:rPr>
              <a:t>not make us a trial for the faithless,</a:t>
            </a:r>
          </a:p>
          <a:p>
            <a:pPr>
              <a:lnSpc>
                <a:spcPct val="90000"/>
              </a:lnSpc>
            </a:pPr>
            <a:r>
              <a:rPr lang="en-US" altLang="en-US" sz="3200" dirty="0">
                <a:latin typeface="Calibri" panose="020F0502020204030204" pitchFamily="34" charset="0"/>
              </a:rPr>
              <a:t>and forgive </a:t>
            </a:r>
            <a:r>
              <a:rPr lang="en-US" altLang="en-US" sz="3200" dirty="0" smtClean="0">
                <a:latin typeface="Calibri" panose="020F0502020204030204" pitchFamily="34" charset="0"/>
              </a:rPr>
              <a:t>us. Our </a:t>
            </a:r>
            <a:r>
              <a:rPr lang="en-US" altLang="en-US" sz="3200" dirty="0">
                <a:latin typeface="Calibri" panose="020F0502020204030204" pitchFamily="34" charset="0"/>
              </a:rPr>
              <a:t>Lord!</a:t>
            </a:r>
          </a:p>
          <a:p>
            <a:pPr>
              <a:lnSpc>
                <a:spcPct val="90000"/>
              </a:lnSpc>
            </a:pPr>
            <a:r>
              <a:rPr lang="en-US" altLang="en-US" sz="3200" dirty="0">
                <a:latin typeface="Calibri" panose="020F0502020204030204" pitchFamily="34" charset="0"/>
              </a:rPr>
              <a:t>Indeed You are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1453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لَقَدْ كَانَ لَكُمْ فِيهِمْ أُسْوَةٌ حَسَنَةٌ لِّمَن كَانَ يَرْجُوا۟ ٱللَّـهَ وَٱلْيَوْمَ ٱلْـَٔاخِرَ ۚ وَمَن يَتَوَلَّ فَإِنَّ ٱللَّـهَ هُوَ ٱلْغَنِىُّ ٱلْحَمِيدُ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certainly a good exemplar for you in them</a:t>
            </a:r>
          </a:p>
          <a:p>
            <a:pPr>
              <a:lnSpc>
                <a:spcPct val="90000"/>
              </a:lnSpc>
            </a:pPr>
            <a:r>
              <a:rPr lang="en-US" altLang="en-US" sz="3200" dirty="0">
                <a:latin typeface="Calibri" panose="020F0502020204030204" pitchFamily="34" charset="0"/>
              </a:rPr>
              <a:t>—for those who look forward to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the Last Day—</a:t>
            </a:r>
          </a:p>
          <a:p>
            <a:pPr>
              <a:lnSpc>
                <a:spcPct val="90000"/>
              </a:lnSpc>
            </a:pPr>
            <a:r>
              <a:rPr lang="en-US" altLang="en-US" sz="3200" dirty="0">
                <a:latin typeface="Calibri" panose="020F0502020204030204" pitchFamily="34" charset="0"/>
              </a:rPr>
              <a:t>and anyone who refuses to comply [should know that]</a:t>
            </a:r>
          </a:p>
          <a:p>
            <a:pPr>
              <a:lnSpc>
                <a:spcPct val="90000"/>
              </a:lnSpc>
            </a:pPr>
            <a:r>
              <a:rPr lang="en-US" altLang="en-US" sz="3200" dirty="0">
                <a:latin typeface="Calibri" panose="020F0502020204030204" pitchFamily="34" charset="0"/>
              </a:rPr>
              <a:t>indeed Allah is the All-sufficient, the All-laudable.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7125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عَسَى ٱللَّـهُ أَن يَجْعَلَ بَيْنَكُمْ وَبَيْنَ ٱلَّذِينَ عَادَيْتُم مِّنْهُم مَّوَدَّةً ۚ وَٱللَّـهُ قَدِيرٌ ۚ وَٱللَّـهُ غَفُورٌ رَّحِيمٌ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may be that Allah will bring about</a:t>
            </a:r>
          </a:p>
          <a:p>
            <a:pPr>
              <a:lnSpc>
                <a:spcPct val="90000"/>
              </a:lnSpc>
            </a:pPr>
            <a:r>
              <a:rPr lang="en-US" altLang="en-US" sz="3200" dirty="0">
                <a:latin typeface="Calibri" panose="020F0502020204030204" pitchFamily="34" charset="0"/>
              </a:rPr>
              <a:t>between you and those with whom you are at </a:t>
            </a:r>
            <a:r>
              <a:rPr lang="en-US" altLang="en-US" sz="3200" dirty="0" smtClean="0">
                <a:latin typeface="Calibri" panose="020F0502020204030204" pitchFamily="34" charset="0"/>
              </a:rPr>
              <a:t>enmity affection</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and Allah is all-powerful,</a:t>
            </a:r>
          </a:p>
          <a:p>
            <a:pPr>
              <a:lnSpc>
                <a:spcPct val="90000"/>
              </a:lnSpc>
            </a:pPr>
            <a:r>
              <a:rPr lang="en-US" altLang="en-US" sz="3200" dirty="0">
                <a:latin typeface="Calibri" panose="020F0502020204030204" pitchFamily="34" charset="0"/>
              </a:rPr>
              <a:t>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089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يَنْهَىٰكُمُ ٱللَّـهُ عَنِ ٱلَّذِينَ لَمْ يُقَـٰتِلُوكُمْ فِى ٱلدِّينِ وَلَمْ يُخْرِجُوكُم مِّن دِيَـٰرِكُمْ أَن تَبَرُّوهُمْ وَتُقْسِطُوٓا۟ إِلَيْهِمْ ۚ إِنَّ ٱللَّـهَ يُحِبُّ ٱلْمُقْسِطِينَ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does not forbid you in regard to </a:t>
            </a:r>
            <a:r>
              <a:rPr lang="en-US" altLang="en-US" sz="3200" dirty="0" smtClean="0">
                <a:latin typeface="Calibri" panose="020F0502020204030204" pitchFamily="34" charset="0"/>
              </a:rPr>
              <a:t>those who </a:t>
            </a:r>
            <a:r>
              <a:rPr lang="en-US" altLang="en-US" sz="3200" dirty="0">
                <a:latin typeface="Calibri" panose="020F0502020204030204" pitchFamily="34" charset="0"/>
              </a:rPr>
              <a:t>did not make war against </a:t>
            </a:r>
            <a:r>
              <a:rPr lang="en-US" altLang="en-US" sz="3200" dirty="0" smtClean="0">
                <a:latin typeface="Calibri" panose="020F0502020204030204" pitchFamily="34" charset="0"/>
              </a:rPr>
              <a:t>you on </a:t>
            </a:r>
            <a:r>
              <a:rPr lang="en-US" altLang="en-US" sz="3200" dirty="0">
                <a:latin typeface="Calibri" panose="020F0502020204030204" pitchFamily="34" charset="0"/>
              </a:rPr>
              <a:t>account of </a:t>
            </a:r>
            <a:r>
              <a:rPr lang="en-US" altLang="en-US" sz="3200" dirty="0" smtClean="0">
                <a:latin typeface="Calibri" panose="020F0502020204030204" pitchFamily="34" charset="0"/>
              </a:rPr>
              <a:t>religion and </a:t>
            </a:r>
            <a:r>
              <a:rPr lang="en-US" altLang="en-US" sz="3200" dirty="0">
                <a:latin typeface="Calibri" panose="020F0502020204030204" pitchFamily="34" charset="0"/>
              </a:rPr>
              <a:t>did not expel you from your </a:t>
            </a:r>
            <a:r>
              <a:rPr lang="en-US" altLang="en-US" sz="3200" dirty="0" smtClean="0">
                <a:latin typeface="Calibri" panose="020F0502020204030204" pitchFamily="34" charset="0"/>
              </a:rPr>
              <a:t>homes, that </a:t>
            </a:r>
            <a:r>
              <a:rPr lang="en-US" altLang="en-US" sz="3200" dirty="0">
                <a:latin typeface="Calibri" panose="020F0502020204030204" pitchFamily="34" charset="0"/>
              </a:rPr>
              <a:t>you deal with them with kindness and justice.</a:t>
            </a:r>
          </a:p>
          <a:p>
            <a:pPr>
              <a:lnSpc>
                <a:spcPct val="90000"/>
              </a:lnSpc>
            </a:pPr>
            <a:r>
              <a:rPr lang="en-US" altLang="en-US" sz="3200" dirty="0">
                <a:latin typeface="Calibri" panose="020F0502020204030204" pitchFamily="34" charset="0"/>
              </a:rPr>
              <a:t>Indeed Allah loves the just.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114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يَنْهَىٰكُمُ ٱللَّـهُ عَنِ ٱلَّذِينَ قَـٰتَلُوكُمْ فِى ٱلدِّينِ وَأَخْرَجُوكُم مِّن دِيَـٰرِكُمْ وَظَـٰهَرُوا۟ عَلَىٰٓ إِخْرَاجِكُمْ أَن تَوَلَّوْهُمْ ۚ وَمَن يَتَوَلَّهُمْ فَأُو۟لَـٰٓئِكَ هُمُ ٱلظَّـٰلِمُونَ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forbids you only in regard to </a:t>
            </a:r>
            <a:r>
              <a:rPr lang="en-US" altLang="en-US" sz="3200" dirty="0" smtClean="0">
                <a:latin typeface="Calibri" panose="020F0502020204030204" pitchFamily="34" charset="0"/>
              </a:rPr>
              <a:t>those who </a:t>
            </a:r>
            <a:r>
              <a:rPr lang="en-US" altLang="en-US" sz="3200" dirty="0">
                <a:latin typeface="Calibri" panose="020F0502020204030204" pitchFamily="34" charset="0"/>
              </a:rPr>
              <a:t>made war against you on account of </a:t>
            </a:r>
            <a:r>
              <a:rPr lang="en-US" altLang="en-US" sz="3200" dirty="0" smtClean="0">
                <a:latin typeface="Calibri" panose="020F0502020204030204" pitchFamily="34" charset="0"/>
              </a:rPr>
              <a:t>religion and </a:t>
            </a:r>
            <a:r>
              <a:rPr lang="en-US" altLang="en-US" sz="3200" dirty="0">
                <a:latin typeface="Calibri" panose="020F0502020204030204" pitchFamily="34" charset="0"/>
              </a:rPr>
              <a:t>expelled you from your </a:t>
            </a:r>
            <a:r>
              <a:rPr lang="en-US" altLang="en-US" sz="3200" dirty="0" smtClean="0">
                <a:latin typeface="Calibri" panose="020F0502020204030204" pitchFamily="34" charset="0"/>
              </a:rPr>
              <a:t>homes and </a:t>
            </a:r>
            <a:r>
              <a:rPr lang="en-US" altLang="en-US" sz="3200" dirty="0">
                <a:latin typeface="Calibri" panose="020F0502020204030204" pitchFamily="34" charset="0"/>
              </a:rPr>
              <a:t>supported [others] in your </a:t>
            </a:r>
            <a:r>
              <a:rPr lang="en-US" altLang="en-US" sz="3200" dirty="0" smtClean="0">
                <a:latin typeface="Calibri" panose="020F0502020204030204" pitchFamily="34" charset="0"/>
              </a:rPr>
              <a:t>expulsion, that </a:t>
            </a:r>
            <a:r>
              <a:rPr lang="en-US" altLang="en-US" sz="3200" dirty="0">
                <a:latin typeface="Calibri" panose="020F0502020204030204" pitchFamily="34" charset="0"/>
              </a:rPr>
              <a:t>you make friends with </a:t>
            </a:r>
            <a:r>
              <a:rPr lang="en-US" altLang="en-US" sz="3200" dirty="0" smtClean="0">
                <a:latin typeface="Calibri" panose="020F0502020204030204" pitchFamily="34" charset="0"/>
              </a:rPr>
              <a:t>them, and </a:t>
            </a:r>
            <a:r>
              <a:rPr lang="en-US" altLang="en-US" sz="3200" dirty="0">
                <a:latin typeface="Calibri" panose="020F0502020204030204" pitchFamily="34" charset="0"/>
              </a:rPr>
              <a:t>whoever makes friends with </a:t>
            </a:r>
            <a:r>
              <a:rPr lang="en-US" altLang="en-US" sz="3200" dirty="0" smtClean="0">
                <a:latin typeface="Calibri" panose="020F0502020204030204" pitchFamily="34" charset="0"/>
              </a:rPr>
              <a:t>them —it </a:t>
            </a:r>
            <a:r>
              <a:rPr lang="en-US" altLang="en-US" sz="3200" dirty="0">
                <a:latin typeface="Calibri" panose="020F0502020204030204" pitchFamily="34" charset="0"/>
              </a:rPr>
              <a:t>is they who are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6192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إِذَا جَآءَكُمُ ٱلْمُؤْمِنَـٰتُ مُهَـٰجِرَٰتٍ فَٱمْتَحِنُوهُنَّ ۖ ٱللَّـهُ أَعْلَمُ بِإِيمَـٰنِهِنَّ ۖ فَإِنْ عَلِمْتُمُوهُنَّ مُؤْمِنَـٰتٍ فَلَا تَرْجِعُوهُنَّ إِلَى ٱلْكُفَّارِ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When </a:t>
            </a:r>
            <a:r>
              <a:rPr lang="en-US" altLang="en-US" sz="3200" dirty="0">
                <a:latin typeface="Calibri" panose="020F0502020204030204" pitchFamily="34" charset="0"/>
              </a:rPr>
              <a:t>faithful women come to you as </a:t>
            </a:r>
            <a:r>
              <a:rPr lang="en-US" altLang="en-US" sz="3200" dirty="0" smtClean="0">
                <a:latin typeface="Calibri" panose="020F0502020204030204" pitchFamily="34" charset="0"/>
              </a:rPr>
              <a:t>immigrants, test them. Allah </a:t>
            </a:r>
            <a:r>
              <a:rPr lang="en-US" altLang="en-US" sz="3200" dirty="0">
                <a:latin typeface="Calibri" panose="020F0502020204030204" pitchFamily="34" charset="0"/>
              </a:rPr>
              <a:t>knows best [the state of] their </a:t>
            </a:r>
            <a:r>
              <a:rPr lang="en-US" altLang="en-US" sz="3200" dirty="0" smtClean="0">
                <a:latin typeface="Calibri" panose="020F0502020204030204" pitchFamily="34" charset="0"/>
              </a:rPr>
              <a:t>faith. Then</a:t>
            </a:r>
            <a:r>
              <a:rPr lang="en-US" altLang="en-US" sz="3200" dirty="0">
                <a:latin typeface="Calibri" panose="020F0502020204030204" pitchFamily="34" charset="0"/>
              </a:rPr>
              <a:t>, if you ascertain them to be faithful </a:t>
            </a:r>
            <a:r>
              <a:rPr lang="en-US" altLang="en-US" sz="3200" dirty="0" smtClean="0">
                <a:latin typeface="Calibri" panose="020F0502020204030204" pitchFamily="34" charset="0"/>
              </a:rPr>
              <a:t>women, do </a:t>
            </a:r>
            <a:r>
              <a:rPr lang="en-US" altLang="en-US" sz="3200" dirty="0">
                <a:latin typeface="Calibri" panose="020F0502020204030204" pitchFamily="34" charset="0"/>
              </a:rPr>
              <a:t>not send them back to the </a:t>
            </a:r>
            <a:r>
              <a:rPr lang="en-US" altLang="en-US" sz="3200" dirty="0" smtClean="0">
                <a:latin typeface="Calibri" panose="020F0502020204030204" pitchFamily="34" charset="0"/>
              </a:rPr>
              <a:t>faithless.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1388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لَا </a:t>
            </a:r>
            <a:r>
              <a:rPr lang="ar-SA" altLang="en-US" sz="7200" dirty="0">
                <a:latin typeface="Arabic Typesetting" panose="03020402040406030203" pitchFamily="66" charset="-78"/>
                <a:cs typeface="Arabic Typesetting" panose="03020402040406030203" pitchFamily="66" charset="-78"/>
              </a:rPr>
              <a:t>هُنَّ حِلٌّ لَّهُمْ وَلَا هُمْ يَحِلُّونَ لَهُنَّ ۖ وَءَاتُوهُم مَّآ أَنفَقُوا۟ ۚ وَلَا جُنَاحَ عَلَيْكُمْ أَن تَنكِحُوهُنَّ إِذَآ ءَاتَيْتُمُوهُنَّ أُجُورَهُنَّ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are not lawful for </a:t>
            </a:r>
            <a:r>
              <a:rPr lang="en-US" altLang="en-US" sz="3200" dirty="0" smtClean="0">
                <a:latin typeface="Calibri" panose="020F0502020204030204" pitchFamily="34" charset="0"/>
              </a:rPr>
              <a:t>them, nor </a:t>
            </a:r>
            <a:r>
              <a:rPr lang="en-US" altLang="en-US" sz="3200" dirty="0">
                <a:latin typeface="Calibri" panose="020F0502020204030204" pitchFamily="34" charset="0"/>
              </a:rPr>
              <a:t>are </a:t>
            </a:r>
            <a:r>
              <a:rPr lang="en-US" altLang="en-US" sz="3200" dirty="0" smtClean="0">
                <a:latin typeface="Calibri" panose="020F0502020204030204" pitchFamily="34" charset="0"/>
              </a:rPr>
              <a:t>they </a:t>
            </a:r>
            <a:r>
              <a:rPr lang="en-US" altLang="en-US" sz="3200" dirty="0">
                <a:latin typeface="Calibri" panose="020F0502020204030204" pitchFamily="34" charset="0"/>
              </a:rPr>
              <a:t>lawful for </a:t>
            </a:r>
            <a:r>
              <a:rPr lang="en-US" altLang="en-US" sz="3200" dirty="0" smtClean="0">
                <a:latin typeface="Calibri" panose="020F0502020204030204" pitchFamily="34" charset="0"/>
              </a:rPr>
              <a:t>them. And </a:t>
            </a:r>
            <a:r>
              <a:rPr lang="en-US" altLang="en-US" sz="3200" dirty="0">
                <a:latin typeface="Calibri" panose="020F0502020204030204" pitchFamily="34" charset="0"/>
              </a:rPr>
              <a:t>give </a:t>
            </a:r>
            <a:r>
              <a:rPr lang="en-US" altLang="en-US" sz="3200" dirty="0" smtClean="0">
                <a:latin typeface="Calibri" panose="020F0502020204030204" pitchFamily="34" charset="0"/>
              </a:rPr>
              <a:t>them </a:t>
            </a:r>
            <a:r>
              <a:rPr lang="en-US" altLang="en-US" sz="3200" dirty="0">
                <a:latin typeface="Calibri" panose="020F0502020204030204" pitchFamily="34" charset="0"/>
              </a:rPr>
              <a:t>what they have spent [for them</a:t>
            </a:r>
            <a:r>
              <a:rPr lang="en-US" altLang="en-US" sz="3200" dirty="0" smtClean="0">
                <a:latin typeface="Calibri" panose="020F0502020204030204" pitchFamily="34" charset="0"/>
              </a:rPr>
              <a:t>]. There </a:t>
            </a:r>
            <a:r>
              <a:rPr lang="en-US" altLang="en-US" sz="3200" dirty="0">
                <a:latin typeface="Calibri" panose="020F0502020204030204" pitchFamily="34" charset="0"/>
              </a:rPr>
              <a:t>is no sin upon you in marrying </a:t>
            </a:r>
            <a:r>
              <a:rPr lang="en-US" altLang="en-US" sz="3200" dirty="0" smtClean="0">
                <a:latin typeface="Calibri" panose="020F0502020204030204" pitchFamily="34" charset="0"/>
              </a:rPr>
              <a:t>them when </a:t>
            </a:r>
            <a:r>
              <a:rPr lang="en-US" altLang="en-US" sz="3200" dirty="0">
                <a:latin typeface="Calibri" panose="020F0502020204030204" pitchFamily="34" charset="0"/>
              </a:rPr>
              <a:t>you have given them their </a:t>
            </a:r>
            <a:r>
              <a:rPr lang="en-US" altLang="en-US" sz="3200" dirty="0" smtClean="0">
                <a:latin typeface="Calibri" panose="020F0502020204030204" pitchFamily="34" charset="0"/>
              </a:rPr>
              <a:t>dowries.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433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وَلَا </a:t>
            </a:r>
            <a:r>
              <a:rPr lang="ar-SA" altLang="en-US" sz="7200" dirty="0">
                <a:latin typeface="Arabic Typesetting" panose="03020402040406030203" pitchFamily="66" charset="-78"/>
                <a:cs typeface="Arabic Typesetting" panose="03020402040406030203" pitchFamily="66" charset="-78"/>
              </a:rPr>
              <a:t>تُمْسِكُوا۟ بِعِصَمِ ٱلْكَوَافِرِ وَسْـَٔلُوا۟ مَآ أَنفَقْتُمْ وَلْيَسْـَٔلُوا۟ مَآ أَنفَقُوا۟ ۚ ذَٰلِكُمْ حُكْمُ ٱللَّـهِ ۖ يَحْكُمُ بَيْنَكُمْ ۚ وَٱللَّـهُ عَلِيمٌ حَكِيمٌ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Do not hold on to [conjugal] ties with faithless women. Ask [the infidels] for what you have spent, and let the faithless ask for what they have spent. That is the judgment of Allah; He judges between you; and Allah is all-knowing, all-wise.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1285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فَاتَكُمْ شَىْءٌ مِّنْ أَزْوَٰجِكُمْ إِلَى ٱلْكُفَّارِ فَعَاقَبْتُمْ فَـَٔاتُوا۟ ٱلَّذِينَ ذَهَبَتْ أَزْوَٰجُهُم مِّثْلَ مَآ أَنفَقُوا۟ ۚ وَٱتَّقُوا۟ ٱللَّـهَ ٱلَّذِىٓ أَنتُم بِهِۦ مُؤْمِنُونَ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anything pertaining to your wives is not </a:t>
            </a:r>
            <a:r>
              <a:rPr lang="en-US" altLang="en-US" sz="3200" dirty="0" smtClean="0">
                <a:latin typeface="Calibri" panose="020F0502020204030204" pitchFamily="34" charset="0"/>
              </a:rPr>
              <a:t>reclaimed from </a:t>
            </a:r>
            <a:r>
              <a:rPr lang="en-US" altLang="en-US" sz="3200" dirty="0">
                <a:latin typeface="Calibri" panose="020F0502020204030204" pitchFamily="34" charset="0"/>
              </a:rPr>
              <a:t>the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then you have your </a:t>
            </a:r>
            <a:r>
              <a:rPr lang="en-US" altLang="en-US" sz="3200" dirty="0" smtClean="0">
                <a:latin typeface="Calibri" panose="020F0502020204030204" pitchFamily="34" charset="0"/>
              </a:rPr>
              <a:t>turn, then </a:t>
            </a:r>
            <a:r>
              <a:rPr lang="en-US" altLang="en-US" sz="3200" dirty="0">
                <a:latin typeface="Calibri" panose="020F0502020204030204" pitchFamily="34" charset="0"/>
              </a:rPr>
              <a:t>give to those whose wives have </a:t>
            </a:r>
            <a:r>
              <a:rPr lang="en-US" altLang="en-US" sz="3200" dirty="0" smtClean="0">
                <a:latin typeface="Calibri" panose="020F0502020204030204" pitchFamily="34" charset="0"/>
              </a:rPr>
              <a:t>left the </a:t>
            </a:r>
            <a:r>
              <a:rPr lang="en-US" altLang="en-US" sz="3200" dirty="0">
                <a:latin typeface="Calibri" panose="020F0502020204030204" pitchFamily="34" charset="0"/>
              </a:rPr>
              <a:t>like of what they have </a:t>
            </a:r>
            <a:r>
              <a:rPr lang="en-US" altLang="en-US" sz="3200" dirty="0" smtClean="0">
                <a:latin typeface="Calibri" panose="020F0502020204030204" pitchFamily="34" charset="0"/>
              </a:rPr>
              <a:t>spent, 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in </a:t>
            </a:r>
            <a:r>
              <a:rPr lang="en-US" altLang="en-US" sz="3200" dirty="0">
                <a:latin typeface="Calibri" panose="020F0502020204030204" pitchFamily="34" charset="0"/>
              </a:rPr>
              <a:t>whom you have faith.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203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60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Mumtaḥanah</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000" dirty="0" smtClean="0">
                <a:solidFill>
                  <a:srgbClr val="FFFF00"/>
                </a:solidFill>
              </a:rPr>
              <a:t>The </a:t>
            </a:r>
            <a:r>
              <a:rPr lang="en-US" altLang="en-US" sz="2000" dirty="0">
                <a:solidFill>
                  <a:srgbClr val="FFFF00"/>
                </a:solidFill>
              </a:rPr>
              <a:t>surah that instituted for lone female Émigrés to Islam the swearing of a scared oath as the test of faith, The Women Tested, establishing publicly that their migration was purely for the sake of God, without worldly motive, so as to vouchsafe to them full protection and rights in the Muslim community. It takes its name from  concerning “the testing” (</a:t>
            </a:r>
            <a:r>
              <a:rPr lang="en-US" altLang="en-US" sz="2000" dirty="0" err="1">
                <a:solidFill>
                  <a:srgbClr val="FFFF00"/>
                </a:solidFill>
              </a:rPr>
              <a:t>imtiḥān</a:t>
            </a:r>
            <a:r>
              <a:rPr lang="en-US" altLang="en-US" sz="2000" dirty="0">
                <a:solidFill>
                  <a:srgbClr val="FFFF00"/>
                </a:solidFill>
              </a:rPr>
              <a:t>) of new female converts to Islam. The surah was revealed between the Treaty of </a:t>
            </a:r>
            <a:r>
              <a:rPr lang="en-US" altLang="en-US" sz="2000" dirty="0" err="1">
                <a:solidFill>
                  <a:srgbClr val="FFFF00"/>
                </a:solidFill>
              </a:rPr>
              <a:t>Ḥudaybiyyah</a:t>
            </a:r>
            <a:r>
              <a:rPr lang="en-US" altLang="en-US" sz="2000" dirty="0">
                <a:solidFill>
                  <a:srgbClr val="FFFF00"/>
                </a:solidFill>
              </a:rPr>
              <a:t> and the conquest of Mecca: instructions are given on how to deal with women who leave Mecca and join the Muslims, and the procedure for wives who leave Medina for </a:t>
            </a:r>
            <a:r>
              <a:rPr lang="en-US" altLang="en-US" sz="2000" dirty="0" smtClean="0">
                <a:solidFill>
                  <a:srgbClr val="FFFF00"/>
                </a:solidFill>
              </a:rPr>
              <a:t>Mecca. </a:t>
            </a:r>
            <a:r>
              <a:rPr lang="en-US" altLang="en-US" sz="2000" dirty="0">
                <a:solidFill>
                  <a:srgbClr val="FFFF00"/>
                </a:solidFill>
              </a:rPr>
              <a:t>The Muslims are instructed on the appropriate allocation of their loyalties </a:t>
            </a:r>
            <a:r>
              <a:rPr lang="en-US" altLang="en-US" sz="2000" dirty="0" smtClean="0">
                <a:solidFill>
                  <a:srgbClr val="FFFF00"/>
                </a:solidFill>
              </a:rPr>
              <a:t>and </a:t>
            </a:r>
            <a:r>
              <a:rPr lang="en-US" altLang="en-US" sz="2000" dirty="0">
                <a:solidFill>
                  <a:srgbClr val="FFFF00"/>
                </a:solidFill>
              </a:rPr>
              <a:t>Abraham is cited for them as an example to learn </a:t>
            </a:r>
            <a:r>
              <a:rPr lang="en-US" altLang="en-US" sz="2000" dirty="0" smtClean="0">
                <a:solidFill>
                  <a:srgbClr val="FFFF00"/>
                </a:solidFill>
              </a:rPr>
              <a:t>from. </a:t>
            </a:r>
          </a:p>
          <a:p>
            <a:pPr algn="ctr">
              <a:spcBef>
                <a:spcPct val="0"/>
              </a:spcBef>
              <a:buFontTx/>
              <a:buNone/>
            </a:pPr>
            <a:endParaRPr lang="en-US" altLang="en-US" sz="2000" dirty="0" smtClean="0">
              <a:solidFill>
                <a:srgbClr val="FFFF00"/>
              </a:solidFill>
            </a:endParaRPr>
          </a:p>
          <a:p>
            <a:pPr algn="ctr">
              <a:spcBef>
                <a:spcPct val="0"/>
              </a:spcBef>
              <a:buFontTx/>
              <a:buNone/>
            </a:pPr>
            <a:r>
              <a:rPr lang="en-US" altLang="en-US" sz="2000" dirty="0" smtClean="0">
                <a:solidFill>
                  <a:srgbClr val="FFFF00"/>
                </a:solidFill>
              </a:rPr>
              <a:t>The </a:t>
            </a:r>
            <a:r>
              <a:rPr lang="en-US" altLang="en-US" sz="2000" dirty="0">
                <a:solidFill>
                  <a:srgbClr val="FFFF00"/>
                </a:solidFill>
              </a:rPr>
              <a:t>surah is also known as: Examining Her, She Who Is Tested, That Which Examines, The Examiner, The Test of Faith, The Woman Tried, The Woman to be Examined, Women Tested.</a:t>
            </a:r>
          </a:p>
          <a:p>
            <a:pPr algn="ctr">
              <a:spcBef>
                <a:spcPct val="0"/>
              </a:spcBef>
              <a:buFontTx/>
              <a:buNone/>
            </a:pPr>
            <a:endParaRPr lang="en-US" altLang="en-US" sz="2000" dirty="0" smtClean="0">
              <a:solidFill>
                <a:srgbClr val="FFFF00"/>
              </a:solidFill>
            </a:endParaRPr>
          </a:p>
          <a:p>
            <a:pPr algn="ctr">
              <a:spcBef>
                <a:spcPct val="0"/>
              </a:spcBef>
              <a:buFontTx/>
              <a:buNone/>
            </a:pPr>
            <a:r>
              <a:rPr lang="en-US" altLang="en-US" sz="2000" dirty="0" smtClean="0">
                <a:solidFill>
                  <a:srgbClr val="FFFF00"/>
                </a:solidFill>
              </a:rPr>
              <a:t>This </a:t>
            </a:r>
            <a:r>
              <a:rPr lang="en-US" altLang="en-US" sz="2000" dirty="0">
                <a:solidFill>
                  <a:srgbClr val="FFFF00"/>
                </a:solidFill>
              </a:rPr>
              <a:t>surah was revealed in </a:t>
            </a:r>
            <a:r>
              <a:rPr lang="en-US" altLang="en-US" sz="2000" dirty="0" smtClean="0">
                <a:solidFill>
                  <a:srgbClr val="FFFF00"/>
                </a:solidFill>
              </a:rPr>
              <a:t>Makkah. </a:t>
            </a:r>
            <a:r>
              <a:rPr lang="en-US" altLang="en-US" sz="2000" dirty="0">
                <a:solidFill>
                  <a:srgbClr val="FFFF00"/>
                </a:solidFill>
              </a:rPr>
              <a:t>It is narrated from Imam </a:t>
            </a:r>
            <a:r>
              <a:rPr lang="en-US" altLang="en-US" sz="2000" dirty="0" smtClean="0">
                <a:solidFill>
                  <a:srgbClr val="FFFF00"/>
                </a:solidFill>
              </a:rPr>
              <a:t>Sajjad (A) </a:t>
            </a:r>
            <a:r>
              <a:rPr lang="en-US" altLang="en-US" sz="2000" dirty="0">
                <a:solidFill>
                  <a:srgbClr val="FFFF00"/>
                </a:solidFill>
              </a:rPr>
              <a:t>that if a person recites this surah in any of his prayers (</a:t>
            </a:r>
            <a:r>
              <a:rPr lang="en-US" altLang="en-US" sz="2000" dirty="0" err="1">
                <a:solidFill>
                  <a:srgbClr val="FFFF00"/>
                </a:solidFill>
              </a:rPr>
              <a:t>salaat</a:t>
            </a:r>
            <a:r>
              <a:rPr lang="en-US" altLang="en-US" sz="2000" dirty="0">
                <a:solidFill>
                  <a:srgbClr val="FFFF00"/>
                </a:solidFill>
              </a:rPr>
              <a:t>), his heart will become filled with faith and belief. On the Day of Judgement, all the believing men and women will pray for him to be forgiven by Allah (s.w.t</a:t>
            </a:r>
            <a:r>
              <a:rPr lang="en-US" altLang="en-US" sz="2000" dirty="0" smtClean="0">
                <a:solidFill>
                  <a:srgbClr val="FFFF00"/>
                </a:solidFill>
              </a:rPr>
              <a:t>.). Recitation </a:t>
            </a:r>
            <a:r>
              <a:rPr lang="en-US" altLang="en-US" sz="2000" dirty="0">
                <a:solidFill>
                  <a:srgbClr val="FFFF00"/>
                </a:solidFill>
              </a:rPr>
              <a:t>of this surah increases the acuity of vision and protects the reciter and his children from insanity. The Holy Prophet </a:t>
            </a:r>
            <a:r>
              <a:rPr lang="en-US" altLang="en-US" sz="2000" dirty="0" smtClean="0">
                <a:solidFill>
                  <a:srgbClr val="FFFF00"/>
                </a:solidFill>
              </a:rPr>
              <a:t>(S) </a:t>
            </a:r>
            <a:r>
              <a:rPr lang="en-US" altLang="en-US" sz="2000" dirty="0">
                <a:solidFill>
                  <a:srgbClr val="FFFF00"/>
                </a:solidFill>
              </a:rPr>
              <a:t>has said that angels send salutations and pray for the forgiveness of the one who recites this surah. If he dies on that day then he will have died as a martyr. Drinking water in which this surah has been dissolved also acts as a cure for some ailments</a:t>
            </a:r>
            <a:r>
              <a:rPr lang="en-US" altLang="en-US" sz="2000" dirty="0" smtClean="0">
                <a:solidFill>
                  <a:srgbClr val="FFFF00"/>
                </a:solidFill>
              </a:rPr>
              <a:t>.</a:t>
            </a: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ٱلنَّبِىُّ إِذَا جَآءَكَ ٱلْمُؤْمِنَـٰتُ يُبَايِعْنَكَ عَلَىٰٓ أَن لَّا يُشْرِكْنَ بِٱللَّـهِ شَيْـًٔا وَلَا يَسْرِقْنَ وَلَا يَزْنِينَ وَلَا يَقْتُلْنَ أَوْلَـٰدَهُنَّ وَلَا يَأْتِينَ بِبُهْتَـٰنٍ يَفْتَرِينَهُۥ بَيْنَ أَيْدِيهِنَّ وَأَرْجُلِهِنَّ وَلَا يَعْصِينَكَ فِى مَعْرُوفٍ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Prophet! If </a:t>
            </a:r>
            <a:r>
              <a:rPr lang="en-US" altLang="en-US" sz="3200" dirty="0">
                <a:latin typeface="Calibri" panose="020F0502020204030204" pitchFamily="34" charset="0"/>
              </a:rPr>
              <a:t>faithful women come to </a:t>
            </a:r>
            <a:r>
              <a:rPr lang="en-US" altLang="en-US" sz="3200" dirty="0" smtClean="0">
                <a:latin typeface="Calibri" panose="020F0502020204030204" pitchFamily="34" charset="0"/>
              </a:rPr>
              <a:t>you, to </a:t>
            </a:r>
            <a:r>
              <a:rPr lang="en-US" altLang="en-US" sz="3200" dirty="0">
                <a:latin typeface="Calibri" panose="020F0502020204030204" pitchFamily="34" charset="0"/>
              </a:rPr>
              <a:t>take the oath of allegiance to you, [</a:t>
            </a:r>
            <a:r>
              <a:rPr lang="en-US" altLang="en-US" sz="3200" dirty="0" smtClean="0">
                <a:latin typeface="Calibri" panose="020F0502020204030204" pitchFamily="34" charset="0"/>
              </a:rPr>
              <a:t>pledging] that </a:t>
            </a:r>
            <a:r>
              <a:rPr lang="en-US" altLang="en-US" sz="3200" dirty="0">
                <a:latin typeface="Calibri" panose="020F0502020204030204" pitchFamily="34" charset="0"/>
              </a:rPr>
              <a:t>they shall not ascribe any partners to </a:t>
            </a:r>
            <a:r>
              <a:rPr lang="en-US" altLang="en-US" sz="3200" dirty="0" smtClean="0">
                <a:latin typeface="Calibri" panose="020F0502020204030204" pitchFamily="34" charset="0"/>
              </a:rPr>
              <a:t>Allah, that </a:t>
            </a:r>
            <a:r>
              <a:rPr lang="en-US" altLang="en-US" sz="3200" dirty="0">
                <a:latin typeface="Calibri" panose="020F0502020204030204" pitchFamily="34" charset="0"/>
              </a:rPr>
              <a:t>they shall not steal, nor commit </a:t>
            </a:r>
            <a:r>
              <a:rPr lang="en-US" altLang="en-US" sz="3200" dirty="0" smtClean="0">
                <a:latin typeface="Calibri" panose="020F0502020204030204" pitchFamily="34" charset="0"/>
              </a:rPr>
              <a:t>adultery, nor </a:t>
            </a:r>
            <a:r>
              <a:rPr lang="en-US" altLang="en-US" sz="3200" dirty="0">
                <a:latin typeface="Calibri" panose="020F0502020204030204" pitchFamily="34" charset="0"/>
              </a:rPr>
              <a:t>kill their </a:t>
            </a:r>
            <a:r>
              <a:rPr lang="en-US" altLang="en-US" sz="3200" dirty="0" smtClean="0">
                <a:latin typeface="Calibri" panose="020F0502020204030204" pitchFamily="34" charset="0"/>
              </a:rPr>
              <a:t>children, nor </a:t>
            </a:r>
            <a:r>
              <a:rPr lang="en-US" altLang="en-US" sz="3200" dirty="0">
                <a:latin typeface="Calibri" panose="020F0502020204030204" pitchFamily="34" charset="0"/>
              </a:rPr>
              <a:t>utter any </a:t>
            </a:r>
            <a:r>
              <a:rPr lang="en-US" altLang="en-US" sz="3200" dirty="0" smtClean="0">
                <a:latin typeface="Calibri" panose="020F0502020204030204" pitchFamily="34" charset="0"/>
              </a:rPr>
              <a:t>slander that </a:t>
            </a:r>
            <a:r>
              <a:rPr lang="en-US" altLang="en-US" sz="3200" dirty="0">
                <a:latin typeface="Calibri" panose="020F0502020204030204" pitchFamily="34" charset="0"/>
              </a:rPr>
              <a:t>they may have </a:t>
            </a:r>
            <a:r>
              <a:rPr lang="en-US" altLang="en-US" sz="3200" dirty="0" smtClean="0">
                <a:latin typeface="Calibri" panose="020F0502020204030204" pitchFamily="34" charset="0"/>
              </a:rPr>
              <a:t>intentionally fabricated, nor </a:t>
            </a:r>
            <a:r>
              <a:rPr lang="en-US" altLang="en-US" sz="3200" dirty="0">
                <a:latin typeface="Calibri" panose="020F0502020204030204" pitchFamily="34" charset="0"/>
              </a:rPr>
              <a:t>disobey you in what is </a:t>
            </a:r>
            <a:r>
              <a:rPr lang="en-US" altLang="en-US" sz="3200" dirty="0" smtClean="0">
                <a:latin typeface="Calibri" panose="020F0502020204030204" pitchFamily="34" charset="0"/>
              </a:rPr>
              <a:t>right,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5773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فَبَايِعْهُنَّ </a:t>
            </a:r>
            <a:r>
              <a:rPr lang="ar-SA" altLang="en-US" sz="7200" dirty="0">
                <a:latin typeface="Arabic Typesetting" panose="03020402040406030203" pitchFamily="66" charset="-78"/>
                <a:cs typeface="Arabic Typesetting" panose="03020402040406030203" pitchFamily="66" charset="-78"/>
              </a:rPr>
              <a:t>وَٱسْتَغْفِرْ لَهُنَّ ٱللَّـهَ ۖ إِنَّ ٱللَّـهَ غَفُورٌ رَّحِيمٌ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then </a:t>
            </a:r>
            <a:r>
              <a:rPr lang="en-US" altLang="en-US" sz="3200" dirty="0">
                <a:latin typeface="Calibri" panose="020F0502020204030204" pitchFamily="34" charset="0"/>
              </a:rPr>
              <a:t>accept their </a:t>
            </a:r>
            <a:r>
              <a:rPr lang="en-US" altLang="en-US" sz="3200" dirty="0" smtClean="0">
                <a:latin typeface="Calibri" panose="020F0502020204030204" pitchFamily="34" charset="0"/>
              </a:rPr>
              <a:t>allegiance, and </a:t>
            </a:r>
            <a:r>
              <a:rPr lang="en-US" altLang="en-US" sz="3200" dirty="0">
                <a:latin typeface="Calibri" panose="020F0502020204030204" pitchFamily="34" charset="0"/>
              </a:rPr>
              <a:t>plead for them to Allah for </a:t>
            </a:r>
            <a:r>
              <a:rPr lang="en-US" altLang="en-US" sz="3200" dirty="0" smtClean="0">
                <a:latin typeface="Calibri" panose="020F0502020204030204" pitchFamily="34" charset="0"/>
              </a:rPr>
              <a:t>forgiveness. </a:t>
            </a:r>
          </a:p>
          <a:p>
            <a:pPr>
              <a:lnSpc>
                <a:spcPct val="90000"/>
              </a:lnSpc>
            </a:pPr>
            <a:r>
              <a:rPr lang="en-US" altLang="en-US" sz="3200" dirty="0" smtClean="0">
                <a:latin typeface="Calibri" panose="020F0502020204030204" pitchFamily="34" charset="0"/>
              </a:rPr>
              <a:t>Indeed </a:t>
            </a:r>
            <a:r>
              <a:rPr lang="en-US" altLang="en-US" sz="3200" dirty="0">
                <a:latin typeface="Calibri" panose="020F0502020204030204" pitchFamily="34" charset="0"/>
              </a:rPr>
              <a:t>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2939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لَا تَتَوَلَّوْا۟ قَوْمًا غَضِبَ ٱللَّـهُ عَلَيْهِمْ قَدْ يَئِسُوا۟ مِنَ ٱلْـَٔاخِرَةِ كَمَا يَئِسَ ٱلْكُفَّارُ مِنْ أَصْحَـٰبِ ٱلْقُبُورِ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a:t>
            </a:r>
            <a:r>
              <a:rPr lang="en-US" altLang="en-US" sz="3200" smtClean="0">
                <a:latin typeface="Calibri" panose="020F0502020204030204" pitchFamily="34" charset="0"/>
              </a:rPr>
              <a:t>Do </a:t>
            </a:r>
            <a:r>
              <a:rPr lang="en-US" altLang="en-US" sz="3200" dirty="0">
                <a:latin typeface="Calibri" panose="020F0502020204030204" pitchFamily="34" charset="0"/>
              </a:rPr>
              <a:t>not befriend </a:t>
            </a:r>
            <a:r>
              <a:rPr lang="en-US" altLang="en-US" sz="3200">
                <a:latin typeface="Calibri" panose="020F0502020204030204" pitchFamily="34" charset="0"/>
              </a:rPr>
              <a:t>a </a:t>
            </a:r>
            <a:r>
              <a:rPr lang="en-US" altLang="en-US" sz="3200" smtClean="0">
                <a:latin typeface="Calibri" panose="020F0502020204030204" pitchFamily="34" charset="0"/>
              </a:rPr>
              <a:t>people at </a:t>
            </a:r>
            <a:r>
              <a:rPr lang="en-US" altLang="en-US" sz="3200" dirty="0">
                <a:latin typeface="Calibri" panose="020F0502020204030204" pitchFamily="34" charset="0"/>
              </a:rPr>
              <a:t>whom Allah </a:t>
            </a:r>
            <a:r>
              <a:rPr lang="en-US" altLang="en-US" sz="3200">
                <a:latin typeface="Calibri" panose="020F0502020204030204" pitchFamily="34" charset="0"/>
              </a:rPr>
              <a:t>is </a:t>
            </a:r>
            <a:r>
              <a:rPr lang="en-US" altLang="en-US" sz="3200" smtClean="0">
                <a:latin typeface="Calibri" panose="020F0502020204030204" pitchFamily="34" charset="0"/>
              </a:rPr>
              <a:t>wrathful: they </a:t>
            </a:r>
            <a:r>
              <a:rPr lang="en-US" altLang="en-US" sz="3200" dirty="0">
                <a:latin typeface="Calibri" panose="020F0502020204030204" pitchFamily="34" charset="0"/>
              </a:rPr>
              <a:t>have despaired of </a:t>
            </a:r>
            <a:r>
              <a:rPr lang="en-US" altLang="en-US" sz="3200">
                <a:latin typeface="Calibri" panose="020F0502020204030204" pitchFamily="34" charset="0"/>
              </a:rPr>
              <a:t>the </a:t>
            </a:r>
            <a:r>
              <a:rPr lang="en-US" altLang="en-US" sz="3200" smtClean="0">
                <a:latin typeface="Calibri" panose="020F0502020204030204" pitchFamily="34" charset="0"/>
              </a:rPr>
              <a:t>Hereafter, just </a:t>
            </a:r>
            <a:r>
              <a:rPr lang="en-US" altLang="en-US" sz="3200" dirty="0">
                <a:latin typeface="Calibri" panose="020F0502020204030204" pitchFamily="34" charset="0"/>
              </a:rPr>
              <a:t>as the faithless </a:t>
            </a:r>
            <a:r>
              <a:rPr lang="en-US" altLang="en-US" sz="3200">
                <a:latin typeface="Calibri" panose="020F0502020204030204" pitchFamily="34" charset="0"/>
              </a:rPr>
              <a:t>have </a:t>
            </a:r>
            <a:r>
              <a:rPr lang="en-US" altLang="en-US" sz="3200" smtClean="0">
                <a:latin typeface="Calibri" panose="020F0502020204030204" pitchFamily="34" charset="0"/>
              </a:rPr>
              <a:t>despaired of </a:t>
            </a:r>
            <a:r>
              <a:rPr lang="en-US" altLang="en-US" sz="3200" dirty="0">
                <a:latin typeface="Calibri" panose="020F0502020204030204" pitchFamily="34" charset="0"/>
              </a:rPr>
              <a:t>the occupants of the graves.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7331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لَا تَتَّخِذُوا۟ عَدُوِّى وَعَدُوَّكُمْ أَوْلِيَآءَ تُلْقُونَ إِلَيْهِم بِٱلْمَوَدَّةِ وَقَدْ كَفَرُوا۟ بِمَا جَآءَكُم مِّنَ ٱلْحَقِّ يُخْرِجُونَ ٱلرَّسُولَ وَإِيَّاكُمْ ۙ أَن تُؤْمِنُوا۟ بِٱللَّـهِ رَبِّكُمْ إِن كُنتُمْ خَرَجْتُمْ جِهَـٰدًا فِى </a:t>
            </a:r>
            <a:r>
              <a:rPr lang="ar-SA" altLang="en-US" sz="7200" dirty="0" smtClean="0">
                <a:latin typeface="Arabic Typesetting" panose="03020402040406030203" pitchFamily="66" charset="-78"/>
                <a:cs typeface="Arabic Typesetting" panose="03020402040406030203" pitchFamily="66" charset="-78"/>
              </a:rPr>
              <a:t>سَبِيلِى</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Do </a:t>
            </a:r>
            <a:r>
              <a:rPr lang="en-US" altLang="en-US" sz="3200" dirty="0">
                <a:latin typeface="Calibri" panose="020F0502020204030204" pitchFamily="34" charset="0"/>
              </a:rPr>
              <a:t>not take My enemy and your enemy for friends</a:t>
            </a:r>
            <a:r>
              <a:rPr lang="en-US" altLang="en-US" sz="3200" dirty="0" smtClean="0">
                <a:latin typeface="Calibri" panose="020F0502020204030204" pitchFamily="34" charset="0"/>
              </a:rPr>
              <a:t>, [</a:t>
            </a:r>
            <a:r>
              <a:rPr lang="en-US" altLang="en-US" sz="3200" dirty="0">
                <a:latin typeface="Calibri" panose="020F0502020204030204" pitchFamily="34" charset="0"/>
              </a:rPr>
              <a:t>secretly] offering them </a:t>
            </a:r>
            <a:r>
              <a:rPr lang="en-US" altLang="en-US" sz="3200" dirty="0" smtClean="0">
                <a:latin typeface="Calibri" panose="020F0502020204030204" pitchFamily="34" charset="0"/>
              </a:rPr>
              <a:t>affection (for </a:t>
            </a:r>
            <a:r>
              <a:rPr lang="en-US" altLang="en-US" sz="3200" dirty="0">
                <a:latin typeface="Calibri" panose="020F0502020204030204" pitchFamily="34" charset="0"/>
              </a:rPr>
              <a:t>they have certainly </a:t>
            </a:r>
            <a:r>
              <a:rPr lang="en-US" altLang="en-US" sz="3200" dirty="0" smtClean="0">
                <a:latin typeface="Calibri" panose="020F0502020204030204" pitchFamily="34" charset="0"/>
              </a:rPr>
              <a:t>defied whatever </a:t>
            </a:r>
            <a:r>
              <a:rPr lang="en-US" altLang="en-US" sz="3200" dirty="0">
                <a:latin typeface="Calibri" panose="020F0502020204030204" pitchFamily="34" charset="0"/>
              </a:rPr>
              <a:t>has come to you of the </a:t>
            </a:r>
            <a:r>
              <a:rPr lang="en-US" altLang="en-US" sz="3200" dirty="0" smtClean="0">
                <a:latin typeface="Calibri" panose="020F0502020204030204" pitchFamily="34" charset="0"/>
              </a:rPr>
              <a:t>truth, expelling </a:t>
            </a:r>
            <a:r>
              <a:rPr lang="en-US" altLang="en-US" sz="3200" dirty="0">
                <a:latin typeface="Calibri" panose="020F0502020204030204" pitchFamily="34" charset="0"/>
              </a:rPr>
              <a:t>the Apostle and </a:t>
            </a:r>
            <a:r>
              <a:rPr lang="en-US" altLang="en-US" sz="3200" dirty="0" smtClean="0">
                <a:latin typeface="Calibri" panose="020F0502020204030204" pitchFamily="34" charset="0"/>
              </a:rPr>
              <a:t>you, because </a:t>
            </a:r>
            <a:r>
              <a:rPr lang="en-US" altLang="en-US" sz="3200" dirty="0">
                <a:latin typeface="Calibri" panose="020F0502020204030204" pitchFamily="34" charset="0"/>
              </a:rPr>
              <a:t>you have faith in Allah, your </a:t>
            </a:r>
            <a:r>
              <a:rPr lang="en-US" altLang="en-US" sz="3200" dirty="0" smtClean="0">
                <a:latin typeface="Calibri" panose="020F0502020204030204" pitchFamily="34" charset="0"/>
              </a:rPr>
              <a:t>Lord) if </a:t>
            </a:r>
            <a:r>
              <a:rPr lang="en-US" altLang="en-US" sz="3200" dirty="0">
                <a:latin typeface="Calibri" panose="020F0502020204030204" pitchFamily="34" charset="0"/>
              </a:rPr>
              <a:t>you have set out for </a:t>
            </a:r>
            <a:r>
              <a:rPr lang="en-US" altLang="en-US" sz="3200" i="1" dirty="0" err="1">
                <a:latin typeface="Calibri" panose="020F0502020204030204" pitchFamily="34" charset="0"/>
              </a:rPr>
              <a:t>jihād</a:t>
            </a:r>
            <a:r>
              <a:rPr lang="en-US" altLang="en-US" sz="3200" dirty="0">
                <a:latin typeface="Calibri" panose="020F0502020204030204" pitchFamily="34" charset="0"/>
              </a:rPr>
              <a:t> in My </a:t>
            </a:r>
            <a:r>
              <a:rPr lang="en-US" altLang="en-US" sz="3200" dirty="0" smtClean="0">
                <a:latin typeface="Calibri" panose="020F0502020204030204" pitchFamily="34" charset="0"/>
              </a:rPr>
              <a:t>way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وَٱبْتِغَآءَ </a:t>
            </a:r>
            <a:r>
              <a:rPr lang="ar-SA" altLang="en-US" sz="7200" dirty="0">
                <a:latin typeface="Arabic Typesetting" panose="03020402040406030203" pitchFamily="66" charset="-78"/>
                <a:cs typeface="Arabic Typesetting" panose="03020402040406030203" pitchFamily="66" charset="-78"/>
              </a:rPr>
              <a:t>مَرْضَاتِى ۚ تُسِرُّونَ إِلَيْهِم بِٱلْمَوَدَّةِ وَأَنَا۠ أَعْلَمُ بِمَآ أَخْفَيْتُمْ وَمَآ أَعْلَنتُمْ ۚ وَمَن يَفْعَلْهُ مِنكُمْ فَقَدْ ضَلَّ سَوَآءَ ٱلسَّبِيلِ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to seek My </a:t>
            </a:r>
            <a:r>
              <a:rPr lang="en-US" altLang="en-US" sz="3200" dirty="0" smtClean="0">
                <a:latin typeface="Calibri" panose="020F0502020204030204" pitchFamily="34" charset="0"/>
              </a:rPr>
              <a:t>pleasure. You </a:t>
            </a:r>
            <a:r>
              <a:rPr lang="en-US" altLang="en-US" sz="3200" dirty="0">
                <a:latin typeface="Calibri" panose="020F0502020204030204" pitchFamily="34" charset="0"/>
              </a:rPr>
              <a:t>secretly nourish affection for </a:t>
            </a:r>
            <a:r>
              <a:rPr lang="en-US" altLang="en-US" sz="3200" dirty="0" smtClean="0">
                <a:latin typeface="Calibri" panose="020F0502020204030204" pitchFamily="34" charset="0"/>
              </a:rPr>
              <a:t>them, while </a:t>
            </a:r>
            <a:r>
              <a:rPr lang="en-US" altLang="en-US" sz="3200" dirty="0">
                <a:latin typeface="Calibri" panose="020F0502020204030204" pitchFamily="34" charset="0"/>
              </a:rPr>
              <a:t>I know well whatever you </a:t>
            </a:r>
            <a:r>
              <a:rPr lang="en-US" altLang="en-US" sz="3200" dirty="0" smtClean="0">
                <a:latin typeface="Calibri" panose="020F0502020204030204" pitchFamily="34" charset="0"/>
              </a:rPr>
              <a:t>hide and </a:t>
            </a:r>
            <a:r>
              <a:rPr lang="en-US" altLang="en-US" sz="3200" dirty="0">
                <a:latin typeface="Calibri" panose="020F0502020204030204" pitchFamily="34" charset="0"/>
              </a:rPr>
              <a:t>whatever you </a:t>
            </a:r>
            <a:r>
              <a:rPr lang="en-US" altLang="en-US" sz="3200" dirty="0" smtClean="0">
                <a:latin typeface="Calibri" panose="020F0502020204030204" pitchFamily="34" charset="0"/>
              </a:rPr>
              <a:t>disclose, and </a:t>
            </a:r>
            <a:r>
              <a:rPr lang="en-US" altLang="en-US" sz="3200" dirty="0">
                <a:latin typeface="Calibri" panose="020F0502020204030204" pitchFamily="34" charset="0"/>
              </a:rPr>
              <a:t>whoever among you does </a:t>
            </a:r>
            <a:r>
              <a:rPr lang="en-US" altLang="en-US" sz="3200" dirty="0" smtClean="0">
                <a:latin typeface="Calibri" panose="020F0502020204030204" pitchFamily="34" charset="0"/>
              </a:rPr>
              <a:t>that has </a:t>
            </a:r>
            <a:r>
              <a:rPr lang="en-US" altLang="en-US" sz="3200" dirty="0">
                <a:latin typeface="Calibri" panose="020F0502020204030204" pitchFamily="34" charset="0"/>
              </a:rPr>
              <a:t>certainly strayed from the right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947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يَثْقَفُوكُمْ يَكُونُوا۟ لَكُمْ أَعْدَآءً وَيَبْسُطُوٓا۟ إِلَيْكُمْ أَيْدِيَهُمْ وَأَلْسِنَتَهُم بِٱلسُّوٓءِ وَوَدُّوا۟ لَوْ تَكْفُرُونَ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they were to confront </a:t>
            </a:r>
            <a:r>
              <a:rPr lang="en-US" altLang="en-US" sz="3200" dirty="0" smtClean="0">
                <a:latin typeface="Calibri" panose="020F0502020204030204" pitchFamily="34" charset="0"/>
              </a:rPr>
              <a:t>you they </a:t>
            </a:r>
            <a:r>
              <a:rPr lang="en-US" altLang="en-US" sz="3200" dirty="0">
                <a:latin typeface="Calibri" panose="020F0502020204030204" pitchFamily="34" charset="0"/>
              </a:rPr>
              <a:t>would be your </a:t>
            </a:r>
            <a:r>
              <a:rPr lang="en-US" altLang="en-US" sz="3200" dirty="0" smtClean="0">
                <a:latin typeface="Calibri" panose="020F0502020204030204" pitchFamily="34" charset="0"/>
              </a:rPr>
              <a:t>enemies, and </a:t>
            </a:r>
            <a:r>
              <a:rPr lang="en-US" altLang="en-US" sz="3200" dirty="0">
                <a:latin typeface="Calibri" panose="020F0502020204030204" pitchFamily="34" charset="0"/>
              </a:rPr>
              <a:t>would stretch out against you their </a:t>
            </a:r>
            <a:r>
              <a:rPr lang="en-US" altLang="en-US" sz="3200" dirty="0" smtClean="0">
                <a:latin typeface="Calibri" panose="020F0502020204030204" pitchFamily="34" charset="0"/>
              </a:rPr>
              <a:t>hands and </a:t>
            </a:r>
            <a:r>
              <a:rPr lang="en-US" altLang="en-US" sz="3200" dirty="0">
                <a:latin typeface="Calibri" panose="020F0502020204030204" pitchFamily="34" charset="0"/>
              </a:rPr>
              <a:t>their </a:t>
            </a:r>
            <a:r>
              <a:rPr lang="en-US" altLang="en-US" sz="3200" dirty="0" smtClean="0">
                <a:latin typeface="Calibri" panose="020F0502020204030204" pitchFamily="34" charset="0"/>
              </a:rPr>
              <a:t>tongues with </a:t>
            </a:r>
            <a:r>
              <a:rPr lang="en-US" altLang="en-US" sz="3200" dirty="0">
                <a:latin typeface="Calibri" panose="020F0502020204030204" pitchFamily="34" charset="0"/>
              </a:rPr>
              <a:t>evil [intentions</a:t>
            </a:r>
            <a:r>
              <a:rPr lang="en-US" altLang="en-US" sz="3200" dirty="0" smtClean="0">
                <a:latin typeface="Calibri" panose="020F0502020204030204" pitchFamily="34" charset="0"/>
              </a:rPr>
              <a:t>], and </a:t>
            </a:r>
            <a:r>
              <a:rPr lang="en-US" altLang="en-US" sz="3200" dirty="0">
                <a:latin typeface="Calibri" panose="020F0502020204030204" pitchFamily="34" charset="0"/>
              </a:rPr>
              <a:t>they are eager that you should be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658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 تَنفَعَكُمْ أَرْحَامُكُمْ وَلَآ أَوْلَـٰدُكُمْ ۚ يَوْمَ ٱلْقِيَـٰمَةِ يَفْصِلُ بَيْنَكُمْ ۚ وَٱللَّـهُ بِمَا تَعْمَلُونَ بَصِيرٌ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relatives and your children will not avail </a:t>
            </a:r>
            <a:r>
              <a:rPr lang="en-US" altLang="en-US" sz="3200" dirty="0" smtClean="0">
                <a:latin typeface="Calibri" panose="020F0502020204030204" pitchFamily="34" charset="0"/>
              </a:rPr>
              <a:t>you on </a:t>
            </a:r>
            <a:r>
              <a:rPr lang="en-US" altLang="en-US" sz="3200" dirty="0">
                <a:latin typeface="Calibri" panose="020F0502020204030204" pitchFamily="34" charset="0"/>
              </a:rPr>
              <a:t>the Day of </a:t>
            </a:r>
            <a:r>
              <a:rPr lang="en-US" altLang="en-US" sz="3200" dirty="0" smtClean="0">
                <a:latin typeface="Calibri" panose="020F0502020204030204" pitchFamily="34" charset="0"/>
              </a:rPr>
              <a:t>Resurrection: He </a:t>
            </a:r>
            <a:r>
              <a:rPr lang="en-US" altLang="en-US" sz="3200" dirty="0">
                <a:latin typeface="Calibri" panose="020F0502020204030204" pitchFamily="34" charset="0"/>
              </a:rPr>
              <a:t>will separate you [from one another</a:t>
            </a:r>
            <a:r>
              <a:rPr lang="en-US" altLang="en-US" sz="3200" dirty="0" smtClean="0">
                <a:latin typeface="Calibri" panose="020F0502020204030204" pitchFamily="34" charset="0"/>
              </a:rPr>
              <a:t>],                      and </a:t>
            </a:r>
            <a:r>
              <a:rPr lang="en-US" altLang="en-US" sz="3200" dirty="0">
                <a:latin typeface="Calibri" panose="020F0502020204030204" pitchFamily="34" charset="0"/>
              </a:rPr>
              <a:t>Allah sees best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257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قَدْ كَانَتْ لَكُمْ أُسْوَةٌ حَسَنَةٌ فِىٓ إِبْرَٰهِيمَ وَٱلَّذِينَ مَعَهُۥٓ إِذْ قَالُوا۟ لِقَوْمِهِمْ إِنَّا بُرَءَٰٓؤُا۟ مِنكُمْ وَمِمَّا تَعْبُدُونَ مِن دُونِ ٱللَّـهِ كَفَرْنَا بِكُمْ وَبَدَا بَيْنَنَا وَبَيْنَكُمُ ٱلْعَدَٰوَةُ وَٱلْبَغْضَآءُ أَبَدًا حَتَّىٰ تُؤْمِنُوا۟ بِٱللَّـهِ </a:t>
            </a:r>
            <a:r>
              <a:rPr lang="ar-SA" altLang="en-US" sz="7200" dirty="0" smtClean="0">
                <a:latin typeface="Arabic Typesetting" panose="03020402040406030203" pitchFamily="66" charset="-78"/>
                <a:cs typeface="Arabic Typesetting" panose="03020402040406030203" pitchFamily="66" charset="-78"/>
              </a:rPr>
              <a:t>وَحْدَهُۥٓ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certainly a good exemplar for </a:t>
            </a:r>
            <a:r>
              <a:rPr lang="en-US" altLang="en-US" sz="3200" dirty="0" smtClean="0">
                <a:latin typeface="Calibri" panose="020F0502020204030204" pitchFamily="34" charset="0"/>
              </a:rPr>
              <a:t>you in Abraham and </a:t>
            </a:r>
            <a:r>
              <a:rPr lang="en-US" altLang="en-US" sz="3200" dirty="0">
                <a:latin typeface="Calibri" panose="020F0502020204030204" pitchFamily="34" charset="0"/>
              </a:rPr>
              <a:t>those who were with </a:t>
            </a:r>
            <a:r>
              <a:rPr lang="en-US" altLang="en-US" sz="3200" dirty="0" smtClean="0">
                <a:latin typeface="Calibri" panose="020F0502020204030204" pitchFamily="34" charset="0"/>
              </a:rPr>
              <a:t>him, when </a:t>
            </a:r>
            <a:r>
              <a:rPr lang="en-US" altLang="en-US" sz="3200" dirty="0">
                <a:latin typeface="Calibri" panose="020F0502020204030204" pitchFamily="34" charset="0"/>
              </a:rPr>
              <a:t>they said to their own people</a:t>
            </a:r>
            <a:r>
              <a:rPr lang="en-US" altLang="en-US" sz="3200" dirty="0" smtClean="0">
                <a:latin typeface="Calibri" panose="020F0502020204030204" pitchFamily="34" charset="0"/>
              </a:rPr>
              <a:t>, ‘</a:t>
            </a:r>
            <a:r>
              <a:rPr lang="en-US" altLang="en-US" sz="3200" dirty="0">
                <a:latin typeface="Calibri" panose="020F0502020204030204" pitchFamily="34" charset="0"/>
              </a:rPr>
              <a:t>Indeed we repudiate </a:t>
            </a:r>
            <a:r>
              <a:rPr lang="en-US" altLang="en-US" sz="3200" dirty="0" smtClean="0">
                <a:latin typeface="Calibri" panose="020F0502020204030204" pitchFamily="34" charset="0"/>
              </a:rPr>
              <a:t>you and </a:t>
            </a:r>
            <a:r>
              <a:rPr lang="en-US" altLang="en-US" sz="3200" dirty="0">
                <a:latin typeface="Calibri" panose="020F0502020204030204" pitchFamily="34" charset="0"/>
              </a:rPr>
              <a:t>whatever you worship besides </a:t>
            </a:r>
            <a:r>
              <a:rPr lang="en-US" altLang="en-US" sz="3200" dirty="0" smtClean="0">
                <a:latin typeface="Calibri" panose="020F0502020204030204" pitchFamily="34" charset="0"/>
              </a:rPr>
              <a:t>Allah. We </a:t>
            </a:r>
            <a:r>
              <a:rPr lang="en-US" altLang="en-US" sz="3200" dirty="0">
                <a:latin typeface="Calibri" panose="020F0502020204030204" pitchFamily="34" charset="0"/>
              </a:rPr>
              <a:t>disavow </a:t>
            </a:r>
            <a:r>
              <a:rPr lang="en-US" altLang="en-US" sz="3200" dirty="0" smtClean="0">
                <a:latin typeface="Calibri" panose="020F0502020204030204" pitchFamily="34" charset="0"/>
              </a:rPr>
              <a:t>you, and </a:t>
            </a:r>
            <a:r>
              <a:rPr lang="en-US" altLang="en-US" sz="3200" dirty="0">
                <a:latin typeface="Calibri" panose="020F0502020204030204" pitchFamily="34" charset="0"/>
              </a:rPr>
              <a:t>between you and us there has </a:t>
            </a:r>
            <a:r>
              <a:rPr lang="en-US" altLang="en-US" sz="3200" dirty="0" smtClean="0">
                <a:latin typeface="Calibri" panose="020F0502020204030204" pitchFamily="34" charset="0"/>
              </a:rPr>
              <a:t>appeared enmity </a:t>
            </a:r>
            <a:r>
              <a:rPr lang="en-US" altLang="en-US" sz="3200" dirty="0">
                <a:latin typeface="Calibri" panose="020F0502020204030204" pitchFamily="34" charset="0"/>
              </a:rPr>
              <a:t>and hate for </a:t>
            </a:r>
            <a:r>
              <a:rPr lang="en-US" altLang="en-US" sz="3200" dirty="0" smtClean="0">
                <a:latin typeface="Calibri" panose="020F0502020204030204" pitchFamily="34" charset="0"/>
              </a:rPr>
              <a:t>ever, unless </a:t>
            </a:r>
            <a:r>
              <a:rPr lang="en-US" altLang="en-US" sz="3200" dirty="0">
                <a:latin typeface="Calibri" panose="020F0502020204030204" pitchFamily="34" charset="0"/>
              </a:rPr>
              <a:t>you come to have faith in Allah alone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Mumtaḥanah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655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10982</TotalTime>
  <Words>1773</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يَـٰٓأَيُّهَا ٱلَّذِينَ ءَامَنُوا۟ لَا تَتَّخِذُوا۟ عَدُوِّى وَعَدُوَّكُمْ أَوْلِيَآءَ تُلْقُونَ إِلَيْهِم بِٱلْمَوَدَّةِ وَقَدْ كَفَرُوا۟ بِمَا جَآءَكُم مِّنَ ٱلْحَقِّ يُخْرِجُونَ ٱلرَّسُولَ وَإِيَّاكُمْ ۙ أَن تُؤْمِنُوا۟ بِٱللَّـهِ رَبِّكُمْ إِن كُنتُمْ خَرَجْتُمْ جِهَـٰدًا فِى سَبِيلِى</vt:lpstr>
      <vt:lpstr>وَٱبْتِغَآءَ مَرْضَاتِى ۚ تُسِرُّونَ إِلَيْهِم بِٱلْمَوَدَّةِ وَأَنَا۠ أَعْلَمُ بِمَآ أَخْفَيْتُمْ وَمَآ أَعْلَنتُمْ ۚ وَمَن يَفْعَلْهُ مِنكُمْ فَقَدْ ضَلَّ سَوَآءَ ٱلسَّبِيلِ ﴿١﴾</vt:lpstr>
      <vt:lpstr> إِن يَثْقَفُوكُمْ يَكُونُوا۟ لَكُمْ أَعْدَآءً وَيَبْسُطُوٓا۟ إِلَيْكُمْ أَيْدِيَهُمْ وَأَلْسِنَتَهُم بِٱلسُّوٓءِ وَوَدُّوا۟ لَوْ تَكْفُرُونَ ﴿٢﴾</vt:lpstr>
      <vt:lpstr> لَن تَنفَعَكُمْ أَرْحَامُكُمْ وَلَآ أَوْلَـٰدُكُمْ ۚ يَوْمَ ٱلْقِيَـٰمَةِ يَفْصِلُ بَيْنَكُمْ ۚ وَٱللَّـهُ بِمَا تَعْمَلُونَ بَصِيرٌ ﴿٣﴾</vt:lpstr>
      <vt:lpstr> قَدْ كَانَتْ لَكُمْ أُسْوَةٌ حَسَنَةٌ فِىٓ إِبْرَٰهِيمَ وَٱلَّذِينَ مَعَهُۥٓ إِذْ قَالُوا۟ لِقَوْمِهِمْ إِنَّا بُرَءَٰٓؤُا۟ مِنكُمْ وَمِمَّا تَعْبُدُونَ مِن دُونِ ٱللَّـهِ كَفَرْنَا بِكُمْ وَبَدَا بَيْنَنَا وَبَيْنَكُمُ ٱلْعَدَٰوَةُ وَٱلْبَغْضَآءُ أَبَدًا حَتَّىٰ تُؤْمِنُوا۟ بِٱللَّـهِ وَحْدَهُۥٓ</vt:lpstr>
      <vt:lpstr>إِلَّا قَوْلَ إِبْرَٰهِيمَ لِأَبِيهِ لَأَسْتَغْفِرَنَّ لَكَ وَمَآ أَمْلِكُ لَكَ مِنَ ٱللَّـهِ مِن شَىْءٍ ۖ رَّبَّنَا عَلَيْكَ تَوَكَّلْنَا وَإِلَيْكَ أَنَبْنَا وَإِلَيْكَ ٱلْمَصِيرُ ﴿٤﴾</vt:lpstr>
      <vt:lpstr> رَبَّنَا لَا تَجْعَلْنَا فِتْنَةً لِّلَّذِينَ كَفَرُوا۟ وَٱغْفِرْ لَنَا رَبَّنَآ ۖ إِنَّكَ أَنتَ ٱلْعَزِيزُ ٱلْحَكِيمُ ﴿٥﴾</vt:lpstr>
      <vt:lpstr>لَقَدْ كَانَ لَكُمْ فِيهِمْ أُسْوَةٌ حَسَنَةٌ لِّمَن كَانَ يَرْجُوا۟ ٱللَّـهَ وَٱلْيَوْمَ ٱلْـَٔاخِرَ ۚ وَمَن يَتَوَلَّ فَإِنَّ ٱللَّـهَ هُوَ ٱلْغَنِىُّ ٱلْحَمِيدُ ﴿٦﴾</vt:lpstr>
      <vt:lpstr>عَسَى ٱللَّـهُ أَن يَجْعَلَ بَيْنَكُمْ وَبَيْنَ ٱلَّذِينَ عَادَيْتُم مِّنْهُم مَّوَدَّةً ۚ وَٱللَّـهُ قَدِيرٌ ۚ وَٱللَّـهُ غَفُورٌ رَّحِيمٌ ﴿٧﴾</vt:lpstr>
      <vt:lpstr> لَّا يَنْهَىٰكُمُ ٱللَّـهُ عَنِ ٱلَّذِينَ لَمْ يُقَـٰتِلُوكُمْ فِى ٱلدِّينِ وَلَمْ يُخْرِجُوكُم مِّن دِيَـٰرِكُمْ أَن تَبَرُّوهُمْ وَتُقْسِطُوٓا۟ إِلَيْهِمْ ۚ إِنَّ ٱللَّـهَ يُحِبُّ ٱلْمُقْسِطِينَ ﴿٨﴾</vt:lpstr>
      <vt:lpstr> إِنَّمَا يَنْهَىٰكُمُ ٱللَّـهُ عَنِ ٱلَّذِينَ قَـٰتَلُوكُمْ فِى ٱلدِّينِ وَأَخْرَجُوكُم مِّن دِيَـٰرِكُمْ وَظَـٰهَرُوا۟ عَلَىٰٓ إِخْرَاجِكُمْ أَن تَوَلَّوْهُمْ ۚ وَمَن يَتَوَلَّهُمْ فَأُو۟لَـٰٓئِكَ هُمُ ٱلظَّـٰلِمُونَ ﴿٩﴾</vt:lpstr>
      <vt:lpstr> يَـٰٓأَيُّهَا ٱلَّذِينَ ءَامَنُوٓا۟ إِذَا جَآءَكُمُ ٱلْمُؤْمِنَـٰتُ مُهَـٰجِرَٰتٍ فَٱمْتَحِنُوهُنَّ ۖ ٱللَّـهُ أَعْلَمُ بِإِيمَـٰنِهِنَّ ۖ فَإِنْ عَلِمْتُمُوهُنَّ مُؤْمِنَـٰتٍ فَلَا تَرْجِعُوهُنَّ إِلَى ٱلْكُفَّارِ ۖ</vt:lpstr>
      <vt:lpstr>لَا هُنَّ حِلٌّ لَّهُمْ وَلَا هُمْ يَحِلُّونَ لَهُنَّ ۖ وَءَاتُوهُم مَّآ أَنفَقُوا۟ ۚ وَلَا جُنَاحَ عَلَيْكُمْ أَن تَنكِحُوهُنَّ إِذَآ ءَاتَيْتُمُوهُنَّ أُجُورَهُنَّ ۚ</vt:lpstr>
      <vt:lpstr>وَلَا تُمْسِكُوا۟ بِعِصَمِ ٱلْكَوَافِرِ وَسْـَٔلُوا۟ مَآ أَنفَقْتُمْ وَلْيَسْـَٔلُوا۟ مَآ أَنفَقُوا۟ ۚ ذَٰلِكُمْ حُكْمُ ٱللَّـهِ ۖ يَحْكُمُ بَيْنَكُمْ ۚ وَٱللَّـهُ عَلِيمٌ حَكِيمٌ ﴿١٠﴾</vt:lpstr>
      <vt:lpstr>وَإِن فَاتَكُمْ شَىْءٌ مِّنْ أَزْوَٰجِكُمْ إِلَى ٱلْكُفَّارِ فَعَاقَبْتُمْ فَـَٔاتُوا۟ ٱلَّذِينَ ذَهَبَتْ أَزْوَٰجُهُم مِّثْلَ مَآ أَنفَقُوا۟ ۚ وَٱتَّقُوا۟ ٱللَّـهَ ٱلَّذِىٓ أَنتُم بِهِۦ مُؤْمِنُونَ ﴿١١﴾</vt:lpstr>
      <vt:lpstr>يَـٰٓأَيُّهَا ٱلنَّبِىُّ إِذَا جَآءَكَ ٱلْمُؤْمِنَـٰتُ يُبَايِعْنَكَ عَلَىٰٓ أَن لَّا يُشْرِكْنَ بِٱللَّـهِ شَيْـًٔا وَلَا يَسْرِقْنَ وَلَا يَزْنِينَ وَلَا يَقْتُلْنَ أَوْلَـٰدَهُنَّ وَلَا يَأْتِينَ بِبُهْتَـٰنٍ يَفْتَرِينَهُۥ بَيْنَ أَيْدِيهِنَّ وَأَرْجُلِهِنَّ وَلَا يَعْصِينَكَ فِى مَعْرُوفٍ ۙ</vt:lpstr>
      <vt:lpstr>فَبَايِعْهُنَّ وَٱسْتَغْفِرْ لَهُنَّ ٱللَّـهَ ۖ إِنَّ ٱللَّـهَ غَفُورٌ رَّحِيمٌ ﴿١٢﴾</vt:lpstr>
      <vt:lpstr> يَـٰٓأَيُّهَا ٱلَّذِينَ ءَامَنُوا۟ لَا تَتَوَلَّوْا۟ قَوْمًا غَضِبَ ٱللَّـهُ عَلَيْهِمْ قَدْ يَئِسُوا۟ مِنَ ٱلْـَٔاخِرَةِ كَمَا يَئِسَ ٱلْكُفَّارُ مِنْ أَصْحَـٰبِ ٱلْقُبُورِ ﴿١٣﴾</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850</cp:revision>
  <dcterms:created xsi:type="dcterms:W3CDTF">2005-07-27T05:58:58Z</dcterms:created>
  <dcterms:modified xsi:type="dcterms:W3CDTF">2020-05-20T00:05:41Z</dcterms:modified>
</cp:coreProperties>
</file>