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7"/>
  </p:notesMasterIdLst>
  <p:sldIdLst>
    <p:sldId id="354" r:id="rId2"/>
    <p:sldId id="355" r:id="rId3"/>
    <p:sldId id="1128" r:id="rId4"/>
    <p:sldId id="766" r:id="rId5"/>
    <p:sldId id="1129" r:id="rId6"/>
    <p:sldId id="1130" r:id="rId7"/>
    <p:sldId id="1131" r:id="rId8"/>
    <p:sldId id="1132" r:id="rId9"/>
    <p:sldId id="1133" r:id="rId10"/>
    <p:sldId id="1134" r:id="rId11"/>
    <p:sldId id="1135" r:id="rId12"/>
    <p:sldId id="1136" r:id="rId13"/>
    <p:sldId id="1137" r:id="rId14"/>
    <p:sldId id="1138" r:id="rId15"/>
    <p:sldId id="1139" r:id="rId16"/>
    <p:sldId id="1140" r:id="rId17"/>
    <p:sldId id="1141" r:id="rId18"/>
    <p:sldId id="1142" r:id="rId19"/>
    <p:sldId id="1143" r:id="rId20"/>
    <p:sldId id="1144" r:id="rId21"/>
    <p:sldId id="1145" r:id="rId22"/>
    <p:sldId id="1146" r:id="rId23"/>
    <p:sldId id="1147" r:id="rId24"/>
    <p:sldId id="1148" r:id="rId25"/>
    <p:sldId id="1149" r:id="rId26"/>
    <p:sldId id="1150" r:id="rId27"/>
    <p:sldId id="1151" r:id="rId28"/>
    <p:sldId id="1152" r:id="rId29"/>
    <p:sldId id="1153" r:id="rId30"/>
    <p:sldId id="1154" r:id="rId31"/>
    <p:sldId id="1155" r:id="rId32"/>
    <p:sldId id="1156" r:id="rId33"/>
    <p:sldId id="1157" r:id="rId34"/>
    <p:sldId id="1158" r:id="rId35"/>
    <p:sldId id="1159" r:id="rId36"/>
    <p:sldId id="1160" r:id="rId37"/>
    <p:sldId id="1161" r:id="rId38"/>
    <p:sldId id="1162" r:id="rId39"/>
    <p:sldId id="1163" r:id="rId40"/>
    <p:sldId id="1164" r:id="rId41"/>
    <p:sldId id="1165" r:id="rId42"/>
    <p:sldId id="1166" r:id="rId43"/>
    <p:sldId id="1167" r:id="rId44"/>
    <p:sldId id="1168" r:id="rId45"/>
    <p:sldId id="1169" r:id="rId46"/>
    <p:sldId id="1170" r:id="rId47"/>
    <p:sldId id="1171" r:id="rId48"/>
    <p:sldId id="1172" r:id="rId49"/>
    <p:sldId id="1173" r:id="rId50"/>
    <p:sldId id="1174" r:id="rId51"/>
    <p:sldId id="1175" r:id="rId52"/>
    <p:sldId id="1176" r:id="rId53"/>
    <p:sldId id="1177" r:id="rId54"/>
    <p:sldId id="352" r:id="rId55"/>
    <p:sldId id="353" r:id="rId5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8" d="100"/>
          <a:sy n="88" d="100"/>
        </p:scale>
        <p:origin x="466" y="53"/>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18/05/2020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الطور</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Ṭūr</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600" dirty="0" smtClean="0">
                <a:solidFill>
                  <a:srgbClr val="FFFF00"/>
                </a:solidFill>
                <a:latin typeface="Trebuchet MS" panose="020B0603020202020204" pitchFamily="34" charset="0"/>
                <a:cs typeface="Traditional Arabic" panose="02020603050405020304" pitchFamily="18" charset="-78"/>
              </a:rPr>
              <a:t>(</a:t>
            </a:r>
            <a:r>
              <a:rPr lang="en-US" altLang="en-US" sz="6600" dirty="0" smtClean="0">
                <a:solidFill>
                  <a:srgbClr val="FFFF00"/>
                </a:solidFill>
                <a:latin typeface="Trebuchet MS" panose="020B0603020202020204" pitchFamily="34" charset="0"/>
                <a:cs typeface="Traditional Arabic" panose="02020603050405020304" pitchFamily="18" charset="-78"/>
              </a:rPr>
              <a:t>the </a:t>
            </a:r>
            <a:r>
              <a:rPr lang="en-US" altLang="en-US" sz="6600" dirty="0" smtClean="0">
                <a:solidFill>
                  <a:srgbClr val="FFFF00"/>
                </a:solidFill>
                <a:latin typeface="Trebuchet MS" panose="020B0603020202020204" pitchFamily="34" charset="0"/>
                <a:cs typeface="Traditional Arabic" panose="02020603050405020304" pitchFamily="18" charset="-78"/>
              </a:rPr>
              <a:t>mount)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52</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49</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وَٱلْبَحْرِ ٱلْمَسْجُورِ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surging sea</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6047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عَذَابَ رَبِّكَ لَوَٰقِعٌ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Lord’s punishment will surely befall.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0447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مَّا لَهُۥ مِن دَافِعٍ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none who can avert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228699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تَمُورُ ٱلسَّمَآءُ مَوْرًا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the day when the sky whirls violently,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05405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وَتَسِيرُ ٱلْجِبَالُ سَيْرًا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mountains move with an awful motion: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4455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فَوَيْلٌ يَوْمَئِذٍ لِّلْمُكَذِّبِينَ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woe to the deniers on that day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61715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هُمْ فِى خَوْضٍ يَلْعَبُونَ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play around in vain talk,</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5109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يُدَعُّونَ إِلَىٰ نَارِ جَهَنَّمَ دَعًّا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they will be shoved</a:t>
            </a:r>
          </a:p>
          <a:p>
            <a:pPr>
              <a:lnSpc>
                <a:spcPct val="90000"/>
              </a:lnSpc>
            </a:pPr>
            <a:r>
              <a:rPr lang="en-US" altLang="en-US" sz="3200" dirty="0">
                <a:latin typeface="Calibri" panose="020F0502020204030204" pitchFamily="34" charset="0"/>
              </a:rPr>
              <a:t>toward the fire of </a:t>
            </a:r>
            <a:r>
              <a:rPr lang="en-US" altLang="en-US" sz="3200" dirty="0" smtClean="0">
                <a:latin typeface="Calibri" panose="020F0502020204030204" pitchFamily="34" charset="0"/>
              </a:rPr>
              <a:t>hell forcibly</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072967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هَـٰذِهِ ٱلنَّارُ ٱلَّتِى كُنتُم بِهَا تُكَذِّبُونَ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told:] ‘This is the Fire which</a:t>
            </a:r>
          </a:p>
          <a:p>
            <a:pPr>
              <a:lnSpc>
                <a:spcPct val="90000"/>
              </a:lnSpc>
            </a:pPr>
            <a:r>
              <a:rPr lang="en-US" altLang="en-US" sz="3200" dirty="0">
                <a:latin typeface="Calibri" panose="020F0502020204030204" pitchFamily="34" charset="0"/>
              </a:rPr>
              <a:t>you used to deny!’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965864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أَفَسِحْرٌ هَـٰذَآ أَمْ أَنتُمْ لَا تُبْصِرُونَ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this then magic,</a:t>
            </a:r>
          </a:p>
          <a:p>
            <a:pPr>
              <a:lnSpc>
                <a:spcPct val="90000"/>
              </a:lnSpc>
            </a:pPr>
            <a:r>
              <a:rPr lang="en-US" altLang="en-US" sz="3200" dirty="0">
                <a:latin typeface="Calibri" panose="020F0502020204030204" pitchFamily="34" charset="0"/>
              </a:rPr>
              <a:t>or is it you who do not perceive?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37461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55585"/>
            <a:ext cx="12192000" cy="6601807"/>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52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Ṭūr</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that opens with the oath of the Divine One swearing by The Mount of Sinai, where the Torah was revealed to Moses. It takes its name from “the mount” (</a:t>
            </a:r>
            <a:r>
              <a:rPr lang="en-US" altLang="en-US" sz="2400" dirty="0" err="1">
                <a:solidFill>
                  <a:srgbClr val="FFFF00"/>
                </a:solidFill>
              </a:rPr>
              <a:t>ṭūr</a:t>
            </a:r>
            <a:r>
              <a:rPr lang="en-US" altLang="en-US" sz="2400" dirty="0">
                <a:solidFill>
                  <a:srgbClr val="FFFF00"/>
                </a:solidFill>
              </a:rPr>
              <a:t>) mentioned in . The surah which addresses many of the arguments put to the Prophet by the disbelievers of </a:t>
            </a:r>
            <a:r>
              <a:rPr lang="en-US" altLang="en-US" sz="2400" dirty="0" smtClean="0">
                <a:solidFill>
                  <a:srgbClr val="FFFF00"/>
                </a:solidFill>
              </a:rPr>
              <a:t>Mecca. </a:t>
            </a:r>
            <a:r>
              <a:rPr lang="en-US" altLang="en-US" sz="2400" dirty="0">
                <a:solidFill>
                  <a:srgbClr val="FFFF00"/>
                </a:solidFill>
              </a:rPr>
              <a:t>The bliss that will be enjoyed by the believers is contrasted to the torments of Hell, and the Prophet is urged to bide his time, to continue to deliver his message, and to wait with confidence for God’s judgement. God swears by, among other things, Mount Sinai, that the Day of Judgement is inevitable</a:t>
            </a:r>
            <a:r>
              <a:rPr lang="en-US" altLang="en-US" sz="2400" dirty="0" smtClean="0">
                <a:solidFill>
                  <a:srgbClr val="FFFF00"/>
                </a:solidFill>
              </a:rPr>
              <a:t>.</a:t>
            </a:r>
            <a:endParaRPr lang="en-US" altLang="en-US" sz="2400" dirty="0">
              <a:solidFill>
                <a:srgbClr val="FFFF00"/>
              </a:solidFill>
            </a:endParaRPr>
          </a:p>
          <a:p>
            <a:pPr algn="ctr">
              <a:spcBef>
                <a:spcPct val="0"/>
              </a:spcBef>
              <a:buFontTx/>
              <a:buNone/>
            </a:pPr>
            <a:r>
              <a:rPr lang="en-US" altLang="en-US" sz="2400" dirty="0" smtClean="0">
                <a:solidFill>
                  <a:srgbClr val="FFFF00"/>
                </a:solidFill>
              </a:rPr>
              <a:t>The </a:t>
            </a:r>
            <a:r>
              <a:rPr lang="en-US" altLang="en-US" sz="2400" dirty="0">
                <a:solidFill>
                  <a:srgbClr val="FFFF00"/>
                </a:solidFill>
              </a:rPr>
              <a:t>surah is also known as: Mount Tur, The Mountain</a:t>
            </a:r>
            <a:r>
              <a:rPr lang="en-US" altLang="en-US" sz="2400" dirty="0" smtClean="0">
                <a:solidFill>
                  <a:srgbClr val="FFFF00"/>
                </a:solidFill>
              </a:rPr>
              <a:t>.</a:t>
            </a:r>
          </a:p>
          <a:p>
            <a:pPr algn="ctr">
              <a:spcBef>
                <a:spcPct val="0"/>
              </a:spcBef>
              <a:buFontTx/>
              <a:buNone/>
            </a:pPr>
            <a:r>
              <a:rPr lang="en-US" altLang="en-US" sz="2400" dirty="0">
                <a:solidFill>
                  <a:srgbClr val="FFFF00"/>
                </a:solidFill>
              </a:rPr>
              <a:t>This </a:t>
            </a:r>
            <a:r>
              <a:rPr lang="en-US" altLang="en-US" sz="2400" dirty="0" smtClean="0">
                <a:solidFill>
                  <a:srgbClr val="FFFF00"/>
                </a:solidFill>
              </a:rPr>
              <a:t>surah was </a:t>
            </a:r>
            <a:r>
              <a:rPr lang="en-US" altLang="en-US" sz="2400" dirty="0">
                <a:solidFill>
                  <a:srgbClr val="FFFF00"/>
                </a:solidFill>
              </a:rPr>
              <a:t>revealed in Makkah. The Holy Prophet </a:t>
            </a:r>
            <a:r>
              <a:rPr lang="en-US" altLang="en-US" sz="2400" dirty="0" smtClean="0">
                <a:solidFill>
                  <a:srgbClr val="FFFF00"/>
                </a:solidFill>
              </a:rPr>
              <a:t>(S) </a:t>
            </a:r>
            <a:r>
              <a:rPr lang="en-US" altLang="en-US" sz="2400" dirty="0">
                <a:solidFill>
                  <a:srgbClr val="FFFF00"/>
                </a:solidFill>
              </a:rPr>
              <a:t>said that the one who recites this surah will be kept safe from the wrath and punishment of Allah (s.w.t.).</a:t>
            </a:r>
          </a:p>
          <a:p>
            <a:pPr algn="ctr">
              <a:spcBef>
                <a:spcPct val="0"/>
              </a:spcBef>
              <a:buFontTx/>
              <a:buNone/>
            </a:pPr>
            <a:r>
              <a:rPr lang="en-US" altLang="en-US" sz="2400" dirty="0">
                <a:solidFill>
                  <a:srgbClr val="FFFF00"/>
                </a:solidFill>
              </a:rPr>
              <a:t>	Imam </a:t>
            </a:r>
            <a:r>
              <a:rPr lang="en-US" altLang="en-US" sz="2400" dirty="0" err="1">
                <a:solidFill>
                  <a:srgbClr val="FFFF00"/>
                </a:solidFill>
              </a:rPr>
              <a:t>Ja’far</a:t>
            </a:r>
            <a:r>
              <a:rPr lang="en-US" altLang="en-US" sz="2400" dirty="0">
                <a:solidFill>
                  <a:srgbClr val="FFFF00"/>
                </a:solidFill>
              </a:rPr>
              <a:t> as-</a:t>
            </a:r>
            <a:r>
              <a:rPr lang="en-US" altLang="en-US" sz="2400" dirty="0" err="1">
                <a:solidFill>
                  <a:srgbClr val="FFFF00"/>
                </a:solidFill>
              </a:rPr>
              <a:t>Sadiq</a:t>
            </a:r>
            <a:r>
              <a:rPr lang="en-US" altLang="en-US" sz="2400" dirty="0">
                <a:solidFill>
                  <a:srgbClr val="FFFF00"/>
                </a:solidFill>
              </a:rPr>
              <a:t> </a:t>
            </a:r>
            <a:r>
              <a:rPr lang="en-US" altLang="en-US" sz="2400" dirty="0" smtClean="0">
                <a:solidFill>
                  <a:srgbClr val="FFFF00"/>
                </a:solidFill>
              </a:rPr>
              <a:t>(A) </a:t>
            </a:r>
            <a:r>
              <a:rPr lang="en-US" altLang="en-US" sz="2400" dirty="0">
                <a:solidFill>
                  <a:srgbClr val="FFFF00"/>
                </a:solidFill>
              </a:rPr>
              <a:t>has said that the recitation of this surah brings good fortune to the reciter and constant recitation by those who have been imprisoned secures an early release from bondage. Surah at-Tur, if recited or kept as a talisman, keeps children in good health</a:t>
            </a:r>
            <a:r>
              <a:rPr lang="en-US" altLang="en-US" sz="2400" dirty="0" smtClean="0">
                <a:solidFill>
                  <a:srgbClr val="FFFF00"/>
                </a:solidFill>
              </a:rPr>
              <a:t>.</a:t>
            </a:r>
          </a:p>
          <a:p>
            <a:pPr algn="ctr">
              <a:spcBef>
                <a:spcPct val="0"/>
              </a:spcBef>
              <a:buFontTx/>
              <a:buNone/>
            </a:pPr>
            <a:endParaRPr lang="en-US" altLang="en-US" sz="24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ٱصْلَوْهَا فَٱصْبِرُوٓا۟ أَوْ لَا تَصْبِرُوا۟ سَوَآءٌ عَلَيْكُمْ ۖ إِنَّمَا تُجْزَوْنَ مَا كُنتُمْ تَعْمَلُونَ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‘Enter </a:t>
            </a:r>
            <a:r>
              <a:rPr lang="en-US" altLang="en-US" sz="3200" dirty="0" smtClean="0">
                <a:latin typeface="Calibri" panose="020F0502020204030204" pitchFamily="34" charset="0"/>
              </a:rPr>
              <a:t>it, and </a:t>
            </a:r>
            <a:r>
              <a:rPr lang="en-US" altLang="en-US" sz="3200" dirty="0">
                <a:latin typeface="Calibri" panose="020F0502020204030204" pitchFamily="34" charset="0"/>
              </a:rPr>
              <a:t>whether you are patient or </a:t>
            </a:r>
            <a:r>
              <a:rPr lang="en-US" altLang="en-US" sz="3200" dirty="0" smtClean="0">
                <a:latin typeface="Calibri" panose="020F0502020204030204" pitchFamily="34" charset="0"/>
              </a:rPr>
              <a:t>impatient it </a:t>
            </a:r>
            <a:r>
              <a:rPr lang="en-US" altLang="en-US" sz="3200" dirty="0">
                <a:latin typeface="Calibri" panose="020F0502020204030204" pitchFamily="34" charset="0"/>
              </a:rPr>
              <a:t>will be the same for </a:t>
            </a:r>
            <a:r>
              <a:rPr lang="en-US" altLang="en-US" sz="3200" dirty="0" smtClean="0">
                <a:latin typeface="Calibri" panose="020F0502020204030204" pitchFamily="34" charset="0"/>
              </a:rPr>
              <a:t>you. You </a:t>
            </a:r>
            <a:r>
              <a:rPr lang="en-US" altLang="en-US" sz="3200" dirty="0">
                <a:latin typeface="Calibri" panose="020F0502020204030204" pitchFamily="34" charset="0"/>
              </a:rPr>
              <a:t>are only being </a:t>
            </a:r>
            <a:r>
              <a:rPr lang="en-US" altLang="en-US" sz="3200" dirty="0" smtClean="0">
                <a:latin typeface="Calibri" panose="020F0502020204030204" pitchFamily="34" charset="0"/>
              </a:rPr>
              <a:t>requited for </a:t>
            </a:r>
            <a:r>
              <a:rPr lang="en-US" altLang="en-US" sz="3200" dirty="0">
                <a:latin typeface="Calibri" panose="020F0502020204030204" pitchFamily="34" charset="0"/>
              </a:rPr>
              <a:t>what you used to do.’</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1361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ٱلْمُتَّقِينَ فِى جَنَّـٰتٍ وَنَعِيمٍ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a:t>
            </a:r>
            <a:r>
              <a:rPr lang="en-US" altLang="en-US" sz="3200" dirty="0" err="1">
                <a:latin typeface="Calibri" panose="020F0502020204030204" pitchFamily="34" charset="0"/>
              </a:rPr>
              <a:t>Godwary</a:t>
            </a:r>
            <a:r>
              <a:rPr lang="en-US" altLang="en-US" sz="3200" dirty="0">
                <a:latin typeface="Calibri" panose="020F0502020204030204" pitchFamily="34" charset="0"/>
              </a:rPr>
              <a:t> will be amid gardens</a:t>
            </a:r>
          </a:p>
          <a:p>
            <a:pPr>
              <a:lnSpc>
                <a:spcPct val="90000"/>
              </a:lnSpc>
            </a:pPr>
            <a:r>
              <a:rPr lang="en-US" altLang="en-US" sz="3200" dirty="0">
                <a:latin typeface="Calibri" panose="020F0502020204030204" pitchFamily="34" charset="0"/>
              </a:rPr>
              <a:t>and bliss,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99494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فَـٰكِهِينَ بِمَآ ءَاتَىٰهُمْ رَبُّهُمْ وَوَقَىٰهُمْ رَبُّهُمْ عَذَابَ ٱلْجَحِيمِ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rejoicing because of what their Lord has given them,</a:t>
            </a:r>
          </a:p>
          <a:p>
            <a:pPr>
              <a:lnSpc>
                <a:spcPct val="90000"/>
              </a:lnSpc>
            </a:pPr>
            <a:r>
              <a:rPr lang="en-US" altLang="en-US" sz="3200" dirty="0">
                <a:latin typeface="Calibri" panose="020F0502020204030204" pitchFamily="34" charset="0"/>
              </a:rPr>
              <a:t>and that their Lord has saved them</a:t>
            </a:r>
          </a:p>
          <a:p>
            <a:pPr>
              <a:lnSpc>
                <a:spcPct val="90000"/>
              </a:lnSpc>
            </a:pPr>
            <a:r>
              <a:rPr lang="en-US" altLang="en-US" sz="3200" dirty="0">
                <a:latin typeface="Calibri" panose="020F0502020204030204" pitchFamily="34" charset="0"/>
              </a:rPr>
              <a:t>from the punishment of hell.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12496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كُلُوا۟ وَٱشْرَبُوا۟ هَنِيٓـًٔۢا بِمَا كُنتُمْ تَعْمَلُونَ ﴿١٩﴾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told:] ‘Enjoy your food and drink,</a:t>
            </a:r>
          </a:p>
          <a:p>
            <a:pPr>
              <a:lnSpc>
                <a:spcPct val="90000"/>
              </a:lnSpc>
            </a:pPr>
            <a:r>
              <a:rPr lang="en-US" altLang="en-US" sz="3200" dirty="0">
                <a:latin typeface="Calibri" panose="020F0502020204030204" pitchFamily="34" charset="0"/>
              </a:rPr>
              <a:t>[as a reward] for what you used to do.’</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67846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مُتَّكِـِٔينَ عَلَىٰ سُرُرٍ مَّصْفُوفَةٍ ۖ وَزَوَّجْنَـٰهُم بِحُورٍ عِينٍ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reclining on arrayed couches,</a:t>
            </a:r>
          </a:p>
          <a:p>
            <a:pPr>
              <a:lnSpc>
                <a:spcPct val="90000"/>
              </a:lnSpc>
            </a:pPr>
            <a:r>
              <a:rPr lang="en-US" altLang="en-US" sz="3200" dirty="0">
                <a:latin typeface="Calibri" panose="020F0502020204030204" pitchFamily="34" charset="0"/>
              </a:rPr>
              <a:t>and We will wed them to big-eyed </a:t>
            </a:r>
            <a:r>
              <a:rPr lang="en-US" altLang="en-US" sz="3200" dirty="0" err="1">
                <a:latin typeface="Calibri" panose="020F0502020204030204" pitchFamily="34" charset="0"/>
              </a:rPr>
              <a:t>houris</a:t>
            </a:r>
            <a:r>
              <a:rPr lang="en-US" altLang="en-US" sz="3200" dirty="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785089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ءَامَنُوا۟ وَٱتَّبَعَتْهُمْ ذُرِّيَّتُهُم بِإِيمَـٰنٍ أَلْحَقْنَا بِهِمْ ذُرِّيَّتَهُمْ وَمَآ أَلَتْنَـٰهُم مِّنْ عَمَلِهِم مِّن شَىْءٍ ۚ كُلُّ ٱمْرِئٍۭ بِمَا كَسَبَ رَهِينٌ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a:t>
            </a:r>
            <a:r>
              <a:rPr lang="en-US" altLang="en-US" sz="3200" dirty="0" smtClean="0">
                <a:latin typeface="Calibri" panose="020F0502020204030204" pitchFamily="34" charset="0"/>
              </a:rPr>
              <a:t>faithful and </a:t>
            </a:r>
            <a:r>
              <a:rPr lang="en-US" altLang="en-US" sz="3200" dirty="0">
                <a:latin typeface="Calibri" panose="020F0502020204030204" pitchFamily="34" charset="0"/>
              </a:rPr>
              <a:t>their descendants who followed them in faith</a:t>
            </a:r>
          </a:p>
          <a:p>
            <a:pPr>
              <a:lnSpc>
                <a:spcPct val="90000"/>
              </a:lnSpc>
            </a:pPr>
            <a:r>
              <a:rPr lang="en-US" altLang="en-US" sz="3200" dirty="0">
                <a:latin typeface="Calibri" panose="020F0502020204030204" pitchFamily="34" charset="0"/>
              </a:rPr>
              <a:t>—We will make their descendants join them,</a:t>
            </a:r>
          </a:p>
          <a:p>
            <a:pPr>
              <a:lnSpc>
                <a:spcPct val="90000"/>
              </a:lnSpc>
            </a:pPr>
            <a:r>
              <a:rPr lang="en-US" altLang="en-US" sz="3200" dirty="0">
                <a:latin typeface="Calibri" panose="020F0502020204030204" pitchFamily="34" charset="0"/>
              </a:rPr>
              <a:t>and We will not </a:t>
            </a:r>
            <a:r>
              <a:rPr lang="en-US" altLang="en-US" sz="3200" dirty="0" smtClean="0">
                <a:latin typeface="Calibri" panose="020F0502020204030204" pitchFamily="34" charset="0"/>
              </a:rPr>
              <a:t>stint anything </a:t>
            </a:r>
            <a:r>
              <a:rPr lang="en-US" altLang="en-US" sz="3200" dirty="0">
                <a:latin typeface="Calibri" panose="020F0502020204030204" pitchFamily="34" charset="0"/>
              </a:rPr>
              <a:t>from [the reward of] their deeds.</a:t>
            </a:r>
          </a:p>
          <a:p>
            <a:pPr>
              <a:lnSpc>
                <a:spcPct val="90000"/>
              </a:lnSpc>
            </a:pPr>
            <a:r>
              <a:rPr lang="en-US" altLang="en-US" sz="3200" dirty="0">
                <a:latin typeface="Calibri" panose="020F0502020204030204" pitchFamily="34" charset="0"/>
              </a:rPr>
              <a:t>Every man is a hostage to what he has earned.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196171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وَأَمْدَدْنَـٰهُم بِفَـٰكِهَةٍ وَلَحْمٍ مِّمَّا يَشْتَهُونَ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will provide them with fruits and meat,</a:t>
            </a:r>
          </a:p>
          <a:p>
            <a:pPr>
              <a:lnSpc>
                <a:spcPct val="90000"/>
              </a:lnSpc>
            </a:pPr>
            <a:r>
              <a:rPr lang="en-US" altLang="en-US" sz="3200" dirty="0">
                <a:latin typeface="Calibri" panose="020F0502020204030204" pitchFamily="34" charset="0"/>
              </a:rPr>
              <a:t>such as they desire.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38571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يَتَنَـٰزَعُونَ فِيهَا كَأْسًا لَّا لَغْوٌ فِيهَا وَلَا تَأْثِيمٌ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they will pass from hand to hand a cup</a:t>
            </a:r>
          </a:p>
          <a:p>
            <a:pPr>
              <a:lnSpc>
                <a:spcPct val="90000"/>
              </a:lnSpc>
            </a:pPr>
            <a:r>
              <a:rPr lang="en-US" altLang="en-US" sz="3200" dirty="0">
                <a:latin typeface="Calibri" panose="020F0502020204030204" pitchFamily="34" charset="0"/>
              </a:rPr>
              <a:t>wherein there will be neither any vain talk</a:t>
            </a:r>
          </a:p>
          <a:p>
            <a:pPr>
              <a:lnSpc>
                <a:spcPct val="90000"/>
              </a:lnSpc>
            </a:pPr>
            <a:r>
              <a:rPr lang="en-US" altLang="en-US" sz="3200" dirty="0">
                <a:latin typeface="Calibri" panose="020F0502020204030204" pitchFamily="34" charset="0"/>
              </a:rPr>
              <a:t>nor sinful speech.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06286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وَيَطُوفُ عَلَيْهِمْ غِلْمَانٌ لَّهُمْ كَأَنَّهُمْ لُؤْلُؤٌ مَّكْنُونٌ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waited upon by youths, their own,</a:t>
            </a:r>
          </a:p>
          <a:p>
            <a:pPr>
              <a:lnSpc>
                <a:spcPct val="90000"/>
              </a:lnSpc>
            </a:pPr>
            <a:r>
              <a:rPr lang="en-US" altLang="en-US" sz="3200" dirty="0">
                <a:latin typeface="Calibri" panose="020F0502020204030204" pitchFamily="34" charset="0"/>
              </a:rPr>
              <a:t>as if they were guarded pearls.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65414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وَأَقْبَلَ بَعْضُهُمْ عَلَىٰ بَعْضٍ يَتَسَآءَلُونَ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turn to one another,</a:t>
            </a:r>
          </a:p>
          <a:p>
            <a:pPr>
              <a:lnSpc>
                <a:spcPct val="90000"/>
              </a:lnSpc>
            </a:pPr>
            <a:r>
              <a:rPr lang="en-US" altLang="en-US" sz="3200" dirty="0">
                <a:latin typeface="Calibri" panose="020F0502020204030204" pitchFamily="34" charset="0"/>
              </a:rPr>
              <a:t>questioning each other.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3861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إِنَّا كُنَّا قَبْلُ فِىٓ أَهْلِنَا مُشْفِقِينَ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‘Indeed, aforetime, we used to be</a:t>
            </a:r>
          </a:p>
          <a:p>
            <a:pPr>
              <a:lnSpc>
                <a:spcPct val="90000"/>
              </a:lnSpc>
            </a:pPr>
            <a:r>
              <a:rPr lang="en-US" altLang="en-US" sz="3200" dirty="0">
                <a:latin typeface="Calibri" panose="020F0502020204030204" pitchFamily="34" charset="0"/>
              </a:rPr>
              <a:t>apprehensive about our families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10120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فَمَنَّ ٱللَّـهُ عَلَيْنَا وَوَقَىٰنَا عَذَابَ ٱلسَّمُومِ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Allah showed us </a:t>
            </a:r>
            <a:r>
              <a:rPr lang="en-US" altLang="en-US" sz="3200" dirty="0" err="1">
                <a:latin typeface="Calibri" panose="020F0502020204030204" pitchFamily="34" charset="0"/>
              </a:rPr>
              <a:t>favour</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and He saved </a:t>
            </a:r>
            <a:r>
              <a:rPr lang="en-US" altLang="en-US" sz="3200" dirty="0" smtClean="0">
                <a:latin typeface="Calibri" panose="020F0502020204030204" pitchFamily="34" charset="0"/>
              </a:rPr>
              <a:t>us from </a:t>
            </a:r>
            <a:r>
              <a:rPr lang="en-US" altLang="en-US" sz="3200" dirty="0">
                <a:latin typeface="Calibri" panose="020F0502020204030204" pitchFamily="34" charset="0"/>
              </a:rPr>
              <a:t>the punishment of the [infernal] miasma;</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258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كُنَّا مِن قَبْلُ نَدْعُوهُ ۖ إِنَّهُۥ هُوَ ٱلْبَرُّ ٱلرَّحِيمُ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used to supplicate Him aforetime.</a:t>
            </a:r>
          </a:p>
          <a:p>
            <a:pPr>
              <a:lnSpc>
                <a:spcPct val="90000"/>
              </a:lnSpc>
            </a:pPr>
            <a:r>
              <a:rPr lang="en-US" altLang="en-US" sz="3200" dirty="0">
                <a:latin typeface="Calibri" panose="020F0502020204030204" pitchFamily="34" charset="0"/>
              </a:rPr>
              <a:t>Indeed He is the All-benign, the All-merciful.’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5094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فَذَكِّرْ فَمَآ أَنتَ بِنِعْمَتِ رَبِّكَ بِكَاهِنٍ وَلَا مَجْنُونٍ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a:t>
            </a:r>
            <a:r>
              <a:rPr lang="en-US" altLang="en-US" sz="3200" dirty="0" smtClean="0">
                <a:latin typeface="Calibri" panose="020F0502020204030204" pitchFamily="34" charset="0"/>
              </a:rPr>
              <a:t>admonish. By </a:t>
            </a:r>
            <a:r>
              <a:rPr lang="en-US" altLang="en-US" sz="3200" dirty="0">
                <a:latin typeface="Calibri" panose="020F0502020204030204" pitchFamily="34" charset="0"/>
              </a:rPr>
              <a:t>your Lord’s blessing, you are not a </a:t>
            </a:r>
            <a:r>
              <a:rPr lang="en-US" altLang="en-US" sz="3200" dirty="0" smtClean="0">
                <a:latin typeface="Calibri" panose="020F0502020204030204" pitchFamily="34" charset="0"/>
              </a:rPr>
              <a:t>soothsayer, nor </a:t>
            </a:r>
            <a:r>
              <a:rPr lang="en-US" altLang="en-US" sz="3200" dirty="0">
                <a:latin typeface="Calibri" panose="020F0502020204030204" pitchFamily="34" charset="0"/>
              </a:rPr>
              <a:t>mad.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974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يَقُولُونَ شَاعِرٌ نَّتَرَبَّصُ بِهِۦ رَيْبَ ٱلْمَنُونِ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 ‘[He is] a poet,</a:t>
            </a:r>
          </a:p>
          <a:p>
            <a:pPr>
              <a:lnSpc>
                <a:spcPct val="90000"/>
              </a:lnSpc>
            </a:pPr>
            <a:r>
              <a:rPr lang="en-US" altLang="en-US" sz="3200" dirty="0">
                <a:latin typeface="Calibri" panose="020F0502020204030204" pitchFamily="34" charset="0"/>
              </a:rPr>
              <a:t>for whom we await a fatal accident’?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17844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قُلْ تَرَبَّصُوا۟ فَإِنِّى مَعَكُم مِّنَ ٱلْمُتَرَبِّصِينَ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Say, ‘</a:t>
            </a:r>
            <a:r>
              <a:rPr lang="en-US" altLang="en-US" sz="3200" dirty="0" smtClean="0">
                <a:latin typeface="Calibri" panose="020F0502020204030204" pitchFamily="34" charset="0"/>
              </a:rPr>
              <a:t>Wait! I </a:t>
            </a:r>
            <a:r>
              <a:rPr lang="en-US" altLang="en-US" sz="3200" dirty="0">
                <a:latin typeface="Calibri" panose="020F0502020204030204" pitchFamily="34" charset="0"/>
              </a:rPr>
              <a:t>too am waiting along with you.’</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59802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تَأْمُرُهُمْ أَحْلَـٰمُهُم بِهَـٰذَآ ۚ أَمْ هُمْ قَوْمٌ طَاغُونَ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their intellect which prompts them</a:t>
            </a:r>
          </a:p>
          <a:p>
            <a:pPr>
              <a:lnSpc>
                <a:spcPct val="90000"/>
              </a:lnSpc>
            </a:pPr>
            <a:r>
              <a:rPr lang="en-US" altLang="en-US" sz="3200" dirty="0">
                <a:latin typeface="Calibri" panose="020F0502020204030204" pitchFamily="34" charset="0"/>
              </a:rPr>
              <a:t>to [say] </a:t>
            </a:r>
            <a:r>
              <a:rPr lang="en-US" altLang="en-US" sz="3200" dirty="0" smtClean="0">
                <a:latin typeface="Calibri" panose="020F0502020204030204" pitchFamily="34" charset="0"/>
              </a:rPr>
              <a:t>this, or </a:t>
            </a:r>
            <a:r>
              <a:rPr lang="en-US" altLang="en-US" sz="3200" dirty="0">
                <a:latin typeface="Calibri" panose="020F0502020204030204" pitchFamily="34" charset="0"/>
              </a:rPr>
              <a:t>are they a rebellious lot?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56940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يَقُولُونَ تَقَوَّلَهُۥ ۚ بَل لَّا يُؤْمِنُونَ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say, ‘He has improvised it [himself]?’</a:t>
            </a:r>
          </a:p>
          <a:p>
            <a:pPr>
              <a:lnSpc>
                <a:spcPct val="90000"/>
              </a:lnSpc>
            </a:pPr>
            <a:r>
              <a:rPr lang="en-US" altLang="en-US" sz="3200" dirty="0">
                <a:latin typeface="Calibri" panose="020F0502020204030204" pitchFamily="34" charset="0"/>
              </a:rPr>
              <a:t>Rather they have no faith!</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23671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فَلْيَأْتُوا۟ بِحَدِيثٍ مِّثْلِهِۦٓ إِن كَانُوا۟ صَـٰدِقِينَ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Let them bring a discourse like it,</a:t>
            </a:r>
          </a:p>
          <a:p>
            <a:pPr>
              <a:lnSpc>
                <a:spcPct val="90000"/>
              </a:lnSpc>
            </a:pPr>
            <a:r>
              <a:rPr lang="en-US" altLang="en-US" sz="3200" dirty="0">
                <a:latin typeface="Calibri" panose="020F0502020204030204" pitchFamily="34" charset="0"/>
              </a:rPr>
              <a:t>if they are truthful.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458832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خُلِقُوا۟ مِنْ غَيْرِ شَىْءٍ أَمْ هُمُ ٱلْخَـٰلِقُونَ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they created from nothing?</a:t>
            </a:r>
          </a:p>
          <a:p>
            <a:pPr>
              <a:lnSpc>
                <a:spcPct val="90000"/>
              </a:lnSpc>
            </a:pPr>
            <a:r>
              <a:rPr lang="en-US" altLang="en-US" sz="3200" dirty="0">
                <a:latin typeface="Calibri" panose="020F0502020204030204" pitchFamily="34" charset="0"/>
              </a:rPr>
              <a:t>Or are they [their own] creators?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78809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خَلَقُوا۟ ٱلسَّمَـٰوَٰتِ وَٱلْأَرْضَ ۚ بَل لَّا يُوقِنُونَ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Did they create the heavens and the earth?</a:t>
            </a:r>
          </a:p>
          <a:p>
            <a:pPr>
              <a:lnSpc>
                <a:spcPct val="90000"/>
              </a:lnSpc>
            </a:pPr>
            <a:r>
              <a:rPr lang="en-US" altLang="en-US" sz="3200" dirty="0">
                <a:latin typeface="Calibri" panose="020F0502020204030204" pitchFamily="34" charset="0"/>
              </a:rPr>
              <a:t>Rather they have no certainty!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2265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عِندَهُمْ خَزَآئِنُ رَبِّكَ أَمْ هُمُ ٱلْمُصَۣيْطِرُونَ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possess the treasuries of your Lord?</a:t>
            </a:r>
          </a:p>
          <a:p>
            <a:pPr>
              <a:lnSpc>
                <a:spcPct val="90000"/>
              </a:lnSpc>
            </a:pPr>
            <a:r>
              <a:rPr lang="en-US" altLang="en-US" sz="3200" dirty="0">
                <a:latin typeface="Calibri" panose="020F0502020204030204" pitchFamily="34" charset="0"/>
              </a:rPr>
              <a:t>Or are they the controllers [of their dispensation]?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317135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لَهُمْ سُلَّمٌ يَسْتَمِعُونَ فِيهِ ۖ فَلْيَأْتِ مُسْتَمِعُهُم بِسُلْطَـٰنٍ مُّبِينٍ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have a ladder [leading up to heaven]</a:t>
            </a:r>
          </a:p>
          <a:p>
            <a:pPr>
              <a:lnSpc>
                <a:spcPct val="90000"/>
              </a:lnSpc>
            </a:pPr>
            <a:r>
              <a:rPr lang="en-US" altLang="en-US" sz="3200" dirty="0">
                <a:latin typeface="Calibri" panose="020F0502020204030204" pitchFamily="34" charset="0"/>
              </a:rPr>
              <a:t>whereby they </a:t>
            </a:r>
            <a:r>
              <a:rPr lang="en-US" altLang="en-US" sz="3200" dirty="0" smtClean="0">
                <a:latin typeface="Calibri" panose="020F0502020204030204" pitchFamily="34" charset="0"/>
              </a:rPr>
              <a:t>eavesdrop? If </a:t>
            </a:r>
            <a:r>
              <a:rPr lang="en-US" altLang="en-US" sz="3200" dirty="0">
                <a:latin typeface="Calibri" panose="020F0502020204030204" pitchFamily="34" charset="0"/>
              </a:rPr>
              <a:t>so let their eavesdropper </a:t>
            </a:r>
            <a:r>
              <a:rPr lang="en-US" altLang="en-US" sz="3200" dirty="0" smtClean="0">
                <a:latin typeface="Calibri" panose="020F0502020204030204" pitchFamily="34" charset="0"/>
              </a:rPr>
              <a:t>produce a </a:t>
            </a:r>
            <a:r>
              <a:rPr lang="en-US" altLang="en-US" sz="3200" dirty="0">
                <a:latin typeface="Calibri" panose="020F0502020204030204" pitchFamily="34" charset="0"/>
              </a:rPr>
              <a:t>manifest authority.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08383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لَهُ ٱلْبَنَـٰتُ وَلَكُمُ ٱلْبَنُونَ ﴿٣٩﴾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He have daughters while you have sons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82124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تَسْـَٔلُهُمْ أَجْرًا فَهُم مِّن مَّغْرَمٍ مُّثْقَلُونَ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ask them for a reward,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87245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عِندَهُمُ ٱلْغَيْبُ فَهُمْ يَكْتُبُونَ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have [access to] the Unseen,</a:t>
            </a:r>
          </a:p>
          <a:p>
            <a:pPr>
              <a:lnSpc>
                <a:spcPct val="90000"/>
              </a:lnSpc>
            </a:pPr>
            <a:r>
              <a:rPr lang="en-US" altLang="en-US" sz="3200" dirty="0">
                <a:latin typeface="Calibri" panose="020F0502020204030204" pitchFamily="34" charset="0"/>
              </a:rPr>
              <a:t>which they write down?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49394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يُرِيدُونَ كَيْدًا ۖ فَٱلَّذِينَ كَفَرُوا۟ هُمُ ٱلْمَكِيدُونَ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seek to outmaneuver [Allah]?</a:t>
            </a:r>
          </a:p>
          <a:p>
            <a:pPr>
              <a:lnSpc>
                <a:spcPct val="90000"/>
              </a:lnSpc>
            </a:pPr>
            <a:r>
              <a:rPr lang="en-US" altLang="en-US" sz="3200" dirty="0">
                <a:latin typeface="Calibri" panose="020F0502020204030204" pitchFamily="34" charset="0"/>
              </a:rPr>
              <a:t>But it is the </a:t>
            </a:r>
            <a:r>
              <a:rPr lang="en-US" altLang="en-US" sz="3200" dirty="0" smtClean="0">
                <a:latin typeface="Calibri" panose="020F0502020204030204" pitchFamily="34" charset="0"/>
              </a:rPr>
              <a:t>faithless who </a:t>
            </a:r>
            <a:r>
              <a:rPr lang="en-US" altLang="en-US" sz="3200" dirty="0">
                <a:latin typeface="Calibri" panose="020F0502020204030204" pitchFamily="34" charset="0"/>
              </a:rPr>
              <a:t>are the outmaneuvered ones!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48030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لَهُمْ إِلَـٰهٌ غَيْرُ ٱللَّـهِ ۚ سُبْحَـٰنَ ٱللَّـهِ عَمَّا يُشْرِكُونَ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have any god other than Allah?</a:t>
            </a:r>
          </a:p>
          <a:p>
            <a:pPr>
              <a:lnSpc>
                <a:spcPct val="90000"/>
              </a:lnSpc>
            </a:pPr>
            <a:r>
              <a:rPr lang="en-US" altLang="en-US" sz="3200" dirty="0">
                <a:latin typeface="Calibri" panose="020F0502020204030204" pitchFamily="34" charset="0"/>
              </a:rPr>
              <a:t>Clear is </a:t>
            </a:r>
            <a:r>
              <a:rPr lang="en-US" altLang="en-US" sz="3200" dirty="0" smtClean="0">
                <a:latin typeface="Calibri" panose="020F0502020204030204" pitchFamily="34" charset="0"/>
              </a:rPr>
              <a:t>Allah of </a:t>
            </a:r>
            <a:r>
              <a:rPr lang="en-US" altLang="en-US" sz="3200" dirty="0">
                <a:latin typeface="Calibri" panose="020F0502020204030204" pitchFamily="34" charset="0"/>
              </a:rPr>
              <a:t>any partners that they may ascribe [to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7283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يَرَوْا۟ كِسْفًا مِّنَ ٱلسَّمَآءِ سَاقِطًا يَقُولُوا۟ سَحَابٌ مَّرْكُومٌ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Were they to </a:t>
            </a:r>
            <a:r>
              <a:rPr lang="en-US" altLang="en-US" sz="3200" dirty="0" smtClean="0">
                <a:latin typeface="Calibri" panose="020F0502020204030204" pitchFamily="34" charset="0"/>
              </a:rPr>
              <a:t>see a </a:t>
            </a:r>
            <a:r>
              <a:rPr lang="en-US" altLang="en-US" sz="3200" dirty="0">
                <a:latin typeface="Calibri" panose="020F0502020204030204" pitchFamily="34" charset="0"/>
              </a:rPr>
              <a:t>fragment falling from the sky,</a:t>
            </a:r>
          </a:p>
          <a:p>
            <a:pPr>
              <a:lnSpc>
                <a:spcPct val="90000"/>
              </a:lnSpc>
            </a:pPr>
            <a:r>
              <a:rPr lang="en-US" altLang="en-US" sz="3200" dirty="0">
                <a:latin typeface="Calibri" panose="020F0502020204030204" pitchFamily="34" charset="0"/>
              </a:rPr>
              <a:t>they would say, ‘A cumulous cloud.’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0841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فَذَرْهُمْ حَتَّىٰ يُلَـٰقُوا۟ يَوْمَهُمُ ٱلَّذِى فِيهِ يُصْعَقُونَ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leave them until they encounter their day</a:t>
            </a:r>
          </a:p>
          <a:p>
            <a:pPr>
              <a:lnSpc>
                <a:spcPct val="90000"/>
              </a:lnSpc>
            </a:pPr>
            <a:r>
              <a:rPr lang="en-US" altLang="en-US" sz="3200" dirty="0">
                <a:latin typeface="Calibri" panose="020F0502020204030204" pitchFamily="34" charset="0"/>
              </a:rPr>
              <a:t>on which they will be thunderstruck;</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24214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وَٱلطُّورِ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Mount [Sinai],</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4323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لَا يُغْنِى عَنْهُمْ كَيْدُهُمْ شَيْـًٔا وَلَا هُمْ يُنصَرُونَ ﴿٤٦﴾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their guile will not avail them</a:t>
            </a:r>
          </a:p>
          <a:p>
            <a:pPr>
              <a:lnSpc>
                <a:spcPct val="90000"/>
              </a:lnSpc>
            </a:pPr>
            <a:r>
              <a:rPr lang="en-US" altLang="en-US" sz="3200" dirty="0">
                <a:latin typeface="Calibri" panose="020F0502020204030204" pitchFamily="34" charset="0"/>
              </a:rPr>
              <a:t>in any </a:t>
            </a:r>
            <a:r>
              <a:rPr lang="en-US" altLang="en-US" sz="3200" dirty="0" smtClean="0">
                <a:latin typeface="Calibri" panose="020F0502020204030204" pitchFamily="34" charset="0"/>
              </a:rPr>
              <a:t>way, nor </a:t>
            </a:r>
            <a:r>
              <a:rPr lang="en-US" altLang="en-US" sz="3200" dirty="0">
                <a:latin typeface="Calibri" panose="020F0502020204030204" pitchFamily="34" charset="0"/>
              </a:rPr>
              <a:t>will they be helped.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983945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وَإِنَّ لِلَّذِينَ ظَلَمُوا۟ عَذَابًا دُونَ ذَٰلِكَ وَلَـٰكِنَّ أَكْثَرَهُمْ لَا يَعْلَمُونَ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for those who do </a:t>
            </a:r>
            <a:r>
              <a:rPr lang="en-US" altLang="en-US" sz="3200" dirty="0" smtClean="0">
                <a:latin typeface="Calibri" panose="020F0502020204030204" pitchFamily="34" charset="0"/>
              </a:rPr>
              <a:t>wrong, there </a:t>
            </a:r>
            <a:r>
              <a:rPr lang="en-US" altLang="en-US" sz="3200" dirty="0">
                <a:latin typeface="Calibri" panose="020F0502020204030204" pitchFamily="34" charset="0"/>
              </a:rPr>
              <a:t>is a punishment besides that,</a:t>
            </a:r>
          </a:p>
          <a:p>
            <a:pPr>
              <a:lnSpc>
                <a:spcPct val="90000"/>
              </a:lnSpc>
            </a:pPr>
            <a:r>
              <a:rPr lang="en-US" altLang="en-US" sz="3200" dirty="0">
                <a:latin typeface="Calibri" panose="020F0502020204030204" pitchFamily="34" charset="0"/>
              </a:rPr>
              <a:t>but most of them do not know.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71596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وَٱصْبِرْ لِحُكْمِ رَبِّكَ فَإِنَّكَ بِأَعْيُنِنَا ۖ وَسَبِّحْ بِحَمْدِ رَبِّكَ حِينَ تَقُومُ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submit patiently to the judgement of your </a:t>
            </a:r>
            <a:r>
              <a:rPr lang="en-US" altLang="en-US" sz="3200" dirty="0" smtClean="0">
                <a:latin typeface="Calibri" panose="020F0502020204030204" pitchFamily="34" charset="0"/>
              </a:rPr>
              <a:t>Lord, for </a:t>
            </a:r>
            <a:r>
              <a:rPr lang="en-US" altLang="en-US" sz="3200" dirty="0">
                <a:latin typeface="Calibri" panose="020F0502020204030204" pitchFamily="34" charset="0"/>
              </a:rPr>
              <a:t>indeed you fare before Our eyes.</a:t>
            </a:r>
          </a:p>
          <a:p>
            <a:pPr>
              <a:lnSpc>
                <a:spcPct val="90000"/>
              </a:lnSpc>
            </a:pPr>
            <a:r>
              <a:rPr lang="en-US" altLang="en-US" sz="3200" dirty="0">
                <a:latin typeface="Calibri" panose="020F0502020204030204" pitchFamily="34" charset="0"/>
              </a:rPr>
              <a:t>And celebrate the praise of your </a:t>
            </a:r>
            <a:r>
              <a:rPr lang="en-US" altLang="en-US" sz="3200" dirty="0" smtClean="0">
                <a:latin typeface="Calibri" panose="020F0502020204030204" pitchFamily="34" charset="0"/>
              </a:rPr>
              <a:t>Lord when </a:t>
            </a:r>
            <a:r>
              <a:rPr lang="en-US" altLang="en-US" sz="3200" dirty="0">
                <a:latin typeface="Calibri" panose="020F0502020204030204" pitchFamily="34" charset="0"/>
              </a:rPr>
              <a:t>you rise [at dawn],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5408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ٱلَّيْلِ فَسَبِّحْهُ وَإِدْبَـٰرَ ٱلنُّجُومِ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also glorify Him during the night</a:t>
            </a:r>
          </a:p>
          <a:p>
            <a:pPr>
              <a:lnSpc>
                <a:spcPct val="90000"/>
              </a:lnSpc>
            </a:pPr>
            <a:r>
              <a:rPr lang="en-US" altLang="en-US" sz="3200" dirty="0">
                <a:latin typeface="Calibri" panose="020F0502020204030204" pitchFamily="34" charset="0"/>
              </a:rPr>
              <a:t>and at the receding of the stars.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80721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وَكِتَـٰبٍ مَّسْطُورٍ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Book inscribed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45436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رَقٍّۢ مَّنشُورٍ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 an unrolled parchment;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3845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وَٱلْبَيْتِ ٱلْمَعْمُورِ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House greatly frequented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78942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وَٱلسَّقْفِ ٱلْمَرْفُوعِ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the vault raised high,</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Ṭūr</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8077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10186</TotalTime>
  <Words>1902</Words>
  <Application>Microsoft Office PowerPoint</Application>
  <PresentationFormat>Widescreen</PresentationFormat>
  <Paragraphs>208</Paragraphs>
  <Slides>55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55</vt:i4>
      </vt:variant>
    </vt:vector>
  </HeadingPairs>
  <TitlesOfParts>
    <vt:vector size="62"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وَٱلطُّورِ ﴿١﴾</vt:lpstr>
      <vt:lpstr> وَكِتَـٰبٍ مَّسْطُورٍ ﴿٢﴾</vt:lpstr>
      <vt:lpstr> فِى رَقٍّۢ مَّنشُورٍ ﴿٣﴾</vt:lpstr>
      <vt:lpstr> وَٱلْبَيْتِ ٱلْمَعْمُورِ ﴿٤﴾</vt:lpstr>
      <vt:lpstr> وَٱلسَّقْفِ ٱلْمَرْفُوعِ ﴿٥﴾</vt:lpstr>
      <vt:lpstr> وَٱلْبَحْرِ ٱلْمَسْجُورِ ﴿٦﴾</vt:lpstr>
      <vt:lpstr> إِنَّ عَذَابَ رَبِّكَ لَوَٰقِعٌ ﴿٧﴾</vt:lpstr>
      <vt:lpstr> مَّا لَهُۥ مِن دَافِعٍ ﴿٨﴾</vt:lpstr>
      <vt:lpstr> يَوْمَ تَمُورُ ٱلسَّمَآءُ مَوْرًا ﴿٩﴾</vt:lpstr>
      <vt:lpstr> وَتَسِيرُ ٱلْجِبَالُ سَيْرًا ﴿١٠﴾</vt:lpstr>
      <vt:lpstr> فَوَيْلٌ يَوْمَئِذٍ لِّلْمُكَذِّبِينَ ﴿١١﴾</vt:lpstr>
      <vt:lpstr> ٱلَّذِينَ هُمْ فِى خَوْضٍ يَلْعَبُونَ ﴿١٢﴾</vt:lpstr>
      <vt:lpstr> يَوْمَ يُدَعُّونَ إِلَىٰ نَارِ جَهَنَّمَ دَعًّا ﴿١٣﴾</vt:lpstr>
      <vt:lpstr> هَـٰذِهِ ٱلنَّارُ ٱلَّتِى كُنتُم بِهَا تُكَذِّبُونَ ﴿١٤﴾</vt:lpstr>
      <vt:lpstr>أَفَسِحْرٌ هَـٰذَآ أَمْ أَنتُمْ لَا تُبْصِرُونَ ﴿١٥﴾</vt:lpstr>
      <vt:lpstr> ٱصْلَوْهَا فَٱصْبِرُوٓا۟ أَوْ لَا تَصْبِرُوا۟ سَوَآءٌ عَلَيْكُمْ ۖ إِنَّمَا تُجْزَوْنَ مَا كُنتُمْ تَعْمَلُونَ ﴿١٦﴾</vt:lpstr>
      <vt:lpstr> إِنَّ ٱلْمُتَّقِينَ فِى جَنَّـٰتٍ وَنَعِيمٍ ﴿١٧﴾</vt:lpstr>
      <vt:lpstr> فَـٰكِهِينَ بِمَآ ءَاتَىٰهُمْ رَبُّهُمْ وَوَقَىٰهُمْ رَبُّهُمْ عَذَابَ ٱلْجَحِيمِ ﴿١٨﴾</vt:lpstr>
      <vt:lpstr> كُلُوا۟ وَٱشْرَبُوا۟ هَنِيٓـًٔۢا بِمَا كُنتُمْ تَعْمَلُونَ ﴿١٩﴾ </vt:lpstr>
      <vt:lpstr>مُتَّكِـِٔينَ عَلَىٰ سُرُرٍ مَّصْفُوفَةٍ ۖ وَزَوَّجْنَـٰهُم بِحُورٍ عِينٍ ﴿٢٠﴾</vt:lpstr>
      <vt:lpstr> وَٱلَّذِينَ ءَامَنُوا۟ وَٱتَّبَعَتْهُمْ ذُرِّيَّتُهُم بِإِيمَـٰنٍ أَلْحَقْنَا بِهِمْ ذُرِّيَّتَهُمْ وَمَآ أَلَتْنَـٰهُم مِّنْ عَمَلِهِم مِّن شَىْءٍ ۚ كُلُّ ٱمْرِئٍۭ بِمَا كَسَبَ رَهِينٌ ﴿٢١﴾</vt:lpstr>
      <vt:lpstr> وَأَمْدَدْنَـٰهُم بِفَـٰكِهَةٍ وَلَحْمٍ مِّمَّا يَشْتَهُونَ ﴿٢٢﴾</vt:lpstr>
      <vt:lpstr> يَتَنَـٰزَعُونَ فِيهَا كَأْسًا لَّا لَغْوٌ فِيهَا وَلَا تَأْثِيمٌ ﴿٢٣﴾</vt:lpstr>
      <vt:lpstr> وَيَطُوفُ عَلَيْهِمْ غِلْمَانٌ لَّهُمْ كَأَنَّهُمْ لُؤْلُؤٌ مَّكْنُونٌ ﴿٢٤﴾ </vt:lpstr>
      <vt:lpstr>وَأَقْبَلَ بَعْضُهُمْ عَلَىٰ بَعْضٍ يَتَسَآءَلُونَ ﴿٢٥﴾ </vt:lpstr>
      <vt:lpstr>قَالُوٓا۟ إِنَّا كُنَّا قَبْلُ فِىٓ أَهْلِنَا مُشْفِقِينَ ﴿٢٦﴾</vt:lpstr>
      <vt:lpstr> فَمَنَّ ٱللَّـهُ عَلَيْنَا وَوَقَىٰنَا عَذَابَ ٱلسَّمُومِ ﴿٢٧﴾</vt:lpstr>
      <vt:lpstr> إِنَّا كُنَّا مِن قَبْلُ نَدْعُوهُ ۖ إِنَّهُۥ هُوَ ٱلْبَرُّ ٱلرَّحِيمُ ﴿٢٨﴾</vt:lpstr>
      <vt:lpstr> فَذَكِّرْ فَمَآ أَنتَ بِنِعْمَتِ رَبِّكَ بِكَاهِنٍ وَلَا مَجْنُونٍ ﴿٢٩﴾</vt:lpstr>
      <vt:lpstr> أَمْ يَقُولُونَ شَاعِرٌ نَّتَرَبَّصُ بِهِۦ رَيْبَ ٱلْمَنُونِ ﴿٣٠﴾</vt:lpstr>
      <vt:lpstr> قُلْ تَرَبَّصُوا۟ فَإِنِّى مَعَكُم مِّنَ ٱلْمُتَرَبِّصِينَ ﴿٣١﴾</vt:lpstr>
      <vt:lpstr>أَمْ تَأْمُرُهُمْ أَحْلَـٰمُهُم بِهَـٰذَآ ۚ أَمْ هُمْ قَوْمٌ طَاغُونَ ﴿٣٢﴾</vt:lpstr>
      <vt:lpstr> أَمْ يَقُولُونَ تَقَوَّلَهُۥ ۚ بَل لَّا يُؤْمِنُونَ ﴿٣٣﴾</vt:lpstr>
      <vt:lpstr> فَلْيَأْتُوا۟ بِحَدِيثٍ مِّثْلِهِۦٓ إِن كَانُوا۟ صَـٰدِقِينَ ﴿٣٤﴾</vt:lpstr>
      <vt:lpstr> أَمْ خُلِقُوا۟ مِنْ غَيْرِ شَىْءٍ أَمْ هُمُ ٱلْخَـٰلِقُونَ ﴿٣٥﴾</vt:lpstr>
      <vt:lpstr> أَمْ خَلَقُوا۟ ٱلسَّمَـٰوَٰتِ وَٱلْأَرْضَ ۚ بَل لَّا يُوقِنُونَ ﴿٣٦﴾</vt:lpstr>
      <vt:lpstr> أَمْ عِندَهُمْ خَزَآئِنُ رَبِّكَ أَمْ هُمُ ٱلْمُصَۣيْطِرُونَ ﴿٣٧﴾</vt:lpstr>
      <vt:lpstr> أَمْ لَهُمْ سُلَّمٌ يَسْتَمِعُونَ فِيهِ ۖ فَلْيَأْتِ مُسْتَمِعُهُم بِسُلْطَـٰنٍ مُّبِينٍ ﴿٣٨﴾</vt:lpstr>
      <vt:lpstr> أَمْ لَهُ ٱلْبَنَـٰتُ وَلَكُمُ ٱلْبَنُونَ ﴿٣٩﴾ </vt:lpstr>
      <vt:lpstr>أَمْ تَسْـَٔلُهُمْ أَجْرًا فَهُم مِّن مَّغْرَمٍ مُّثْقَلُونَ ﴿٤٠﴾</vt:lpstr>
      <vt:lpstr> أَمْ عِندَهُمُ ٱلْغَيْبُ فَهُمْ يَكْتُبُونَ ﴿٤١﴾</vt:lpstr>
      <vt:lpstr> أَمْ يُرِيدُونَ كَيْدًا ۖ فَٱلَّذِينَ كَفَرُوا۟ هُمُ ٱلْمَكِيدُونَ ﴿٤٢﴾</vt:lpstr>
      <vt:lpstr> أَمْ لَهُمْ إِلَـٰهٌ غَيْرُ ٱللَّـهِ ۚ سُبْحَـٰنَ ٱللَّـهِ عَمَّا يُشْرِكُونَ ﴿٤٣﴾</vt:lpstr>
      <vt:lpstr> وَإِن يَرَوْا۟ كِسْفًا مِّنَ ٱلسَّمَآءِ سَاقِطًا يَقُولُوا۟ سَحَابٌ مَّرْكُومٌ ﴿٤٤﴾</vt:lpstr>
      <vt:lpstr> فَذَرْهُمْ حَتَّىٰ يُلَـٰقُوا۟ يَوْمَهُمُ ٱلَّذِى فِيهِ يُصْعَقُونَ ﴿٤٥﴾</vt:lpstr>
      <vt:lpstr> يَوْمَ لَا يُغْنِى عَنْهُمْ كَيْدُهُمْ شَيْـًٔا وَلَا هُمْ يُنصَرُونَ ﴿٤٦﴾ </vt:lpstr>
      <vt:lpstr>وَإِنَّ لِلَّذِينَ ظَلَمُوا۟ عَذَابًا دُونَ ذَٰلِكَ وَلَـٰكِنَّ أَكْثَرَهُمْ لَا يَعْلَمُونَ ﴿٤٧﴾</vt:lpstr>
      <vt:lpstr> وَٱصْبِرْ لِحُكْمِ رَبِّكَ فَإِنَّكَ بِأَعْيُنِنَا ۖ وَسَبِّحْ بِحَمْدِ رَبِّكَ حِينَ تَقُومُ ﴿٤٨﴾</vt:lpstr>
      <vt:lpstr> وَمِنَ ٱلَّيْلِ فَسَبِّحْهُ وَإِدْبَـٰرَ ٱلنُّجُومِ ﴿٤٩﴾</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774</cp:revision>
  <dcterms:created xsi:type="dcterms:W3CDTF">2005-07-27T05:58:58Z</dcterms:created>
  <dcterms:modified xsi:type="dcterms:W3CDTF">2020-05-18T08:16:13Z</dcterms:modified>
</cp:coreProperties>
</file>