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54" r:id="rId2"/>
    <p:sldId id="355" r:id="rId3"/>
    <p:sldId id="1128" r:id="rId4"/>
    <p:sldId id="766" r:id="rId5"/>
    <p:sldId id="1075" r:id="rId6"/>
    <p:sldId id="1129" r:id="rId7"/>
    <p:sldId id="1130" r:id="rId8"/>
    <p:sldId id="1131" r:id="rId9"/>
    <p:sldId id="1132" r:id="rId10"/>
    <p:sldId id="1133" r:id="rId11"/>
    <p:sldId id="1134" r:id="rId12"/>
    <p:sldId id="1135" r:id="rId13"/>
    <p:sldId id="1136" r:id="rId14"/>
    <p:sldId id="1146" r:id="rId15"/>
    <p:sldId id="1137" r:id="rId16"/>
    <p:sldId id="1138" r:id="rId17"/>
    <p:sldId id="1147" r:id="rId18"/>
    <p:sldId id="1139" r:id="rId19"/>
    <p:sldId id="1148" r:id="rId20"/>
    <p:sldId id="1140" r:id="rId21"/>
    <p:sldId id="1141" r:id="rId22"/>
    <p:sldId id="1142" r:id="rId23"/>
    <p:sldId id="1143" r:id="rId24"/>
    <p:sldId id="1144" r:id="rId25"/>
    <p:sldId id="1145" r:id="rId26"/>
    <p:sldId id="352" r:id="rId27"/>
    <p:sldId id="353"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الحجرات</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Ḥujurāt</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apartments)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49</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إِن جَآءَكُمْ فَاسِقٌۢ بِنَبَإٍ فَتَبَيَّنُوٓا۟ أَن تُصِيبُوا۟ قَوْمًۢا بِجَهَـٰلَةٍ فَتُصْبِحُوا۟ عَلَىٰ مَا فَعَلْتُمْ نَـٰدِمِينَ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If </a:t>
            </a:r>
            <a:r>
              <a:rPr lang="en-US" altLang="en-US" sz="3200" dirty="0">
                <a:latin typeface="Calibri" panose="020F0502020204030204" pitchFamily="34" charset="0"/>
              </a:rPr>
              <a:t>a profligate [person] should bring you some </a:t>
            </a:r>
            <a:r>
              <a:rPr lang="en-US" altLang="en-US" sz="3200" dirty="0" smtClean="0">
                <a:latin typeface="Calibri" panose="020F0502020204030204" pitchFamily="34" charset="0"/>
              </a:rPr>
              <a:t>news, verify it, lest </a:t>
            </a:r>
            <a:r>
              <a:rPr lang="en-US" altLang="en-US" sz="3200" dirty="0">
                <a:latin typeface="Calibri" panose="020F0502020204030204" pitchFamily="34" charset="0"/>
              </a:rPr>
              <a:t>you should visit [harm] on some </a:t>
            </a:r>
            <a:r>
              <a:rPr lang="en-US" altLang="en-US" sz="3200" dirty="0" smtClean="0">
                <a:latin typeface="Calibri" panose="020F0502020204030204" pitchFamily="34" charset="0"/>
              </a:rPr>
              <a:t>people out </a:t>
            </a:r>
            <a:r>
              <a:rPr lang="en-US" altLang="en-US" sz="3200" dirty="0">
                <a:latin typeface="Calibri" panose="020F0502020204030204" pitchFamily="34" charset="0"/>
              </a:rPr>
              <a:t>of </a:t>
            </a:r>
            <a:r>
              <a:rPr lang="en-US" altLang="en-US" sz="3200" dirty="0" smtClean="0">
                <a:latin typeface="Calibri" panose="020F0502020204030204" pitchFamily="34" charset="0"/>
              </a:rPr>
              <a:t>ignorance, and </a:t>
            </a:r>
            <a:r>
              <a:rPr lang="en-US" altLang="en-US" sz="3200" dirty="0">
                <a:latin typeface="Calibri" panose="020F0502020204030204" pitchFamily="34" charset="0"/>
              </a:rPr>
              <a:t>then become regretful for what you have done.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8489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وَٱعْلَمُوٓا۟ أَنَّ فِيكُمْ رَسُولَ ٱللَّـهِ ۚ لَوْ يُطِيعُكُمْ فِى كَثِيرٍ مِّنَ ٱلْأَمْرِ لَعَنِتُّمْ وَلَـٰكِنَّ ٱللَّـهَ حَبَّبَ إِلَيْكُمُ ٱلْإِيمَـٰنَ وَزَيَّنَهُۥ فِى قُلُوبِكُمْ وَكَرَّهَ إِلَيْكُمُ ٱلْكُفْرَ وَٱلْفُسُوقَ وَٱلْعِصْيَانَ ۚ أُو۟لَـٰٓئِكَ هُمُ ٱلرَّٰشِدُونَ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Know that the Apostle of Allah is among </a:t>
            </a:r>
            <a:r>
              <a:rPr lang="en-US" altLang="en-US" sz="3200" dirty="0" smtClean="0">
                <a:latin typeface="Calibri" panose="020F0502020204030204" pitchFamily="34" charset="0"/>
              </a:rPr>
              <a:t>you. Should </a:t>
            </a:r>
            <a:r>
              <a:rPr lang="en-US" altLang="en-US" sz="3200" dirty="0">
                <a:latin typeface="Calibri" panose="020F0502020204030204" pitchFamily="34" charset="0"/>
              </a:rPr>
              <a:t>he obey you in many </a:t>
            </a:r>
            <a:r>
              <a:rPr lang="en-US" altLang="en-US" sz="3200" dirty="0" smtClean="0">
                <a:latin typeface="Calibri" panose="020F0502020204030204" pitchFamily="34" charset="0"/>
              </a:rPr>
              <a:t>matters, you </a:t>
            </a:r>
            <a:r>
              <a:rPr lang="en-US" altLang="en-US" sz="3200" dirty="0">
                <a:latin typeface="Calibri" panose="020F0502020204030204" pitchFamily="34" charset="0"/>
              </a:rPr>
              <a:t>would surely </a:t>
            </a:r>
            <a:r>
              <a:rPr lang="en-US" altLang="en-US" sz="3200" dirty="0" smtClean="0">
                <a:latin typeface="Calibri" panose="020F0502020204030204" pitchFamily="34" charset="0"/>
              </a:rPr>
              <a:t>suffer. But </a:t>
            </a:r>
            <a:r>
              <a:rPr lang="en-US" altLang="en-US" sz="3200" dirty="0">
                <a:latin typeface="Calibri" panose="020F0502020204030204" pitchFamily="34" charset="0"/>
              </a:rPr>
              <a:t>Allah has endeared faith to </a:t>
            </a:r>
            <a:r>
              <a:rPr lang="en-US" altLang="en-US" sz="3200" dirty="0" smtClean="0">
                <a:latin typeface="Calibri" panose="020F0502020204030204" pitchFamily="34" charset="0"/>
              </a:rPr>
              <a:t>you and </a:t>
            </a:r>
            <a:r>
              <a:rPr lang="en-US" altLang="en-US" sz="3200" dirty="0">
                <a:latin typeface="Calibri" panose="020F0502020204030204" pitchFamily="34" charset="0"/>
              </a:rPr>
              <a:t>made it appealing in your </a:t>
            </a:r>
            <a:r>
              <a:rPr lang="en-US" altLang="en-US" sz="3200" dirty="0" smtClean="0">
                <a:latin typeface="Calibri" panose="020F0502020204030204" pitchFamily="34" charset="0"/>
              </a:rPr>
              <a:t>hearts, and </a:t>
            </a:r>
            <a:r>
              <a:rPr lang="en-US" altLang="en-US" sz="3200" dirty="0">
                <a:latin typeface="Calibri" panose="020F0502020204030204" pitchFamily="34" charset="0"/>
              </a:rPr>
              <a:t>He has made hateful to </a:t>
            </a:r>
            <a:r>
              <a:rPr lang="en-US" altLang="en-US" sz="3200" dirty="0" smtClean="0">
                <a:latin typeface="Calibri" panose="020F0502020204030204" pitchFamily="34" charset="0"/>
              </a:rPr>
              <a:t>you faithlessness</a:t>
            </a:r>
            <a:r>
              <a:rPr lang="en-US" altLang="en-US" sz="3200" dirty="0">
                <a:latin typeface="Calibri" panose="020F0502020204030204" pitchFamily="34" charset="0"/>
              </a:rPr>
              <a:t>, transgression and </a:t>
            </a:r>
            <a:r>
              <a:rPr lang="en-US" altLang="en-US" sz="3200" dirty="0" smtClean="0">
                <a:latin typeface="Calibri" panose="020F0502020204030204" pitchFamily="34" charset="0"/>
              </a:rPr>
              <a:t>disobedience. It </a:t>
            </a:r>
            <a:r>
              <a:rPr lang="en-US" altLang="en-US" sz="3200" dirty="0">
                <a:latin typeface="Calibri" panose="020F0502020204030204" pitchFamily="34" charset="0"/>
              </a:rPr>
              <a:t>is such who are the right-minded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623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فَضْلًا مِّنَ ٱللَّـهِ وَنِعْمَةً ۚ وَٱللَّـهُ عَلِيمٌ حَكِيمٌ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grace and blessing from Allah,</a:t>
            </a:r>
          </a:p>
          <a:p>
            <a:pPr>
              <a:lnSpc>
                <a:spcPct val="90000"/>
              </a:lnSpc>
            </a:pPr>
            <a:r>
              <a:rPr lang="en-US" altLang="en-US" sz="3200" dirty="0">
                <a:latin typeface="Calibri" panose="020F0502020204030204" pitchFamily="34" charset="0"/>
              </a:rPr>
              <a:t>and Allah is all-knowing,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9613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طَآئِفَتَانِ مِنَ ٱلْمُؤْمِنِينَ ٱقْتَتَلُوا۟ فَأَصْلِحُوا۟ بَيْنَهُمَا ۖ فَإِنۢ بَغَتْ إِحْدَىٰهُمَا عَلَى ٱلْأُخْرَىٰ فَقَـٰتِلُوا۟ ٱلَّتِى تَبْغِى حَتَّىٰ تَفِىٓءَ إِلَىٰٓ أَمْرِ ٱللَّـهِ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two groups of the faithful fight one </a:t>
            </a:r>
            <a:r>
              <a:rPr lang="en-US" altLang="en-US" sz="3200" dirty="0" smtClean="0">
                <a:latin typeface="Calibri" panose="020F0502020204030204" pitchFamily="34" charset="0"/>
              </a:rPr>
              <a:t>another, make </a:t>
            </a:r>
            <a:r>
              <a:rPr lang="en-US" altLang="en-US" sz="3200" dirty="0">
                <a:latin typeface="Calibri" panose="020F0502020204030204" pitchFamily="34" charset="0"/>
              </a:rPr>
              <a:t>peace between </a:t>
            </a:r>
            <a:r>
              <a:rPr lang="en-US" altLang="en-US" sz="3200" dirty="0" smtClean="0">
                <a:latin typeface="Calibri" panose="020F0502020204030204" pitchFamily="34" charset="0"/>
              </a:rPr>
              <a:t>them. But </a:t>
            </a:r>
            <a:r>
              <a:rPr lang="en-US" altLang="en-US" sz="3200" dirty="0">
                <a:latin typeface="Calibri" panose="020F0502020204030204" pitchFamily="34" charset="0"/>
              </a:rPr>
              <a:t>if one party of them aggresses against the </a:t>
            </a:r>
            <a:r>
              <a:rPr lang="en-US" altLang="en-US" sz="3200" dirty="0" smtClean="0">
                <a:latin typeface="Calibri" panose="020F0502020204030204" pitchFamily="34" charset="0"/>
              </a:rPr>
              <a:t>other, fight </a:t>
            </a:r>
            <a:r>
              <a:rPr lang="en-US" altLang="en-US" sz="3200" dirty="0">
                <a:latin typeface="Calibri" panose="020F0502020204030204" pitchFamily="34" charset="0"/>
              </a:rPr>
              <a:t>the one which </a:t>
            </a:r>
            <a:r>
              <a:rPr lang="en-US" altLang="en-US" sz="3200" dirty="0" smtClean="0">
                <a:latin typeface="Calibri" panose="020F0502020204030204" pitchFamily="34" charset="0"/>
              </a:rPr>
              <a:t>aggresses until </a:t>
            </a:r>
            <a:r>
              <a:rPr lang="en-US" altLang="en-US" sz="3200" dirty="0">
                <a:latin typeface="Calibri" panose="020F0502020204030204" pitchFamily="34" charset="0"/>
              </a:rPr>
              <a:t>it returns to Allah’s </a:t>
            </a:r>
            <a:r>
              <a:rPr lang="en-US" altLang="en-US" sz="3200" dirty="0" smtClean="0">
                <a:latin typeface="Calibri" panose="020F0502020204030204" pitchFamily="34" charset="0"/>
              </a:rPr>
              <a:t>ordinance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8794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فَإِن </a:t>
            </a:r>
            <a:r>
              <a:rPr lang="ar-SA" altLang="en-US" sz="7200" dirty="0">
                <a:latin typeface="Arabic Typesetting" panose="03020402040406030203" pitchFamily="66" charset="-78"/>
                <a:cs typeface="Arabic Typesetting" panose="03020402040406030203" pitchFamily="66" charset="-78"/>
              </a:rPr>
              <a:t>فَآءَتْ فَأَصْلِحُوا۟ بَيْنَهُمَا بِٱلْعَدْلِ وَأَقْسِطُوٓا۟ ۖ إِنَّ ٱللَّـهَ يُحِبُّ ٱلْمُقْسِطِينَ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Then</a:t>
            </a:r>
            <a:r>
              <a:rPr lang="en-US" altLang="en-US" sz="3200" dirty="0">
                <a:latin typeface="Calibri" panose="020F0502020204030204" pitchFamily="34" charset="0"/>
              </a:rPr>
              <a:t>, if it </a:t>
            </a:r>
            <a:r>
              <a:rPr lang="en-US" altLang="en-US" sz="3200" dirty="0" smtClean="0">
                <a:latin typeface="Calibri" panose="020F0502020204030204" pitchFamily="34" charset="0"/>
              </a:rPr>
              <a:t>returns, make </a:t>
            </a:r>
            <a:r>
              <a:rPr lang="en-US" altLang="en-US" sz="3200" dirty="0">
                <a:latin typeface="Calibri" panose="020F0502020204030204" pitchFamily="34" charset="0"/>
              </a:rPr>
              <a:t>peace between them </a:t>
            </a:r>
            <a:r>
              <a:rPr lang="en-US" altLang="en-US" sz="3200" dirty="0" smtClean="0">
                <a:latin typeface="Calibri" panose="020F0502020204030204" pitchFamily="34" charset="0"/>
              </a:rPr>
              <a:t>fairly, and </a:t>
            </a:r>
            <a:r>
              <a:rPr lang="en-US" altLang="en-US" sz="3200" dirty="0">
                <a:latin typeface="Calibri" panose="020F0502020204030204" pitchFamily="34" charset="0"/>
              </a:rPr>
              <a:t>do </a:t>
            </a:r>
            <a:r>
              <a:rPr lang="en-US" altLang="en-US" sz="3200" dirty="0" smtClean="0">
                <a:latin typeface="Calibri" panose="020F0502020204030204" pitchFamily="34" charset="0"/>
              </a:rPr>
              <a:t>justice. Indeed </a:t>
            </a:r>
            <a:r>
              <a:rPr lang="en-US" altLang="en-US" sz="3200" dirty="0">
                <a:latin typeface="Calibri" panose="020F0502020204030204" pitchFamily="34" charset="0"/>
              </a:rPr>
              <a:t>Allah loves the just.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5486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ٱلْمُؤْمِنُونَ إِخْوَةٌ فَأَصْلِحُوا۟ بَيْنَ أَخَوَيْكُمْ ۚ وَٱتَّقُوا۟ ٱللَّـهَ لَعَلَّكُمْ تُرْحَمُونَ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faithful are indeed </a:t>
            </a:r>
            <a:r>
              <a:rPr lang="en-US" altLang="en-US" sz="3200" dirty="0" smtClean="0">
                <a:latin typeface="Calibri" panose="020F0502020204030204" pitchFamily="34" charset="0"/>
              </a:rPr>
              <a:t>brothers. Therefore </a:t>
            </a:r>
            <a:r>
              <a:rPr lang="en-US" altLang="en-US" sz="3200" dirty="0">
                <a:latin typeface="Calibri" panose="020F0502020204030204" pitchFamily="34" charset="0"/>
              </a:rPr>
              <a:t>make peace between your </a:t>
            </a:r>
            <a:r>
              <a:rPr lang="en-US" altLang="en-US" sz="3200" dirty="0" smtClean="0">
                <a:latin typeface="Calibri" panose="020F0502020204030204" pitchFamily="34" charset="0"/>
              </a:rPr>
              <a:t>brothers and </a:t>
            </a:r>
            <a:r>
              <a:rPr lang="en-US" altLang="en-US" sz="3200" dirty="0">
                <a:latin typeface="Calibri" panose="020F0502020204030204" pitchFamily="34" charset="0"/>
              </a:rPr>
              <a:t>be wary of </a:t>
            </a:r>
            <a:r>
              <a:rPr lang="en-US" altLang="en-US" sz="3200" dirty="0" smtClean="0">
                <a:latin typeface="Calibri" panose="020F0502020204030204" pitchFamily="34" charset="0"/>
              </a:rPr>
              <a:t>Allah, so </a:t>
            </a:r>
            <a:r>
              <a:rPr lang="en-US" altLang="en-US" sz="3200" dirty="0">
                <a:latin typeface="Calibri" panose="020F0502020204030204" pitchFamily="34" charset="0"/>
              </a:rPr>
              <a:t>that you may receive [His] mercy.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3947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لَا يَسْخَرْ قَوْمٌ مِّن قَوْمٍ عَسَىٰٓ أَن يَكُونُوا۟ خَيْرًا مِّنْهُمْ وَلَا نِسَآءٌ مِّن نِّسَآءٍ عَسَىٰٓ أَن يَكُنَّ خَيْرًا مِّنْهُنَّ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Let </a:t>
            </a:r>
            <a:r>
              <a:rPr lang="en-US" altLang="en-US" sz="3200" dirty="0">
                <a:latin typeface="Calibri" panose="020F0502020204030204" pitchFamily="34" charset="0"/>
              </a:rPr>
              <a:t>not any people ridicule another </a:t>
            </a:r>
            <a:r>
              <a:rPr lang="en-US" altLang="en-US" sz="3200" dirty="0" smtClean="0">
                <a:latin typeface="Calibri" panose="020F0502020204030204" pitchFamily="34" charset="0"/>
              </a:rPr>
              <a:t>people: it may </a:t>
            </a:r>
            <a:r>
              <a:rPr lang="en-US" altLang="en-US" sz="3200" dirty="0">
                <a:latin typeface="Calibri" panose="020F0502020204030204" pitchFamily="34" charset="0"/>
              </a:rPr>
              <a:t>be that they are better than they </a:t>
            </a:r>
            <a:r>
              <a:rPr lang="en-US" altLang="en-US" sz="3200" dirty="0" smtClean="0">
                <a:latin typeface="Calibri" panose="020F0502020204030204" pitchFamily="34" charset="0"/>
              </a:rPr>
              <a:t>are; nor </a:t>
            </a:r>
            <a:r>
              <a:rPr lang="en-US" altLang="en-US" sz="3200" dirty="0">
                <a:latin typeface="Calibri" panose="020F0502020204030204" pitchFamily="34" charset="0"/>
              </a:rPr>
              <a:t>let women [ridicule] </a:t>
            </a:r>
            <a:r>
              <a:rPr lang="en-US" altLang="en-US" sz="3200" dirty="0" smtClean="0">
                <a:latin typeface="Calibri" panose="020F0502020204030204" pitchFamily="34" charset="0"/>
              </a:rPr>
              <a:t>women: it </a:t>
            </a:r>
            <a:r>
              <a:rPr lang="en-US" altLang="en-US" sz="3200" dirty="0">
                <a:latin typeface="Calibri" panose="020F0502020204030204" pitchFamily="34" charset="0"/>
              </a:rPr>
              <a:t>may be that they are better than they </a:t>
            </a:r>
            <a:r>
              <a:rPr lang="en-US" altLang="en-US" sz="3200" dirty="0" smtClean="0">
                <a:latin typeface="Calibri" panose="020F0502020204030204" pitchFamily="34" charset="0"/>
              </a:rPr>
              <a:t>are.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53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تَلْمِزُوٓا۟ أَنفُسَكُمْ وَلَا تَنَابَزُوا۟ بِٱلْأَلْقَـٰبِ ۖ بِئْسَ ٱلِٱسْمُ ٱلْفُسُوقُ بَعْدَ ٱلْإِيمَـٰنِ ۚ وَمَن لَّمْ يَتُبْ فَأُو۟لَـٰٓئِكَ هُمُ ٱلظَّـٰلِمُونَ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do not defame one </a:t>
            </a:r>
            <a:r>
              <a:rPr lang="en-US" altLang="en-US" sz="3200" dirty="0" smtClean="0">
                <a:latin typeface="Calibri" panose="020F0502020204030204" pitchFamily="34" charset="0"/>
              </a:rPr>
              <a:t>another, nor </a:t>
            </a:r>
            <a:r>
              <a:rPr lang="en-US" altLang="en-US" sz="3200" dirty="0">
                <a:latin typeface="Calibri" panose="020F0502020204030204" pitchFamily="34" charset="0"/>
              </a:rPr>
              <a:t>insult one another by [calling] </a:t>
            </a:r>
            <a:r>
              <a:rPr lang="en-US" altLang="en-US" sz="3200" dirty="0" smtClean="0">
                <a:latin typeface="Calibri" panose="020F0502020204030204" pitchFamily="34" charset="0"/>
              </a:rPr>
              <a:t>nicknames. How </a:t>
            </a:r>
            <a:r>
              <a:rPr lang="en-US" altLang="en-US" sz="3200" dirty="0">
                <a:latin typeface="Calibri" panose="020F0502020204030204" pitchFamily="34" charset="0"/>
              </a:rPr>
              <a:t>evil are profane names subsequent to </a:t>
            </a:r>
            <a:r>
              <a:rPr lang="en-US" altLang="en-US" sz="3200" dirty="0" smtClean="0">
                <a:latin typeface="Calibri" panose="020F0502020204030204" pitchFamily="34" charset="0"/>
              </a:rPr>
              <a:t>faith! And </a:t>
            </a:r>
            <a:r>
              <a:rPr lang="en-US" altLang="en-US" sz="3200" dirty="0">
                <a:latin typeface="Calibri" panose="020F0502020204030204" pitchFamily="34" charset="0"/>
              </a:rPr>
              <a:t>whoever is not </a:t>
            </a:r>
            <a:r>
              <a:rPr lang="en-US" altLang="en-US" sz="3200" dirty="0" smtClean="0">
                <a:latin typeface="Calibri" panose="020F0502020204030204" pitchFamily="34" charset="0"/>
              </a:rPr>
              <a:t>penitent —such </a:t>
            </a:r>
            <a:r>
              <a:rPr lang="en-US" altLang="en-US" sz="3200" dirty="0">
                <a:latin typeface="Calibri" panose="020F0502020204030204" pitchFamily="34" charset="0"/>
              </a:rPr>
              <a:t>are the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8568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ٱجْتَنِبُوا۟ كَثِيرًا مِّنَ ٱلظَّنِّ إِنَّ بَعْضَ ٱلظَّنِّ إِثْمٌ ۖ وَلَا تَجَسَّسُوا۟ وَلَا يَغْتَب بَّعْضُكُم بَعْضًا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Avoid </a:t>
            </a:r>
            <a:r>
              <a:rPr lang="en-US" altLang="en-US" sz="3200" dirty="0">
                <a:latin typeface="Calibri" panose="020F0502020204030204" pitchFamily="34" charset="0"/>
              </a:rPr>
              <a:t>much </a:t>
            </a:r>
            <a:r>
              <a:rPr lang="en-US" altLang="en-US" sz="3200" dirty="0" smtClean="0">
                <a:latin typeface="Calibri" panose="020F0502020204030204" pitchFamily="34" charset="0"/>
              </a:rPr>
              <a:t>suspicion. Indeed </a:t>
            </a:r>
            <a:r>
              <a:rPr lang="en-US" altLang="en-US" sz="3200" dirty="0">
                <a:latin typeface="Calibri" panose="020F0502020204030204" pitchFamily="34" charset="0"/>
              </a:rPr>
              <a:t>some suspicions are </a:t>
            </a:r>
            <a:r>
              <a:rPr lang="en-US" altLang="en-US" sz="3200" dirty="0" smtClean="0">
                <a:latin typeface="Calibri" panose="020F0502020204030204" pitchFamily="34" charset="0"/>
              </a:rPr>
              <a:t>sins. And </a:t>
            </a:r>
            <a:r>
              <a:rPr lang="en-US" altLang="en-US" sz="3200" dirty="0">
                <a:latin typeface="Calibri" panose="020F0502020204030204" pitchFamily="34" charset="0"/>
              </a:rPr>
              <a:t>do not spy </a:t>
            </a:r>
            <a:r>
              <a:rPr lang="en-US" altLang="en-US" sz="3200" dirty="0" smtClean="0">
                <a:latin typeface="Calibri" panose="020F0502020204030204" pitchFamily="34" charset="0"/>
              </a:rPr>
              <a:t>on or </a:t>
            </a:r>
            <a:r>
              <a:rPr lang="en-US" altLang="en-US" sz="3200" dirty="0">
                <a:latin typeface="Calibri" panose="020F0502020204030204" pitchFamily="34" charset="0"/>
              </a:rPr>
              <a:t>backbite one </a:t>
            </a:r>
            <a:r>
              <a:rPr lang="en-US" altLang="en-US" sz="3200" dirty="0" smtClean="0">
                <a:latin typeface="Calibri" panose="020F0502020204030204" pitchFamily="34" charset="0"/>
              </a:rPr>
              <a:t>another.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348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أَيُحِبُّ </a:t>
            </a:r>
            <a:r>
              <a:rPr lang="ar-SA" altLang="en-US" sz="7200" dirty="0">
                <a:latin typeface="Arabic Typesetting" panose="03020402040406030203" pitchFamily="66" charset="-78"/>
                <a:cs typeface="Arabic Typesetting" panose="03020402040406030203" pitchFamily="66" charset="-78"/>
              </a:rPr>
              <a:t>أَحَدُكُمْ أَن يَأْكُلَ لَحْمَ أَخِيهِ مَيْتًا فَكَرِهْتُمُوهُ ۚ وَٱتَّقُوا۟ ٱللَّـهَ ۚ إِنَّ ٱللَّـهَ تَوَّابٌ رَّحِيمٌ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Will </a:t>
            </a:r>
            <a:r>
              <a:rPr lang="en-US" altLang="en-US" sz="3200" dirty="0">
                <a:latin typeface="Calibri" panose="020F0502020204030204" pitchFamily="34" charset="0"/>
              </a:rPr>
              <a:t>any of you </a:t>
            </a:r>
            <a:r>
              <a:rPr lang="en-US" altLang="en-US" sz="3200" dirty="0" smtClean="0">
                <a:latin typeface="Calibri" panose="020F0502020204030204" pitchFamily="34" charset="0"/>
              </a:rPr>
              <a:t>love to </a:t>
            </a:r>
            <a:r>
              <a:rPr lang="en-US" altLang="en-US" sz="3200" dirty="0">
                <a:latin typeface="Calibri" panose="020F0502020204030204" pitchFamily="34" charset="0"/>
              </a:rPr>
              <a:t>eat the flesh of his dead </a:t>
            </a:r>
            <a:r>
              <a:rPr lang="en-US" altLang="en-US" sz="3200" dirty="0" smtClean="0">
                <a:latin typeface="Calibri" panose="020F0502020204030204" pitchFamily="34" charset="0"/>
              </a:rPr>
              <a:t>brother? You </a:t>
            </a:r>
            <a:r>
              <a:rPr lang="en-US" altLang="en-US" sz="3200" dirty="0">
                <a:latin typeface="Calibri" panose="020F0502020204030204" pitchFamily="34" charset="0"/>
              </a:rPr>
              <a:t>would hate </a:t>
            </a:r>
            <a:r>
              <a:rPr lang="en-US" altLang="en-US" sz="3200" dirty="0" smtClean="0">
                <a:latin typeface="Calibri" panose="020F0502020204030204" pitchFamily="34" charset="0"/>
              </a:rPr>
              <a:t>it. And </a:t>
            </a:r>
            <a:r>
              <a:rPr lang="en-US" altLang="en-US" sz="3200" dirty="0">
                <a:latin typeface="Calibri" panose="020F0502020204030204" pitchFamily="34" charset="0"/>
              </a:rPr>
              <a:t>be wary of </a:t>
            </a:r>
            <a:r>
              <a:rPr lang="en-US" altLang="en-US" sz="3200" dirty="0" smtClean="0">
                <a:latin typeface="Calibri" panose="020F0502020204030204" pitchFamily="34" charset="0"/>
              </a:rPr>
              <a:t>Allah; indeed </a:t>
            </a:r>
            <a:r>
              <a:rPr lang="en-US" altLang="en-US" sz="3200" dirty="0">
                <a:latin typeface="Calibri" panose="020F0502020204030204" pitchFamily="34" charset="0"/>
              </a:rPr>
              <a:t>Allah is all-clement, all-merciful.</a:t>
            </a:r>
          </a:p>
        </p:txBody>
      </p:sp>
    </p:spTree>
    <p:extLst>
      <p:ext uri="{BB962C8B-B14F-4D97-AF65-F5344CB8AC3E}">
        <p14:creationId xmlns:p14="http://schemas.microsoft.com/office/powerpoint/2010/main" val="3440071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7125027"/>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49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Ḥujurāt</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200" dirty="0">
                <a:solidFill>
                  <a:srgbClr val="FFFF00"/>
                </a:solidFill>
              </a:rPr>
              <a:t>The surah that criticized as ill-mannered and uncouth those who would stand behind the Apartments of the Prophet’s wives and call him forth for discourse with raised voices. It takes its name from the word “apartments” (</a:t>
            </a:r>
            <a:r>
              <a:rPr lang="en-US" altLang="en-US" sz="2200" dirty="0" err="1">
                <a:solidFill>
                  <a:srgbClr val="FFFF00"/>
                </a:solidFill>
              </a:rPr>
              <a:t>ḥujurāt</a:t>
            </a:r>
            <a:r>
              <a:rPr lang="en-US" altLang="en-US" sz="2200" dirty="0">
                <a:solidFill>
                  <a:srgbClr val="FFFF00"/>
                </a:solidFill>
              </a:rPr>
              <a:t>) in . The surah guides the believers on how to behave with proper respect towards their </a:t>
            </a:r>
            <a:r>
              <a:rPr lang="en-US" altLang="en-US" sz="2200" dirty="0" smtClean="0">
                <a:solidFill>
                  <a:srgbClr val="FFFF00"/>
                </a:solidFill>
              </a:rPr>
              <a:t>leader, </a:t>
            </a:r>
            <a:r>
              <a:rPr lang="en-US" altLang="en-US" sz="2200" dirty="0">
                <a:solidFill>
                  <a:srgbClr val="FFFF00"/>
                </a:solidFill>
              </a:rPr>
              <a:t>and with mutual respect and trust towards each </a:t>
            </a:r>
            <a:r>
              <a:rPr lang="en-US" altLang="en-US" sz="2200" dirty="0" smtClean="0">
                <a:solidFill>
                  <a:srgbClr val="FFFF00"/>
                </a:solidFill>
              </a:rPr>
              <a:t>other. </a:t>
            </a:r>
            <a:r>
              <a:rPr lang="en-US" altLang="en-US" sz="2200" dirty="0">
                <a:solidFill>
                  <a:srgbClr val="FFFF00"/>
                </a:solidFill>
              </a:rPr>
              <a:t>It stresses the unity of mankind and God’s intention that people should live together in </a:t>
            </a:r>
            <a:r>
              <a:rPr lang="en-US" altLang="en-US" sz="2200" dirty="0" smtClean="0">
                <a:solidFill>
                  <a:srgbClr val="FFFF00"/>
                </a:solidFill>
              </a:rPr>
              <a:t>harmony. </a:t>
            </a:r>
            <a:r>
              <a:rPr lang="en-US" altLang="en-US" sz="2200" dirty="0">
                <a:solidFill>
                  <a:srgbClr val="FFFF00"/>
                </a:solidFill>
              </a:rPr>
              <a:t>It criticizes the desert Arabs for their presumptuous attitude to their faith and to </a:t>
            </a:r>
            <a:r>
              <a:rPr lang="en-US" altLang="en-US" sz="2200" dirty="0" smtClean="0">
                <a:solidFill>
                  <a:srgbClr val="FFFF00"/>
                </a:solidFill>
              </a:rPr>
              <a:t>God.</a:t>
            </a:r>
            <a:endParaRPr lang="en-US" altLang="en-US" sz="2200" dirty="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The (Inner) Apartments, The Chambers, The Inner Apartments, The Private Quarters, The Private </a:t>
            </a:r>
            <a:r>
              <a:rPr lang="en-US" altLang="en-US" sz="2200" dirty="0" smtClean="0">
                <a:solidFill>
                  <a:srgbClr val="FFFF00"/>
                </a:solidFill>
              </a:rPr>
              <a:t>Rooms.</a:t>
            </a:r>
          </a:p>
          <a:p>
            <a:pPr algn="ctr">
              <a:spcBef>
                <a:spcPct val="0"/>
              </a:spcBef>
              <a:buFontTx/>
              <a:buNone/>
            </a:pPr>
            <a:r>
              <a:rPr lang="en-US" altLang="en-US" sz="2200" dirty="0">
                <a:solidFill>
                  <a:srgbClr val="FFFF00"/>
                </a:solidFill>
              </a:rPr>
              <a:t>This surah was revealed in Madinah and it has 18 </a:t>
            </a:r>
            <a:r>
              <a:rPr lang="en-US" altLang="en-US" sz="2200" dirty="0" err="1">
                <a:solidFill>
                  <a:srgbClr val="FFFF00"/>
                </a:solidFill>
              </a:rPr>
              <a:t>ayaat</a:t>
            </a:r>
            <a:r>
              <a:rPr lang="en-US" altLang="en-US" sz="2200" dirty="0">
                <a:solidFill>
                  <a:srgbClr val="FFFF00"/>
                </a:solidFill>
              </a:rPr>
              <a:t>. It is narrated from the Holy Prophet (</a:t>
            </a:r>
            <a:r>
              <a:rPr lang="en-US" altLang="en-US" sz="2200" dirty="0" err="1">
                <a:solidFill>
                  <a:srgbClr val="FFFF00"/>
                </a:solidFill>
              </a:rPr>
              <a:t>s.a.w</a:t>
            </a:r>
            <a:r>
              <a:rPr lang="en-US" altLang="en-US" sz="2200" dirty="0">
                <a:solidFill>
                  <a:srgbClr val="FFFF00"/>
                </a:solidFill>
              </a:rPr>
              <a:t>.) that the reward for reciting this surah can be compared to ten times the number of believers and disbelievers on Earth.</a:t>
            </a:r>
          </a:p>
          <a:p>
            <a:pPr algn="ctr">
              <a:spcBef>
                <a:spcPct val="0"/>
              </a:spcBef>
              <a:buFontTx/>
              <a:buNone/>
            </a:pPr>
            <a:r>
              <a:rPr lang="en-US" altLang="en-US" sz="2200" dirty="0">
                <a:solidFill>
                  <a:srgbClr val="FFFF00"/>
                </a:solidFill>
              </a:rPr>
              <a:t>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has </a:t>
            </a:r>
            <a:r>
              <a:rPr lang="en-US" altLang="en-US" sz="2200" dirty="0">
                <a:solidFill>
                  <a:srgbClr val="FFFF00"/>
                </a:solidFill>
              </a:rPr>
              <a:t>narrated that those who recite this surah will be counted from among those who visited the Holy Prophet (</a:t>
            </a:r>
            <a:r>
              <a:rPr lang="en-US" altLang="en-US" sz="2200" dirty="0" err="1">
                <a:solidFill>
                  <a:srgbClr val="FFFF00"/>
                </a:solidFill>
              </a:rPr>
              <a:t>s.a.w</a:t>
            </a:r>
            <a:r>
              <a:rPr lang="en-US" altLang="en-US" sz="2200" dirty="0">
                <a:solidFill>
                  <a:srgbClr val="FFFF00"/>
                </a:solidFill>
              </a:rPr>
              <a:t>.). Writing this surah and keeping it in one’s possession makes the </a:t>
            </a:r>
            <a:r>
              <a:rPr lang="en-US" altLang="en-US" sz="2200" dirty="0" err="1">
                <a:solidFill>
                  <a:srgbClr val="FFFF00"/>
                </a:solidFill>
              </a:rPr>
              <a:t>Shaitan</a:t>
            </a:r>
            <a:r>
              <a:rPr lang="en-US" altLang="en-US" sz="2200" dirty="0">
                <a:solidFill>
                  <a:srgbClr val="FFFF00"/>
                </a:solidFill>
              </a:rPr>
              <a:t> run away and acts as a protection in times of war and unrest. If a pregnant woman drinks water in which this surah has been dissolved, then both herself and her child will remain safe from danger and drinking this water also increases breast-milk in a breastfeeding mother</a:t>
            </a:r>
            <a:r>
              <a:rPr lang="en-US" altLang="en-US" sz="2200" dirty="0" smtClean="0">
                <a:solidFill>
                  <a:srgbClr val="FFFF00"/>
                </a:solidFill>
              </a:rPr>
              <a: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ٱلنَّاسُ إِنَّا خَلَقْنَـٰكُم مِّن ذَكَرٍ وَأُنثَىٰ وَجَعَلْنَـٰكُمْ شُعُوبًا وَقَبَآئِلَ لِتَعَارَفُوٓا۟ ۚ إِنَّ أَكْرَمَكُمْ عِندَ ٱللَّـهِ أَتْقَىٰكُمْ ۚ إِنَّ ٱللَّـهَ عَلِيمٌ خَبِيرٌ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mankind! Indeed </a:t>
            </a:r>
            <a:r>
              <a:rPr lang="en-US" altLang="en-US" sz="3200" dirty="0">
                <a:latin typeface="Calibri" panose="020F0502020204030204" pitchFamily="34" charset="0"/>
              </a:rPr>
              <a:t>We created you from a male and a </a:t>
            </a:r>
            <a:r>
              <a:rPr lang="en-US" altLang="en-US" sz="3200" dirty="0" smtClean="0">
                <a:latin typeface="Calibri" panose="020F0502020204030204" pitchFamily="34" charset="0"/>
              </a:rPr>
              <a:t>female, and </a:t>
            </a:r>
            <a:r>
              <a:rPr lang="en-US" altLang="en-US" sz="3200" dirty="0">
                <a:latin typeface="Calibri" panose="020F0502020204030204" pitchFamily="34" charset="0"/>
              </a:rPr>
              <a:t>made you nations and </a:t>
            </a:r>
            <a:r>
              <a:rPr lang="en-US" altLang="en-US" sz="3200" dirty="0" smtClean="0">
                <a:latin typeface="Calibri" panose="020F0502020204030204" pitchFamily="34" charset="0"/>
              </a:rPr>
              <a:t>tribes that </a:t>
            </a:r>
            <a:r>
              <a:rPr lang="en-US" altLang="en-US" sz="3200" dirty="0">
                <a:latin typeface="Calibri" panose="020F0502020204030204" pitchFamily="34" charset="0"/>
              </a:rPr>
              <a:t>you may identify yourselves </a:t>
            </a:r>
            <a:r>
              <a:rPr lang="en-US" altLang="en-US" sz="3200" dirty="0" smtClean="0">
                <a:latin typeface="Calibri" panose="020F0502020204030204" pitchFamily="34" charset="0"/>
              </a:rPr>
              <a:t>with one another. Indeed </a:t>
            </a:r>
            <a:r>
              <a:rPr lang="en-US" altLang="en-US" sz="3200" dirty="0">
                <a:latin typeface="Calibri" panose="020F0502020204030204" pitchFamily="34" charset="0"/>
              </a:rPr>
              <a:t>the </a:t>
            </a:r>
            <a:r>
              <a:rPr lang="en-US" altLang="en-US" sz="3200" dirty="0" smtClean="0">
                <a:latin typeface="Calibri" panose="020F0502020204030204" pitchFamily="34" charset="0"/>
              </a:rPr>
              <a:t>noblest </a:t>
            </a:r>
            <a:r>
              <a:rPr lang="en-US" altLang="en-US" sz="3200" dirty="0">
                <a:latin typeface="Calibri" panose="020F0502020204030204" pitchFamily="34" charset="0"/>
              </a:rPr>
              <a:t>of </a:t>
            </a:r>
            <a:r>
              <a:rPr lang="en-US" altLang="en-US" sz="3200" dirty="0" smtClean="0">
                <a:latin typeface="Calibri" panose="020F0502020204030204" pitchFamily="34" charset="0"/>
              </a:rPr>
              <a:t>you in </a:t>
            </a:r>
            <a:r>
              <a:rPr lang="en-US" altLang="en-US" sz="3200" dirty="0">
                <a:latin typeface="Calibri" panose="020F0502020204030204" pitchFamily="34" charset="0"/>
              </a:rPr>
              <a:t>the sight of </a:t>
            </a:r>
            <a:r>
              <a:rPr lang="en-US" altLang="en-US" sz="3200" dirty="0" smtClean="0">
                <a:latin typeface="Calibri" panose="020F0502020204030204" pitchFamily="34" charset="0"/>
              </a:rPr>
              <a:t>Allah is </a:t>
            </a:r>
            <a:r>
              <a:rPr lang="en-US" altLang="en-US" sz="3200" dirty="0">
                <a:latin typeface="Calibri" panose="020F0502020204030204" pitchFamily="34" charset="0"/>
              </a:rPr>
              <a:t>the most </a:t>
            </a:r>
            <a:r>
              <a:rPr lang="en-US" altLang="en-US" sz="3200" dirty="0" err="1">
                <a:latin typeface="Calibri" panose="020F0502020204030204" pitchFamily="34" charset="0"/>
              </a:rPr>
              <a:t>Godwary</a:t>
            </a:r>
            <a:r>
              <a:rPr lang="en-US" altLang="en-US" sz="3200" dirty="0">
                <a:latin typeface="Calibri" panose="020F0502020204030204" pitchFamily="34" charset="0"/>
              </a:rPr>
              <a:t> among </a:t>
            </a:r>
            <a:r>
              <a:rPr lang="en-US" altLang="en-US" sz="3200" dirty="0" smtClean="0">
                <a:latin typeface="Calibri" panose="020F0502020204030204" pitchFamily="34" charset="0"/>
              </a:rPr>
              <a:t>you. Indeed </a:t>
            </a:r>
            <a:r>
              <a:rPr lang="en-US" altLang="en-US" sz="3200" dirty="0">
                <a:latin typeface="Calibri" panose="020F0502020204030204" pitchFamily="34" charset="0"/>
              </a:rPr>
              <a:t>Allah is all-knowing, all-aware.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2423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ٱلْأَعْرَابُ ءَامَنَّا ۖ قُل لَّمْ تُؤْمِنُوا۟ وَلَـٰكِن قُولُوٓا۟ أَسْلَمْنَا وَلَمَّا يَدْخُلِ ٱلْإِيمَـٰنُ فِى قُلُوبِكُمْ ۖ وَإِن تُطِيعُوا۟ ٱللَّـهَ وَرَسُولَهُۥ لَا يَلِتْكُم مِّنْ أَعْمَـٰلِكُمْ شَيْـًٔا ۚ إِنَّ ٱللَّـهَ غَفُورٌ رَّحِيمٌ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Bedouins say, ‘We have faith</a:t>
            </a:r>
            <a:r>
              <a:rPr lang="en-US" altLang="en-US" sz="3200" dirty="0" smtClean="0">
                <a:latin typeface="Calibri" panose="020F0502020204030204" pitchFamily="34" charset="0"/>
              </a:rPr>
              <a:t>.’ Say</a:t>
            </a:r>
            <a:r>
              <a:rPr lang="en-US" altLang="en-US" sz="3200" dirty="0">
                <a:latin typeface="Calibri" panose="020F0502020204030204" pitchFamily="34" charset="0"/>
              </a:rPr>
              <a:t>, ‘You do not have faith </a:t>
            </a:r>
            <a:r>
              <a:rPr lang="en-US" altLang="en-US" sz="3200" dirty="0" smtClean="0">
                <a:latin typeface="Calibri" panose="020F0502020204030204" pitchFamily="34" charset="0"/>
              </a:rPr>
              <a:t>yet; rather </a:t>
            </a:r>
            <a:r>
              <a:rPr lang="en-US" altLang="en-US" sz="3200" dirty="0">
                <a:latin typeface="Calibri" panose="020F0502020204030204" pitchFamily="34" charset="0"/>
              </a:rPr>
              <a:t>say, “We have embraced Islam</a:t>
            </a:r>
            <a:r>
              <a:rPr lang="en-US" altLang="en-US" sz="3200" dirty="0" smtClean="0">
                <a:latin typeface="Calibri" panose="020F0502020204030204" pitchFamily="34" charset="0"/>
              </a:rPr>
              <a:t>,” for </a:t>
            </a:r>
            <a:r>
              <a:rPr lang="en-US" altLang="en-US" sz="3200" dirty="0">
                <a:latin typeface="Calibri" panose="020F0502020204030204" pitchFamily="34" charset="0"/>
              </a:rPr>
              <a:t>faith has not yet </a:t>
            </a:r>
            <a:r>
              <a:rPr lang="en-US" altLang="en-US" sz="3200" dirty="0" smtClean="0">
                <a:latin typeface="Calibri" panose="020F0502020204030204" pitchFamily="34" charset="0"/>
              </a:rPr>
              <a:t>entered into </a:t>
            </a:r>
            <a:r>
              <a:rPr lang="en-US" altLang="en-US" sz="3200" dirty="0">
                <a:latin typeface="Calibri" panose="020F0502020204030204" pitchFamily="34" charset="0"/>
              </a:rPr>
              <a:t>your </a:t>
            </a:r>
            <a:r>
              <a:rPr lang="en-US" altLang="en-US" sz="3200" dirty="0" smtClean="0">
                <a:latin typeface="Calibri" panose="020F0502020204030204" pitchFamily="34" charset="0"/>
              </a:rPr>
              <a:t>hearts. Yet </a:t>
            </a:r>
            <a:r>
              <a:rPr lang="en-US" altLang="en-US" sz="3200" dirty="0">
                <a:latin typeface="Calibri" panose="020F0502020204030204" pitchFamily="34" charset="0"/>
              </a:rPr>
              <a:t>if you obey Allah and His </a:t>
            </a:r>
            <a:r>
              <a:rPr lang="en-US" altLang="en-US" sz="3200" dirty="0" smtClean="0">
                <a:latin typeface="Calibri" panose="020F0502020204030204" pitchFamily="34" charset="0"/>
              </a:rPr>
              <a:t>Apostle, He </a:t>
            </a:r>
            <a:r>
              <a:rPr lang="en-US" altLang="en-US" sz="3200" dirty="0">
                <a:latin typeface="Calibri" panose="020F0502020204030204" pitchFamily="34" charset="0"/>
              </a:rPr>
              <a:t>will not stint anything of [the reward of] your </a:t>
            </a:r>
            <a:r>
              <a:rPr lang="en-US" altLang="en-US" sz="3200" dirty="0" smtClean="0">
                <a:latin typeface="Calibri" panose="020F0502020204030204" pitchFamily="34" charset="0"/>
              </a:rPr>
              <a:t>works. Indeed </a:t>
            </a:r>
            <a:r>
              <a:rPr lang="en-US" altLang="en-US" sz="3200" dirty="0">
                <a:latin typeface="Calibri" panose="020F0502020204030204" pitchFamily="34" charset="0"/>
              </a:rPr>
              <a:t>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3897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ٱلْمُؤْمِنُونَ ٱلَّذِينَ ءَامَنُوا۟ بِٱللَّـهِ وَرَسُولِهِۦ ثُمَّ لَمْ يَرْتَابُوا۟ وَجَـٰهَدُوا۟ بِأَمْوَٰلِهِمْ وَأَنفُسِهِمْ فِى سَبِيلِ ٱللَّـهِ ۚ أُو۟لَـٰٓئِكَ هُمُ ٱلصَّـٰدِقُونَ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faithful are only those who have attained </a:t>
            </a:r>
            <a:r>
              <a:rPr lang="en-US" altLang="en-US" sz="3200" dirty="0" smtClean="0">
                <a:latin typeface="Calibri" panose="020F0502020204030204" pitchFamily="34" charset="0"/>
              </a:rPr>
              <a:t>faith in </a:t>
            </a:r>
            <a:r>
              <a:rPr lang="en-US" altLang="en-US" sz="3200" dirty="0">
                <a:latin typeface="Calibri" panose="020F0502020204030204" pitchFamily="34" charset="0"/>
              </a:rPr>
              <a:t>Allah and His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then have never </a:t>
            </a:r>
            <a:r>
              <a:rPr lang="en-US" altLang="en-US" sz="3200" dirty="0" smtClean="0">
                <a:latin typeface="Calibri" panose="020F0502020204030204" pitchFamily="34" charset="0"/>
              </a:rPr>
              <a:t>doubted, and </a:t>
            </a:r>
            <a:r>
              <a:rPr lang="en-US" altLang="en-US" sz="3200" dirty="0">
                <a:latin typeface="Calibri" panose="020F0502020204030204" pitchFamily="34" charset="0"/>
              </a:rPr>
              <a:t>who wage </a:t>
            </a:r>
            <a:r>
              <a:rPr lang="en-US" altLang="en-US" sz="3200" dirty="0" err="1">
                <a:latin typeface="Calibri" panose="020F0502020204030204" pitchFamily="34" charset="0"/>
              </a:rPr>
              <a:t>jihād</a:t>
            </a:r>
            <a:r>
              <a:rPr lang="en-US" altLang="en-US" sz="3200" dirty="0">
                <a:latin typeface="Calibri" panose="020F0502020204030204" pitchFamily="34" charset="0"/>
              </a:rPr>
              <a:t> with </a:t>
            </a:r>
            <a:r>
              <a:rPr lang="en-US" altLang="en-US" sz="3200" dirty="0" smtClean="0">
                <a:latin typeface="Calibri" panose="020F0502020204030204" pitchFamily="34" charset="0"/>
              </a:rPr>
              <a:t>their possessions and </a:t>
            </a:r>
            <a:r>
              <a:rPr lang="en-US" altLang="en-US" sz="3200" dirty="0">
                <a:latin typeface="Calibri" panose="020F0502020204030204" pitchFamily="34" charset="0"/>
              </a:rPr>
              <a:t>their </a:t>
            </a:r>
            <a:r>
              <a:rPr lang="en-US" altLang="en-US" sz="3200" dirty="0" smtClean="0">
                <a:latin typeface="Calibri" panose="020F0502020204030204" pitchFamily="34" charset="0"/>
              </a:rPr>
              <a:t>persons in </a:t>
            </a:r>
            <a:r>
              <a:rPr lang="en-US" altLang="en-US" sz="3200" dirty="0">
                <a:latin typeface="Calibri" panose="020F0502020204030204" pitchFamily="34" charset="0"/>
              </a:rPr>
              <a:t>the way of </a:t>
            </a:r>
            <a:r>
              <a:rPr lang="en-US" altLang="en-US" sz="3200" dirty="0" smtClean="0">
                <a:latin typeface="Calibri" panose="020F0502020204030204" pitchFamily="34" charset="0"/>
              </a:rPr>
              <a:t>Allah. It </a:t>
            </a:r>
            <a:r>
              <a:rPr lang="en-US" altLang="en-US" sz="3200" dirty="0">
                <a:latin typeface="Calibri" panose="020F0502020204030204" pitchFamily="34" charset="0"/>
              </a:rPr>
              <a:t>is they who are the truthful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5140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أَتُعَلِّمُونَ ٱللَّـهَ بِدِينِكُمْ وَٱللَّـهُ يَعْلَمُ مَا فِى ٱلسَّمَـٰوَٰتِ وَمَا فِى ٱلْأَرْضِ ۚ وَٱللَّـهُ بِكُلِّ شَىْءٍ عَلِيمٌ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‘Will you inform Allah about your </a:t>
            </a:r>
            <a:r>
              <a:rPr lang="en-US" altLang="en-US" sz="3200" dirty="0" smtClean="0">
                <a:latin typeface="Calibri" panose="020F0502020204030204" pitchFamily="34" charset="0"/>
              </a:rPr>
              <a:t>faith while </a:t>
            </a:r>
            <a:r>
              <a:rPr lang="en-US" altLang="en-US" sz="3200" dirty="0">
                <a:latin typeface="Calibri" panose="020F0502020204030204" pitchFamily="34" charset="0"/>
              </a:rPr>
              <a:t>Allah </a:t>
            </a:r>
            <a:r>
              <a:rPr lang="en-US" altLang="en-US" sz="3200" dirty="0" smtClean="0">
                <a:latin typeface="Calibri" panose="020F0502020204030204" pitchFamily="34" charset="0"/>
              </a:rPr>
              <a:t>knows whatever </a:t>
            </a:r>
            <a:r>
              <a:rPr lang="en-US" altLang="en-US" sz="3200" dirty="0">
                <a:latin typeface="Calibri" panose="020F0502020204030204" pitchFamily="34" charset="0"/>
              </a:rPr>
              <a:t>there is in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whatever there is in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Allah has knowledge of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2025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يَمُنُّونَ عَلَيْكَ أَنْ أَسْلَمُوا۟ ۖ قُل لَّا تَمُنُّوا۟ عَلَىَّ إِسْلَـٰمَكُم ۖ بَلِ ٱللَّـهُ يَمُنُّ عَلَيْكُمْ أَنْ هَدَىٰكُمْ لِلْإِيمَـٰنِ إِن كُنتُمْ صَـٰدِقِينَ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count it as a </a:t>
            </a:r>
            <a:r>
              <a:rPr lang="en-US" altLang="en-US" sz="3200" dirty="0" err="1">
                <a:latin typeface="Calibri" panose="020F0502020204030204" pitchFamily="34" charset="0"/>
              </a:rPr>
              <a:t>favour</a:t>
            </a:r>
            <a:r>
              <a:rPr lang="en-US" altLang="en-US" sz="3200" dirty="0">
                <a:latin typeface="Calibri" panose="020F0502020204030204" pitchFamily="34" charset="0"/>
              </a:rPr>
              <a:t> to </a:t>
            </a:r>
            <a:r>
              <a:rPr lang="en-US" altLang="en-US" sz="3200" dirty="0" smtClean="0">
                <a:latin typeface="Calibri" panose="020F0502020204030204" pitchFamily="34" charset="0"/>
              </a:rPr>
              <a:t>you that </a:t>
            </a:r>
            <a:r>
              <a:rPr lang="en-US" altLang="en-US" sz="3200" dirty="0">
                <a:latin typeface="Calibri" panose="020F0502020204030204" pitchFamily="34" charset="0"/>
              </a:rPr>
              <a:t>they have embraced </a:t>
            </a:r>
            <a:r>
              <a:rPr lang="en-US" altLang="en-US" sz="3200" dirty="0" smtClean="0">
                <a:latin typeface="Calibri" panose="020F0502020204030204" pitchFamily="34" charset="0"/>
              </a:rPr>
              <a:t>Islam. Say</a:t>
            </a:r>
            <a:r>
              <a:rPr lang="en-US" altLang="en-US" sz="3200" dirty="0">
                <a:latin typeface="Calibri" panose="020F0502020204030204" pitchFamily="34" charset="0"/>
              </a:rPr>
              <a:t>, ‘Do not count it as a </a:t>
            </a:r>
            <a:r>
              <a:rPr lang="en-US" altLang="en-US" sz="3200" dirty="0" err="1">
                <a:latin typeface="Calibri" panose="020F0502020204030204" pitchFamily="34" charset="0"/>
              </a:rPr>
              <a:t>favour</a:t>
            </a:r>
            <a:r>
              <a:rPr lang="en-US" altLang="en-US" sz="3200" dirty="0">
                <a:latin typeface="Calibri" panose="020F0502020204030204" pitchFamily="34" charset="0"/>
              </a:rPr>
              <a:t> to </a:t>
            </a:r>
            <a:r>
              <a:rPr lang="en-US" altLang="en-US" sz="3200" dirty="0" smtClean="0">
                <a:latin typeface="Calibri" panose="020F0502020204030204" pitchFamily="34" charset="0"/>
              </a:rPr>
              <a:t>me your </a:t>
            </a:r>
            <a:r>
              <a:rPr lang="en-US" altLang="en-US" sz="3200" dirty="0">
                <a:latin typeface="Calibri" panose="020F0502020204030204" pitchFamily="34" charset="0"/>
              </a:rPr>
              <a:t>embracing of </a:t>
            </a:r>
            <a:r>
              <a:rPr lang="en-US" altLang="en-US" sz="3200" dirty="0" smtClean="0">
                <a:latin typeface="Calibri" panose="020F0502020204030204" pitchFamily="34" charset="0"/>
              </a:rPr>
              <a:t>Islam. Rather </a:t>
            </a:r>
            <a:r>
              <a:rPr lang="en-US" altLang="en-US" sz="3200" dirty="0">
                <a:latin typeface="Calibri" panose="020F0502020204030204" pitchFamily="34" charset="0"/>
              </a:rPr>
              <a:t>it is Allah who has done you a </a:t>
            </a:r>
            <a:r>
              <a:rPr lang="en-US" altLang="en-US" sz="3200" dirty="0" err="1" smtClean="0">
                <a:latin typeface="Calibri" panose="020F0502020204030204" pitchFamily="34" charset="0"/>
              </a:rPr>
              <a:t>favour</a:t>
            </a:r>
            <a:r>
              <a:rPr lang="en-US" altLang="en-US" sz="3200" dirty="0" smtClean="0">
                <a:latin typeface="Calibri" panose="020F0502020204030204" pitchFamily="34" charset="0"/>
              </a:rPr>
              <a:t> in </a:t>
            </a:r>
            <a:r>
              <a:rPr lang="en-US" altLang="en-US" sz="3200" dirty="0">
                <a:latin typeface="Calibri" panose="020F0502020204030204" pitchFamily="34" charset="0"/>
              </a:rPr>
              <a:t>that He has guided you to </a:t>
            </a:r>
            <a:r>
              <a:rPr lang="en-US" altLang="en-US" sz="3200" dirty="0" smtClean="0">
                <a:latin typeface="Calibri" panose="020F0502020204030204" pitchFamily="34" charset="0"/>
              </a:rPr>
              <a:t>faith, should </a:t>
            </a:r>
            <a:r>
              <a:rPr lang="en-US" altLang="en-US" sz="3200" dirty="0">
                <a:latin typeface="Calibri" panose="020F0502020204030204" pitchFamily="34" charset="0"/>
              </a:rPr>
              <a:t>you be </a:t>
            </a:r>
            <a:r>
              <a:rPr lang="en-US" altLang="en-US" sz="3200">
                <a:latin typeface="Calibri" panose="020F0502020204030204" pitchFamily="34" charset="0"/>
              </a:rPr>
              <a:t>truthful</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0152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يَعْلَمُ غَيْبَ ٱلسَّمَـٰوَٰتِ وَٱلْأَرْضِ ۚ وَٱللَّـهُ بَصِيرٌۢ بِمَا تَعْمَلُونَ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knows the Unseen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earth,</a:t>
            </a:r>
          </a:p>
          <a:p>
            <a:pPr>
              <a:lnSpc>
                <a:spcPct val="90000"/>
              </a:lnSpc>
            </a:pPr>
            <a:r>
              <a:rPr lang="en-US" altLang="en-US" sz="3200" dirty="0">
                <a:latin typeface="Calibri" panose="020F0502020204030204" pitchFamily="34" charset="0"/>
              </a:rPr>
              <a:t>and Allah sees best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284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لَا تُقَدِّمُوا۟ بَيْنَ يَدَىِ ٱللَّـهِ وَرَسُولِهِۦ ۖ وَٱتَّقُوا۟ ٱللَّـهَ ۚ إِنَّ ٱللَّـهَ سَمِيعٌ عَلِيمٌ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Do </a:t>
            </a:r>
            <a:r>
              <a:rPr lang="en-US" altLang="en-US" sz="3200" dirty="0">
                <a:latin typeface="Calibri" panose="020F0502020204030204" pitchFamily="34" charset="0"/>
              </a:rPr>
              <a:t>not venture ahead of Allah and His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be wary of Allah.</a:t>
            </a:r>
          </a:p>
          <a:p>
            <a:pPr>
              <a:lnSpc>
                <a:spcPct val="90000"/>
              </a:lnSpc>
            </a:pPr>
            <a:r>
              <a:rPr lang="en-US" altLang="en-US" sz="3200" dirty="0">
                <a:latin typeface="Calibri" panose="020F0502020204030204" pitchFamily="34" charset="0"/>
              </a:rPr>
              <a:t>Indeed Allah is all-hearing,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203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لَا تَرْفَعُوٓا۟ أَصْوَٰتَكُمْ فَوْقَ صَوْتِ ٱلنَّبِىِّ وَلَا تَجْهَرُوا۟ لَهُۥ بِٱلْقَوْلِ كَجَهْرِ بَعْضِكُمْ لِبَعْضٍ أَن تَحْبَطَ أَعْمَـٰلُكُمْ وَأَنتُمْ لَا تَشْعُرُونَ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Do </a:t>
            </a:r>
            <a:r>
              <a:rPr lang="en-US" altLang="en-US" sz="3200" dirty="0">
                <a:latin typeface="Calibri" panose="020F0502020204030204" pitchFamily="34" charset="0"/>
              </a:rPr>
              <a:t>not raise your </a:t>
            </a:r>
            <a:r>
              <a:rPr lang="en-US" altLang="en-US" sz="3200" dirty="0" smtClean="0">
                <a:latin typeface="Calibri" panose="020F0502020204030204" pitchFamily="34" charset="0"/>
              </a:rPr>
              <a:t>voices above </a:t>
            </a:r>
            <a:r>
              <a:rPr lang="en-US" altLang="en-US" sz="3200" dirty="0">
                <a:latin typeface="Calibri" panose="020F0502020204030204" pitchFamily="34" charset="0"/>
              </a:rPr>
              <a:t>the voice of the </a:t>
            </a:r>
            <a:r>
              <a:rPr lang="en-US" altLang="en-US" sz="3200" dirty="0" smtClean="0">
                <a:latin typeface="Calibri" panose="020F0502020204030204" pitchFamily="34" charset="0"/>
              </a:rPr>
              <a:t>Prophet, and </a:t>
            </a:r>
            <a:r>
              <a:rPr lang="en-US" altLang="en-US" sz="3200" dirty="0">
                <a:latin typeface="Calibri" panose="020F0502020204030204" pitchFamily="34" charset="0"/>
              </a:rPr>
              <a:t>do not speak aloud to </a:t>
            </a:r>
            <a:r>
              <a:rPr lang="en-US" altLang="en-US" sz="3200" dirty="0" smtClean="0">
                <a:latin typeface="Calibri" panose="020F0502020204030204" pitchFamily="34" charset="0"/>
              </a:rPr>
              <a:t>him as </a:t>
            </a:r>
            <a:r>
              <a:rPr lang="en-US" altLang="en-US" sz="3200" dirty="0">
                <a:latin typeface="Calibri" panose="020F0502020204030204" pitchFamily="34" charset="0"/>
              </a:rPr>
              <a:t>you shout to one </a:t>
            </a:r>
            <a:r>
              <a:rPr lang="en-US" altLang="en-US" sz="3200" dirty="0" smtClean="0">
                <a:latin typeface="Calibri" panose="020F0502020204030204" pitchFamily="34" charset="0"/>
              </a:rPr>
              <a:t>another, lest </a:t>
            </a:r>
            <a:r>
              <a:rPr lang="en-US" altLang="en-US" sz="3200" dirty="0">
                <a:latin typeface="Calibri" panose="020F0502020204030204" pitchFamily="34" charset="0"/>
              </a:rPr>
              <a:t>your works should </a:t>
            </a:r>
            <a:r>
              <a:rPr lang="en-US" altLang="en-US" sz="3200" dirty="0" smtClean="0">
                <a:latin typeface="Calibri" panose="020F0502020204030204" pitchFamily="34" charset="0"/>
              </a:rPr>
              <a:t>fail without </a:t>
            </a:r>
            <a:r>
              <a:rPr lang="en-US" altLang="en-US" sz="3200" dirty="0">
                <a:latin typeface="Calibri" panose="020F0502020204030204" pitchFamily="34" charset="0"/>
              </a:rPr>
              <a:t>your being aware.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960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يَغُضُّونَ أَصْوَٰتَهُمْ عِندَ رَسُولِ ٱللَّـهِ أُو۟لَـٰٓئِكَ ٱلَّذِينَ ٱمْتَحَنَ ٱللَّـهُ قُلُوبَهُمْ لِلتَّقْوَىٰ ۚ لَهُم مَّغْفِرَةٌ وَأَجْرٌ عَظِيمٌ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lower their </a:t>
            </a:r>
            <a:r>
              <a:rPr lang="en-US" altLang="en-US" sz="3200" dirty="0" smtClean="0">
                <a:latin typeface="Calibri" panose="020F0502020204030204" pitchFamily="34" charset="0"/>
              </a:rPr>
              <a:t>voices in </a:t>
            </a:r>
            <a:r>
              <a:rPr lang="en-US" altLang="en-US" sz="3200" dirty="0">
                <a:latin typeface="Calibri" panose="020F0502020204030204" pitchFamily="34" charset="0"/>
              </a:rPr>
              <a:t>the presence of the Apostle of </a:t>
            </a:r>
            <a:r>
              <a:rPr lang="en-US" altLang="en-US" sz="3200" dirty="0" smtClean="0">
                <a:latin typeface="Calibri" panose="020F0502020204030204" pitchFamily="34" charset="0"/>
              </a:rPr>
              <a:t>Allah —they </a:t>
            </a:r>
            <a:r>
              <a:rPr lang="en-US" altLang="en-US" sz="3200" dirty="0">
                <a:latin typeface="Calibri" panose="020F0502020204030204" pitchFamily="34" charset="0"/>
              </a:rPr>
              <a:t>are the ones whose hearts Allah has </a:t>
            </a:r>
            <a:r>
              <a:rPr lang="en-US" altLang="en-US" sz="3200" dirty="0" smtClean="0">
                <a:latin typeface="Calibri" panose="020F0502020204030204" pitchFamily="34" charset="0"/>
              </a:rPr>
              <a:t>tested for </a:t>
            </a:r>
            <a:r>
              <a:rPr lang="en-US" altLang="en-US" sz="3200" dirty="0" err="1" smtClean="0">
                <a:latin typeface="Calibri" panose="020F0502020204030204" pitchFamily="34" charset="0"/>
              </a:rPr>
              <a:t>Godwariness</a:t>
            </a:r>
            <a:r>
              <a:rPr lang="en-US" altLang="en-US" sz="3200" dirty="0" smtClean="0">
                <a:latin typeface="Calibri" panose="020F0502020204030204" pitchFamily="34" charset="0"/>
              </a:rPr>
              <a:t>. For </a:t>
            </a:r>
            <a:r>
              <a:rPr lang="en-US" altLang="en-US" sz="3200" dirty="0">
                <a:latin typeface="Calibri" panose="020F0502020204030204" pitchFamily="34" charset="0"/>
              </a:rPr>
              <a:t>them will be forgiveness and a great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182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يُنَادُونَكَ مِن وَرَآءِ ٱلْحُجُرَٰتِ أَكْثَرُهُمْ لَا يَعْقِلُونَ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call </a:t>
            </a:r>
            <a:r>
              <a:rPr lang="en-US" altLang="en-US" sz="3200" dirty="0" smtClean="0">
                <a:latin typeface="Calibri" panose="020F0502020204030204" pitchFamily="34" charset="0"/>
              </a:rPr>
              <a:t>you from </a:t>
            </a:r>
            <a:r>
              <a:rPr lang="en-US" altLang="en-US" sz="3200" dirty="0">
                <a:latin typeface="Calibri" panose="020F0502020204030204" pitchFamily="34" charset="0"/>
              </a:rPr>
              <a:t>behind the </a:t>
            </a:r>
            <a:r>
              <a:rPr lang="en-US" altLang="en-US" sz="3200" dirty="0" smtClean="0">
                <a:latin typeface="Calibri" panose="020F0502020204030204" pitchFamily="34" charset="0"/>
              </a:rPr>
              <a:t>apartments, most </a:t>
            </a:r>
            <a:r>
              <a:rPr lang="en-US" altLang="en-US" sz="3200" dirty="0">
                <a:latin typeface="Calibri" panose="020F0502020204030204" pitchFamily="34" charset="0"/>
              </a:rPr>
              <a:t>of them do not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727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أَنَّهُمْ صَبَرُوا۟ حَتَّىٰ تَخْرُجَ إِلَيْهِمْ لَكَانَ خَيْرًا لَّهُمْ ۚ وَٱللَّـهُ غَفُورٌ رَّحِيمٌ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they been patient until you came out for </a:t>
            </a:r>
            <a:r>
              <a:rPr lang="en-US" altLang="en-US" sz="3200" dirty="0" smtClean="0">
                <a:latin typeface="Calibri" panose="020F0502020204030204" pitchFamily="34" charset="0"/>
              </a:rPr>
              <a:t>them, it </a:t>
            </a:r>
            <a:r>
              <a:rPr lang="en-US" altLang="en-US" sz="3200" dirty="0">
                <a:latin typeface="Calibri" panose="020F0502020204030204" pitchFamily="34" charset="0"/>
              </a:rPr>
              <a:t>would have been better for them,</a:t>
            </a:r>
          </a:p>
          <a:p>
            <a:pPr>
              <a:lnSpc>
                <a:spcPct val="90000"/>
              </a:lnSpc>
            </a:pPr>
            <a:r>
              <a:rPr lang="en-US" altLang="en-US" sz="3200" dirty="0">
                <a:latin typeface="Calibri" panose="020F0502020204030204" pitchFamily="34" charset="0"/>
              </a:rPr>
              <a:t>and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Ḥujurāt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0649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10023</TotalTime>
  <Words>1709</Words>
  <Application>Microsoft Office PowerPoint</Application>
  <PresentationFormat>Widescreen</PresentationFormat>
  <Paragraphs>91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يَـٰٓأَيُّهَا ٱلَّذِينَ ءَامَنُوا۟ لَا تُقَدِّمُوا۟ بَيْنَ يَدَىِ ٱللَّـهِ وَرَسُولِهِۦ ۖ وَٱتَّقُوا۟ ٱللَّـهَ ۚ إِنَّ ٱللَّـهَ سَمِيعٌ عَلِيمٌ ﴿١﴾</vt:lpstr>
      <vt:lpstr> يَـٰٓأَيُّهَا ٱلَّذِينَ ءَامَنُوا۟ لَا تَرْفَعُوٓا۟ أَصْوَٰتَكُمْ فَوْقَ صَوْتِ ٱلنَّبِىِّ وَلَا تَجْهَرُوا۟ لَهُۥ بِٱلْقَوْلِ كَجَهْرِ بَعْضِكُمْ لِبَعْضٍ أَن تَحْبَطَ أَعْمَـٰلُكُمْ وَأَنتُمْ لَا تَشْعُرُونَ ﴿٢﴾</vt:lpstr>
      <vt:lpstr> إِنَّ ٱلَّذِينَ يَغُضُّونَ أَصْوَٰتَهُمْ عِندَ رَسُولِ ٱللَّـهِ أُو۟لَـٰٓئِكَ ٱلَّذِينَ ٱمْتَحَنَ ٱللَّـهُ قُلُوبَهُمْ لِلتَّقْوَىٰ ۚ لَهُم مَّغْفِرَةٌ وَأَجْرٌ عَظِيمٌ ﴿٣﴾</vt:lpstr>
      <vt:lpstr> إِنَّ ٱلَّذِينَ يُنَادُونَكَ مِن وَرَآءِ ٱلْحُجُرَٰتِ أَكْثَرُهُمْ لَا يَعْقِلُونَ ﴿٤﴾</vt:lpstr>
      <vt:lpstr>وَلَوْ أَنَّهُمْ صَبَرُوا۟ حَتَّىٰ تَخْرُجَ إِلَيْهِمْ لَكَانَ خَيْرًا لَّهُمْ ۚ وَٱللَّـهُ غَفُورٌ رَّحِيمٌ ﴿٥﴾</vt:lpstr>
      <vt:lpstr> يَـٰٓأَيُّهَا ٱلَّذِينَ ءَامَنُوٓا۟ إِن جَآءَكُمْ فَاسِقٌۢ بِنَبَإٍ فَتَبَيَّنُوٓا۟ أَن تُصِيبُوا۟ قَوْمًۢا بِجَهَـٰلَةٍ فَتُصْبِحُوا۟ عَلَىٰ مَا فَعَلْتُمْ نَـٰدِمِينَ ﴿٦﴾</vt:lpstr>
      <vt:lpstr> وَٱعْلَمُوٓا۟ أَنَّ فِيكُمْ رَسُولَ ٱللَّـهِ ۚ لَوْ يُطِيعُكُمْ فِى كَثِيرٍ مِّنَ ٱلْأَمْرِ لَعَنِتُّمْ وَلَـٰكِنَّ ٱللَّـهَ حَبَّبَ إِلَيْكُمُ ٱلْإِيمَـٰنَ وَزَيَّنَهُۥ فِى قُلُوبِكُمْ وَكَرَّهَ إِلَيْكُمُ ٱلْكُفْرَ وَٱلْفُسُوقَ وَٱلْعِصْيَانَ ۚ أُو۟لَـٰٓئِكَ هُمُ ٱلرَّٰشِدُونَ ﴿٧﴾</vt:lpstr>
      <vt:lpstr> فَضْلًا مِّنَ ٱللَّـهِ وَنِعْمَةً ۚ وَٱللَّـهُ عَلِيمٌ حَكِيمٌ ﴿٨﴾ </vt:lpstr>
      <vt:lpstr>وَإِن طَآئِفَتَانِ مِنَ ٱلْمُؤْمِنِينَ ٱقْتَتَلُوا۟ فَأَصْلِحُوا۟ بَيْنَهُمَا ۖ فَإِنۢ بَغَتْ إِحْدَىٰهُمَا عَلَى ٱلْأُخْرَىٰ فَقَـٰتِلُوا۟ ٱلَّتِى تَبْغِى حَتَّىٰ تَفِىٓءَ إِلَىٰٓ أَمْرِ ٱللَّـهِ ۚ</vt:lpstr>
      <vt:lpstr>فَإِن فَآءَتْ فَأَصْلِحُوا۟ بَيْنَهُمَا بِٱلْعَدْلِ وَأَقْسِطُوٓا۟ ۖ إِنَّ ٱللَّـهَ يُحِبُّ ٱلْمُقْسِطِينَ ﴿٩﴾</vt:lpstr>
      <vt:lpstr> إِنَّمَا ٱلْمُؤْمِنُونَ إِخْوَةٌ فَأَصْلِحُوا۟ بَيْنَ أَخَوَيْكُمْ ۚ وَٱتَّقُوا۟ ٱللَّـهَ لَعَلَّكُمْ تُرْحَمُونَ ﴿١٠﴾</vt:lpstr>
      <vt:lpstr> يَـٰٓأَيُّهَا ٱلَّذِينَ ءَامَنُوا۟ لَا يَسْخَرْ قَوْمٌ مِّن قَوْمٍ عَسَىٰٓ أَن يَكُونُوا۟ خَيْرًا مِّنْهُمْ وَلَا نِسَآءٌ مِّن نِّسَآءٍ عَسَىٰٓ أَن يَكُنَّ خَيْرًا مِّنْهُنَّ ۖ</vt:lpstr>
      <vt:lpstr>وَلَا تَلْمِزُوٓا۟ أَنفُسَكُمْ وَلَا تَنَابَزُوا۟ بِٱلْأَلْقَـٰبِ ۖ بِئْسَ ٱلِٱسْمُ ٱلْفُسُوقُ بَعْدَ ٱلْإِيمَـٰنِ ۚ وَمَن لَّمْ يَتُبْ فَأُو۟لَـٰٓئِكَ هُمُ ٱلظَّـٰلِمُونَ ﴿١١﴾</vt:lpstr>
      <vt:lpstr>يَـٰٓأَيُّهَا ٱلَّذِينَ ءَامَنُوا۟ ٱجْتَنِبُوا۟ كَثِيرًا مِّنَ ٱلظَّنِّ إِنَّ بَعْضَ ٱلظَّنِّ إِثْمٌ ۖ وَلَا تَجَسَّسُوا۟ وَلَا يَغْتَب بَّعْضُكُم بَعْضًا ۚ</vt:lpstr>
      <vt:lpstr>أَيُحِبُّ أَحَدُكُمْ أَن يَأْكُلَ لَحْمَ أَخِيهِ مَيْتًا فَكَرِهْتُمُوهُ ۚ وَٱتَّقُوا۟ ٱللَّـهَ ۚ إِنَّ ٱللَّـهَ تَوَّابٌ رَّحِيمٌ ﴿١٢﴾ </vt:lpstr>
      <vt:lpstr>يَـٰٓأَيُّهَا ٱلنَّاسُ إِنَّا خَلَقْنَـٰكُم مِّن ذَكَرٍ وَأُنثَىٰ وَجَعَلْنَـٰكُمْ شُعُوبًا وَقَبَآئِلَ لِتَعَارَفُوٓا۟ ۚ إِنَّ أَكْرَمَكُمْ عِندَ ٱللَّـهِ أَتْقَىٰكُمْ ۚ إِنَّ ٱللَّـهَ عَلِيمٌ خَبِيرٌ ﴿١٣﴾ </vt:lpstr>
      <vt:lpstr> قَالَتِ ٱلْأَعْرَابُ ءَامَنَّا ۖ قُل لَّمْ تُؤْمِنُوا۟ وَلَـٰكِن قُولُوٓا۟ أَسْلَمْنَا وَلَمَّا يَدْخُلِ ٱلْإِيمَـٰنُ فِى قُلُوبِكُمْ ۖ وَإِن تُطِيعُوا۟ ٱللَّـهَ وَرَسُولَهُۥ لَا يَلِتْكُم مِّنْ أَعْمَـٰلِكُمْ شَيْـًٔا ۚ إِنَّ ٱللَّـهَ غَفُورٌ رَّحِيمٌ ﴿١٤﴾</vt:lpstr>
      <vt:lpstr> إِنَّمَا ٱلْمُؤْمِنُونَ ٱلَّذِينَ ءَامَنُوا۟ بِٱللَّـهِ وَرَسُولِهِۦ ثُمَّ لَمْ يَرْتَابُوا۟ وَجَـٰهَدُوا۟ بِأَمْوَٰلِهِمْ وَأَنفُسِهِمْ فِى سَبِيلِ ٱللَّـهِ ۚ أُو۟لَـٰٓئِكَ هُمُ ٱلصَّـٰدِقُونَ ﴿١٥﴾</vt:lpstr>
      <vt:lpstr> قُلْ أَتُعَلِّمُونَ ٱللَّـهَ بِدِينِكُمْ وَٱللَّـهُ يَعْلَمُ مَا فِى ٱلسَّمَـٰوَٰتِ وَمَا فِى ٱلْأَرْضِ ۚ وَٱللَّـهُ بِكُلِّ شَىْءٍ عَلِيمٌ ﴿١٦﴾</vt:lpstr>
      <vt:lpstr> يَمُنُّونَ عَلَيْكَ أَنْ أَسْلَمُوا۟ ۖ قُل لَّا تَمُنُّوا۟ عَلَىَّ إِسْلَـٰمَكُم ۖ بَلِ ٱللَّـهُ يَمُنُّ عَلَيْكُمْ أَنْ هَدَىٰكُمْ لِلْإِيمَـٰنِ إِن كُنتُمْ صَـٰدِقِينَ ﴿١٧﴾</vt:lpstr>
      <vt:lpstr> إِنَّ ٱللَّـهَ يَعْلَمُ غَيْبَ ٱلسَّمَـٰوَٰتِ وَٱلْأَرْضِ ۚ وَٱللَّـهُ بَصِيرٌۢ بِمَا تَعْمَلُونَ ﴿١٨﴾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758</cp:revision>
  <dcterms:created xsi:type="dcterms:W3CDTF">2005-07-27T05:58:58Z</dcterms:created>
  <dcterms:modified xsi:type="dcterms:W3CDTF">2020-05-17T21:11:25Z</dcterms:modified>
</cp:coreProperties>
</file>