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354" r:id="rId2"/>
    <p:sldId id="355" r:id="rId3"/>
    <p:sldId id="1129" r:id="rId4"/>
    <p:sldId id="1128" r:id="rId5"/>
    <p:sldId id="766" r:id="rId6"/>
    <p:sldId id="1075" r:id="rId7"/>
    <p:sldId id="1130" r:id="rId8"/>
    <p:sldId id="1131" r:id="rId9"/>
    <p:sldId id="1132" r:id="rId10"/>
    <p:sldId id="1133" r:id="rId11"/>
    <p:sldId id="1134" r:id="rId12"/>
    <p:sldId id="1135" r:id="rId13"/>
    <p:sldId id="1136" r:id="rId14"/>
    <p:sldId id="1137" r:id="rId15"/>
    <p:sldId id="1138" r:id="rId16"/>
    <p:sldId id="1139" r:id="rId17"/>
    <p:sldId id="1158" r:id="rId18"/>
    <p:sldId id="1140" r:id="rId19"/>
    <p:sldId id="1141" r:id="rId20"/>
    <p:sldId id="1142" r:id="rId21"/>
    <p:sldId id="1143" r:id="rId22"/>
    <p:sldId id="1159" r:id="rId23"/>
    <p:sldId id="1144" r:id="rId24"/>
    <p:sldId id="1145" r:id="rId25"/>
    <p:sldId id="1146" r:id="rId26"/>
    <p:sldId id="1147" r:id="rId27"/>
    <p:sldId id="1148" r:id="rId28"/>
    <p:sldId id="1149" r:id="rId29"/>
    <p:sldId id="1150" r:id="rId30"/>
    <p:sldId id="1151" r:id="rId31"/>
    <p:sldId id="1152" r:id="rId32"/>
    <p:sldId id="1153" r:id="rId33"/>
    <p:sldId id="1160" r:id="rId34"/>
    <p:sldId id="1154" r:id="rId35"/>
    <p:sldId id="1155" r:id="rId36"/>
    <p:sldId id="1156" r:id="rId37"/>
    <p:sldId id="1157" r:id="rId38"/>
    <p:sldId id="1161" r:id="rId39"/>
    <p:sldId id="1162" r:id="rId40"/>
    <p:sldId id="352" r:id="rId41"/>
    <p:sldId id="353"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الفتح</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Fatḥ</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Victory)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48</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29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لِّيُدْخِلَ ٱلْمُؤْمِنِينَ وَٱلْمُؤْمِنَـٰتِ جَنَّـٰتٍ تَجْرِى مِن تَحْتِهَا ٱلْأَنْهَـٰرُ خَـٰلِدِينَ فِيهَا وَيُكَفِّرَ عَنْهُمْ سَيِّـَٔاتِهِمْ ۚ وَكَانَ ذَٰلِكَ عِندَ ٱللَّـهِ فَوْزًا عَظِيمًا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admit the faithful, men and </a:t>
            </a:r>
            <a:r>
              <a:rPr lang="en-US" altLang="en-US" sz="3200" dirty="0" smtClean="0">
                <a:latin typeface="Calibri" panose="020F0502020204030204" pitchFamily="34" charset="0"/>
              </a:rPr>
              <a:t>women, into </a:t>
            </a:r>
            <a:r>
              <a:rPr lang="en-US" altLang="en-US" sz="3200" dirty="0">
                <a:latin typeface="Calibri" panose="020F0502020204030204" pitchFamily="34" charset="0"/>
              </a:rPr>
              <a:t>gardens with streams running in </a:t>
            </a:r>
            <a:r>
              <a:rPr lang="en-US" altLang="en-US" sz="3200" dirty="0" smtClean="0">
                <a:latin typeface="Calibri" panose="020F0502020204030204" pitchFamily="34" charset="0"/>
              </a:rPr>
              <a:t>them, to </a:t>
            </a:r>
            <a:r>
              <a:rPr lang="en-US" altLang="en-US" sz="3200" dirty="0">
                <a:latin typeface="Calibri" panose="020F0502020204030204" pitchFamily="34" charset="0"/>
              </a:rPr>
              <a:t>remain in them [forever</a:t>
            </a:r>
            <a:r>
              <a:rPr lang="en-US" altLang="en-US" sz="3200" dirty="0" smtClean="0">
                <a:latin typeface="Calibri" panose="020F0502020204030204" pitchFamily="34" charset="0"/>
              </a:rPr>
              <a:t>], and </a:t>
            </a:r>
            <a:r>
              <a:rPr lang="en-US" altLang="en-US" sz="3200" dirty="0">
                <a:latin typeface="Calibri" panose="020F0502020204030204" pitchFamily="34" charset="0"/>
              </a:rPr>
              <a:t>that He may absolve them of their </a:t>
            </a:r>
            <a:r>
              <a:rPr lang="en-US" altLang="en-US" sz="3200" dirty="0" smtClean="0">
                <a:latin typeface="Calibri" panose="020F0502020204030204" pitchFamily="34" charset="0"/>
              </a:rPr>
              <a:t>misdeeds. That </a:t>
            </a:r>
            <a:r>
              <a:rPr lang="en-US" altLang="en-US" sz="3200" dirty="0">
                <a:latin typeface="Calibri" panose="020F0502020204030204" pitchFamily="34" charset="0"/>
              </a:rPr>
              <a:t>is a great success with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606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وَيُعَذِّبَ ٱلْمُنَـٰفِقِينَ وَٱلْمُنَـٰفِقَـٰتِ وَٱلْمُشْرِكِينَ وَٱلْمُشْرِكَـٰتِ ٱلظَّآنِّينَ بِٱللَّـهِ ظَنَّ ٱلسَّوْءِ ۚ عَلَيْهِمْ دَآئِرَةُ ٱلسَّوْءِ ۖ وَغَضِبَ ٱللَّـهُ عَلَيْهِمْ وَلَعَنَهُمْ وَأَعَدَّ لَهُمْ جَهَنَّمَ ۖ وَسَآءَتْ مَصِيرًا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punish the hypocrites, men and </a:t>
            </a:r>
            <a:r>
              <a:rPr lang="en-US" altLang="en-US" sz="3200" dirty="0" smtClean="0">
                <a:latin typeface="Calibri" panose="020F0502020204030204" pitchFamily="34" charset="0"/>
              </a:rPr>
              <a:t>women, and </a:t>
            </a:r>
            <a:r>
              <a:rPr lang="en-US" altLang="en-US" sz="3200" dirty="0">
                <a:latin typeface="Calibri" panose="020F0502020204030204" pitchFamily="34" charset="0"/>
              </a:rPr>
              <a:t>the polytheists, men and </a:t>
            </a:r>
            <a:r>
              <a:rPr lang="en-US" altLang="en-US" sz="3200" dirty="0" smtClean="0">
                <a:latin typeface="Calibri" panose="020F0502020204030204" pitchFamily="34" charset="0"/>
              </a:rPr>
              <a:t>women, who </a:t>
            </a:r>
            <a:r>
              <a:rPr lang="en-US" altLang="en-US" sz="3200" dirty="0">
                <a:latin typeface="Calibri" panose="020F0502020204030204" pitchFamily="34" charset="0"/>
              </a:rPr>
              <a:t>entertain a bad opinion of </a:t>
            </a:r>
            <a:r>
              <a:rPr lang="en-US" altLang="en-US" sz="3200" dirty="0" smtClean="0">
                <a:latin typeface="Calibri" panose="020F0502020204030204" pitchFamily="34" charset="0"/>
              </a:rPr>
              <a:t>Allah. For </a:t>
            </a:r>
            <a:r>
              <a:rPr lang="en-US" altLang="en-US" sz="3200" dirty="0">
                <a:latin typeface="Calibri" panose="020F0502020204030204" pitchFamily="34" charset="0"/>
              </a:rPr>
              <a:t>them shall be an adverse turn of </a:t>
            </a:r>
            <a:r>
              <a:rPr lang="en-US" altLang="en-US" sz="3200" dirty="0" smtClean="0">
                <a:latin typeface="Calibri" panose="020F0502020204030204" pitchFamily="34" charset="0"/>
              </a:rPr>
              <a:t>fortune: Allah </a:t>
            </a:r>
            <a:r>
              <a:rPr lang="en-US" altLang="en-US" sz="3200" dirty="0">
                <a:latin typeface="Calibri" panose="020F0502020204030204" pitchFamily="34" charset="0"/>
              </a:rPr>
              <a:t>is wrathful with </a:t>
            </a:r>
            <a:r>
              <a:rPr lang="en-US" altLang="en-US" sz="3200" dirty="0" smtClean="0">
                <a:latin typeface="Calibri" panose="020F0502020204030204" pitchFamily="34" charset="0"/>
              </a:rPr>
              <a:t>them and </a:t>
            </a:r>
            <a:r>
              <a:rPr lang="en-US" altLang="en-US" sz="3200" dirty="0">
                <a:latin typeface="Calibri" panose="020F0502020204030204" pitchFamily="34" charset="0"/>
              </a:rPr>
              <a:t>He has cursed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prepared </a:t>
            </a:r>
            <a:r>
              <a:rPr lang="en-US" altLang="en-US" sz="3200" dirty="0" smtClean="0">
                <a:latin typeface="Calibri" panose="020F0502020204030204" pitchFamily="34" charset="0"/>
              </a:rPr>
              <a:t>for them hell, and </a:t>
            </a:r>
            <a:r>
              <a:rPr lang="en-US" altLang="en-US" sz="3200" dirty="0">
                <a:latin typeface="Calibri" panose="020F0502020204030204" pitchFamily="34" charset="0"/>
              </a:rPr>
              <a:t>it is 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152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جُنُودُ ٱلسَّمَـٰوَٰتِ وَٱلْأَرْضِ ۚ وَكَانَ ٱللَّـهُ عَزِيزًا حَكِيمًا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 the hosts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earth,</a:t>
            </a:r>
          </a:p>
          <a:p>
            <a:pPr>
              <a:lnSpc>
                <a:spcPct val="90000"/>
              </a:lnSpc>
            </a:pPr>
            <a:r>
              <a:rPr lang="en-US" altLang="en-US" sz="3200" dirty="0">
                <a:latin typeface="Calibri" panose="020F0502020204030204" pitchFamily="34" charset="0"/>
              </a:rPr>
              <a:t>and Allah is all-mighty,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761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أَرْسَلْنَـٰكَ شَـٰهِدًا وَمُبَشِّرًا وَنَذِيرًا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you as a </a:t>
            </a:r>
            <a:r>
              <a:rPr lang="en-US" altLang="en-US" sz="3200" dirty="0" smtClean="0">
                <a:latin typeface="Calibri" panose="020F0502020204030204" pitchFamily="34" charset="0"/>
              </a:rPr>
              <a:t>witness, and </a:t>
            </a:r>
            <a:r>
              <a:rPr lang="en-US" altLang="en-US" sz="3200" dirty="0">
                <a:latin typeface="Calibri" panose="020F0502020204030204" pitchFamily="34" charset="0"/>
              </a:rPr>
              <a:t>as a bearer of good news and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710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لِّتُؤْمِنُوا۟ بِٱللَّـهِ وَرَسُولِهِۦ وَتُعَزِّرُوهُ وَتُوَقِّرُوهُ وَتُسَبِّحُوهُ بُكْرَةً وَأَصِيلًا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you may have faith in Allah and His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that you may support him and revere </a:t>
            </a:r>
            <a:r>
              <a:rPr lang="en-US" altLang="en-US" sz="3200" dirty="0" smtClean="0">
                <a:latin typeface="Calibri" panose="020F0502020204030204" pitchFamily="34" charset="0"/>
              </a:rPr>
              <a:t>him, and </a:t>
            </a:r>
            <a:r>
              <a:rPr lang="en-US" altLang="en-US" sz="3200" dirty="0">
                <a:latin typeface="Calibri" panose="020F0502020204030204" pitchFamily="34" charset="0"/>
              </a:rPr>
              <a:t>that you may glorify Him </a:t>
            </a:r>
            <a:r>
              <a:rPr lang="en-US" altLang="en-US" sz="3200" dirty="0" smtClean="0">
                <a:latin typeface="Calibri" panose="020F0502020204030204" pitchFamily="34" charset="0"/>
              </a:rPr>
              <a:t>morning and </a:t>
            </a:r>
            <a:r>
              <a:rPr lang="en-US" altLang="en-US" sz="3200" dirty="0">
                <a:latin typeface="Calibri" panose="020F0502020204030204" pitchFamily="34" charset="0"/>
              </a:rPr>
              <a:t>evening.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9035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يُبَايِعُونَكَ إِنَّمَا يُبَايِعُونَ ٱللَّـهَ يَدُ ٱللَّـهِ فَوْقَ أَيْدِيهِمْ ۚ فَمَن نَّكَثَ فَإِنَّمَا يَنكُثُ عَلَىٰ نَفْسِهِۦ ۖ وَمَنْ أَوْفَىٰ بِمَا عَـٰهَدَ عَلَيْهُ ٱللَّـهَ فَسَيُؤْتِيهِ أَجْرًا عَظِيمًا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swear allegiance to </a:t>
            </a:r>
            <a:r>
              <a:rPr lang="en-US" altLang="en-US" sz="3200" dirty="0" smtClean="0">
                <a:latin typeface="Calibri" panose="020F0502020204030204" pitchFamily="34" charset="0"/>
              </a:rPr>
              <a:t>you, swear </a:t>
            </a:r>
            <a:r>
              <a:rPr lang="en-US" altLang="en-US" sz="3200" dirty="0">
                <a:latin typeface="Calibri" panose="020F0502020204030204" pitchFamily="34" charset="0"/>
              </a:rPr>
              <a:t>allegiance only to </a:t>
            </a:r>
            <a:r>
              <a:rPr lang="en-US" altLang="en-US" sz="3200" dirty="0" smtClean="0">
                <a:latin typeface="Calibri" panose="020F0502020204030204" pitchFamily="34" charset="0"/>
              </a:rPr>
              <a:t>Allah: the </a:t>
            </a:r>
            <a:r>
              <a:rPr lang="en-US" altLang="en-US" sz="3200" dirty="0">
                <a:latin typeface="Calibri" panose="020F0502020204030204" pitchFamily="34" charset="0"/>
              </a:rPr>
              <a:t>hand of Allah is above their </a:t>
            </a:r>
            <a:r>
              <a:rPr lang="en-US" altLang="en-US" sz="3200" dirty="0" smtClean="0">
                <a:latin typeface="Calibri" panose="020F0502020204030204" pitchFamily="34" charset="0"/>
              </a:rPr>
              <a:t>hands. So </a:t>
            </a:r>
            <a:r>
              <a:rPr lang="en-US" altLang="en-US" sz="3200" dirty="0">
                <a:latin typeface="Calibri" panose="020F0502020204030204" pitchFamily="34" charset="0"/>
              </a:rPr>
              <a:t>whosoever breaks his </a:t>
            </a:r>
            <a:r>
              <a:rPr lang="en-US" altLang="en-US" sz="3200" dirty="0" smtClean="0">
                <a:latin typeface="Calibri" panose="020F0502020204030204" pitchFamily="34" charset="0"/>
              </a:rPr>
              <a:t>oath, breaks </a:t>
            </a:r>
            <a:r>
              <a:rPr lang="en-US" altLang="en-US" sz="3200" dirty="0">
                <a:latin typeface="Calibri" panose="020F0502020204030204" pitchFamily="34" charset="0"/>
              </a:rPr>
              <a:t>it only to his own </a:t>
            </a:r>
            <a:r>
              <a:rPr lang="en-US" altLang="en-US" sz="3200" dirty="0" smtClean="0">
                <a:latin typeface="Calibri" panose="020F0502020204030204" pitchFamily="34" charset="0"/>
              </a:rPr>
              <a:t>detriment, and </a:t>
            </a:r>
            <a:r>
              <a:rPr lang="en-US" altLang="en-US" sz="3200" dirty="0">
                <a:latin typeface="Calibri" panose="020F0502020204030204" pitchFamily="34" charset="0"/>
              </a:rPr>
              <a:t>whoever </a:t>
            </a:r>
            <a:r>
              <a:rPr lang="en-US" altLang="en-US" sz="3200" dirty="0" smtClean="0">
                <a:latin typeface="Calibri" panose="020F0502020204030204" pitchFamily="34" charset="0"/>
              </a:rPr>
              <a:t>fulfills the </a:t>
            </a:r>
            <a:r>
              <a:rPr lang="en-US" altLang="en-US" sz="3200" dirty="0">
                <a:latin typeface="Calibri" panose="020F0502020204030204" pitchFamily="34" charset="0"/>
              </a:rPr>
              <a:t>covenant he has made with </a:t>
            </a:r>
            <a:r>
              <a:rPr lang="en-US" altLang="en-US" sz="3200" dirty="0" smtClean="0">
                <a:latin typeface="Calibri" panose="020F0502020204030204" pitchFamily="34" charset="0"/>
              </a:rPr>
              <a:t>Allah, He </a:t>
            </a:r>
            <a:r>
              <a:rPr lang="en-US" altLang="en-US" sz="3200" dirty="0">
                <a:latin typeface="Calibri" panose="020F0502020204030204" pitchFamily="34" charset="0"/>
              </a:rPr>
              <a:t>will give him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2577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 لَكَ ٱلْمُخَلَّفُونَ مِنَ ٱلْأَعْرَابِ شَغَلَتْنَآ أَمْوَٰلُنَا وَأَهْلُونَا فَٱسْتَغْفِرْ لَنَا ۚ يَقُولُونَ بِأَلْسِنَتِهِم مَّا لَيْسَ فِى قُلُوبِهِمْ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Bedouins who were left behind will tell you</a:t>
            </a:r>
            <a:r>
              <a:rPr lang="en-US" altLang="en-US" sz="3200" dirty="0" smtClean="0">
                <a:latin typeface="Calibri" panose="020F0502020204030204" pitchFamily="34" charset="0"/>
              </a:rPr>
              <a:t>, ‘</a:t>
            </a:r>
            <a:r>
              <a:rPr lang="en-US" altLang="en-US" sz="3200" dirty="0">
                <a:latin typeface="Calibri" panose="020F0502020204030204" pitchFamily="34" charset="0"/>
              </a:rPr>
              <a:t>Our possessions and our families kept us </a:t>
            </a:r>
            <a:r>
              <a:rPr lang="en-US" altLang="en-US" sz="3200" dirty="0" smtClean="0">
                <a:latin typeface="Calibri" panose="020F0502020204030204" pitchFamily="34" charset="0"/>
              </a:rPr>
              <a:t>occupied. So </a:t>
            </a:r>
            <a:r>
              <a:rPr lang="en-US" altLang="en-US" sz="3200" dirty="0">
                <a:latin typeface="Calibri" panose="020F0502020204030204" pitchFamily="34" charset="0"/>
              </a:rPr>
              <a:t>plead [to Allah] for our forgiveness</a:t>
            </a:r>
            <a:r>
              <a:rPr lang="en-US" altLang="en-US" sz="3200" dirty="0" smtClean="0">
                <a:latin typeface="Calibri" panose="020F0502020204030204" pitchFamily="34" charset="0"/>
              </a:rPr>
              <a:t>!’ They </a:t>
            </a:r>
            <a:r>
              <a:rPr lang="en-US" altLang="en-US" sz="3200" dirty="0">
                <a:latin typeface="Calibri" panose="020F0502020204030204" pitchFamily="34" charset="0"/>
              </a:rPr>
              <a:t>say with their </a:t>
            </a:r>
            <a:r>
              <a:rPr lang="en-US" altLang="en-US" sz="3200" dirty="0" smtClean="0">
                <a:latin typeface="Calibri" panose="020F0502020204030204" pitchFamily="34" charset="0"/>
              </a:rPr>
              <a:t>tongues what </a:t>
            </a:r>
            <a:r>
              <a:rPr lang="en-US" altLang="en-US" sz="3200" dirty="0">
                <a:latin typeface="Calibri" panose="020F0502020204030204" pitchFamily="34" charset="0"/>
              </a:rPr>
              <a:t>is not in their </a:t>
            </a:r>
            <a:r>
              <a:rPr lang="en-US" altLang="en-US" sz="3200" dirty="0" smtClean="0">
                <a:latin typeface="Calibri" panose="020F0502020204030204" pitchFamily="34" charset="0"/>
              </a:rPr>
              <a:t>hearts.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02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فَمَن يَمْلِكُ لَكُم مِّنَ ٱللَّـهِ شَيْـًٔا إِنْ أَرَادَ بِكُمْ ضَرًّا أَوْ أَرَادَ بِكُمْ نَفْعًۢا ۚ بَلْ كَانَ ٱللَّـهُ بِمَا تَعْمَلُونَ خَبِيرًۢا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Say</a:t>
            </a:r>
            <a:r>
              <a:rPr lang="en-US" altLang="en-US" sz="3200" dirty="0">
                <a:latin typeface="Calibri" panose="020F0502020204030204" pitchFamily="34" charset="0"/>
              </a:rPr>
              <a:t>, ‘Who </a:t>
            </a:r>
            <a:r>
              <a:rPr lang="en-US" altLang="en-US" sz="3200" dirty="0" smtClean="0">
                <a:latin typeface="Calibri" panose="020F0502020204030204" pitchFamily="34" charset="0"/>
              </a:rPr>
              <a:t>can be </a:t>
            </a:r>
            <a:r>
              <a:rPr lang="en-US" altLang="en-US" sz="3200" dirty="0">
                <a:latin typeface="Calibri" panose="020F0502020204030204" pitchFamily="34" charset="0"/>
              </a:rPr>
              <a:t>of any avail to you against </a:t>
            </a:r>
            <a:r>
              <a:rPr lang="en-US" altLang="en-US" sz="3200" dirty="0" smtClean="0">
                <a:latin typeface="Calibri" panose="020F0502020204030204" pitchFamily="34" charset="0"/>
              </a:rPr>
              <a:t>Allah, should </a:t>
            </a:r>
            <a:r>
              <a:rPr lang="en-US" altLang="en-US" sz="3200" dirty="0">
                <a:latin typeface="Calibri" panose="020F0502020204030204" pitchFamily="34" charset="0"/>
              </a:rPr>
              <a:t>He desire to cause you </a:t>
            </a:r>
            <a:r>
              <a:rPr lang="en-US" altLang="en-US" sz="3200" dirty="0" smtClean="0">
                <a:latin typeface="Calibri" panose="020F0502020204030204" pitchFamily="34" charset="0"/>
              </a:rPr>
              <a:t>harm or </a:t>
            </a:r>
            <a:r>
              <a:rPr lang="en-US" altLang="en-US" sz="3200" dirty="0">
                <a:latin typeface="Calibri" panose="020F0502020204030204" pitchFamily="34" charset="0"/>
              </a:rPr>
              <a:t>desire to bring you </a:t>
            </a:r>
            <a:r>
              <a:rPr lang="en-US" altLang="en-US" sz="3200" dirty="0" smtClean="0">
                <a:latin typeface="Calibri" panose="020F0502020204030204" pitchFamily="34" charset="0"/>
              </a:rPr>
              <a:t>benefit? Rather </a:t>
            </a:r>
            <a:r>
              <a:rPr lang="en-US" altLang="en-US" sz="3200" dirty="0">
                <a:latin typeface="Calibri" panose="020F0502020204030204" pitchFamily="34" charset="0"/>
              </a:rPr>
              <a:t>Allah is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4932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بَلْ ظَنَنتُمْ أَن لَّن يَنقَلِبَ ٱلرَّسُولُ وَٱلْمُؤْمِنُونَ إِلَىٰٓ أَهْلِيهِمْ أَبَدًا وَزُيِّنَ ذَٰلِكَ فِى قُلُوبِكُمْ وَظَنَنتُمْ ظَنَّ ٱلسَّوْءِ وَكُنتُمْ قَوْمًۢا بُورًا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you </a:t>
            </a:r>
            <a:r>
              <a:rPr lang="en-US" altLang="en-US" sz="3200" dirty="0" smtClean="0">
                <a:latin typeface="Calibri" panose="020F0502020204030204" pitchFamily="34" charset="0"/>
              </a:rPr>
              <a:t>thought that </a:t>
            </a:r>
            <a:r>
              <a:rPr lang="en-US" altLang="en-US" sz="3200" dirty="0">
                <a:latin typeface="Calibri" panose="020F0502020204030204" pitchFamily="34" charset="0"/>
              </a:rPr>
              <a:t>the Apostle and the faithful will not </a:t>
            </a:r>
            <a:r>
              <a:rPr lang="en-US" altLang="en-US" sz="3200" dirty="0" smtClean="0">
                <a:latin typeface="Calibri" panose="020F0502020204030204" pitchFamily="34" charset="0"/>
              </a:rPr>
              <a:t>return to </a:t>
            </a:r>
            <a:r>
              <a:rPr lang="en-US" altLang="en-US" sz="3200" dirty="0">
                <a:latin typeface="Calibri" panose="020F0502020204030204" pitchFamily="34" charset="0"/>
              </a:rPr>
              <a:t>their folk </a:t>
            </a:r>
            <a:r>
              <a:rPr lang="en-US" altLang="en-US" sz="3200" dirty="0" smtClean="0">
                <a:latin typeface="Calibri" panose="020F0502020204030204" pitchFamily="34" charset="0"/>
              </a:rPr>
              <a:t>ever, and </a:t>
            </a:r>
            <a:r>
              <a:rPr lang="en-US" altLang="en-US" sz="3200" dirty="0">
                <a:latin typeface="Calibri" panose="020F0502020204030204" pitchFamily="34" charset="0"/>
              </a:rPr>
              <a:t>that was made to seem decorous to your </a:t>
            </a:r>
            <a:r>
              <a:rPr lang="en-US" altLang="en-US" sz="3200" dirty="0" smtClean="0">
                <a:latin typeface="Calibri" panose="020F0502020204030204" pitchFamily="34" charset="0"/>
              </a:rPr>
              <a:t>hearts, and </a:t>
            </a:r>
            <a:r>
              <a:rPr lang="en-US" altLang="en-US" sz="3200" dirty="0">
                <a:latin typeface="Calibri" panose="020F0502020204030204" pitchFamily="34" charset="0"/>
              </a:rPr>
              <a:t>you entertained evil </a:t>
            </a:r>
            <a:r>
              <a:rPr lang="en-US" altLang="en-US" sz="3200" dirty="0" smtClean="0">
                <a:latin typeface="Calibri" panose="020F0502020204030204" pitchFamily="34" charset="0"/>
              </a:rPr>
              <a:t>thoughts, and </a:t>
            </a:r>
            <a:r>
              <a:rPr lang="en-US" altLang="en-US" sz="3200" dirty="0">
                <a:latin typeface="Calibri" panose="020F0502020204030204" pitchFamily="34" charset="0"/>
              </a:rPr>
              <a:t>you were a ruined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8869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لَّمْ يُؤْمِنۢ بِٱللَّـهِ وَرَسُولِهِۦ فَإِنَّآ أَعْتَدْنَا لِلْكَـٰفِرِينَ سَعِيرًا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no faith in </a:t>
            </a:r>
            <a:r>
              <a:rPr lang="en-US" altLang="en-US" sz="3200" dirty="0" smtClean="0">
                <a:latin typeface="Calibri" panose="020F0502020204030204" pitchFamily="34" charset="0"/>
              </a:rPr>
              <a:t>Allah and </a:t>
            </a:r>
            <a:r>
              <a:rPr lang="en-US" altLang="en-US" sz="3200" dirty="0">
                <a:latin typeface="Calibri" panose="020F0502020204030204" pitchFamily="34" charset="0"/>
              </a:rPr>
              <a:t>His Apostle,</a:t>
            </a:r>
          </a:p>
          <a:p>
            <a:pPr>
              <a:lnSpc>
                <a:spcPct val="90000"/>
              </a:lnSpc>
            </a:pPr>
            <a:r>
              <a:rPr lang="en-US" altLang="en-US" sz="3200" dirty="0">
                <a:latin typeface="Calibri" panose="020F0502020204030204" pitchFamily="34" charset="0"/>
              </a:rPr>
              <a:t>We have prepared a blaze for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808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7071"/>
            <a:ext cx="12192000" cy="694036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Fatḥ</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by acclaiming the manifest Victory or Triumph of peace that God accorded His Prophet in the truce he agreed to with the Meccans at a place called </a:t>
            </a:r>
            <a:r>
              <a:rPr lang="en-US" altLang="en-US" sz="2400" dirty="0" err="1">
                <a:solidFill>
                  <a:srgbClr val="FFFF00"/>
                </a:solidFill>
              </a:rPr>
              <a:t>Ḥudaybiyyah</a:t>
            </a:r>
            <a:r>
              <a:rPr lang="en-US" altLang="en-US" sz="2400" dirty="0">
                <a:solidFill>
                  <a:srgbClr val="FFFF00"/>
                </a:solidFill>
              </a:rPr>
              <a:t>. It takes its name from  wherein “victory” (</a:t>
            </a:r>
            <a:r>
              <a:rPr lang="en-US" altLang="en-US" sz="2400" dirty="0" err="1">
                <a:solidFill>
                  <a:srgbClr val="FFFF00"/>
                </a:solidFill>
              </a:rPr>
              <a:t>fatḥ</a:t>
            </a:r>
            <a:r>
              <a:rPr lang="en-US" altLang="en-US" sz="2400" dirty="0">
                <a:solidFill>
                  <a:srgbClr val="FFFF00"/>
                </a:solidFill>
              </a:rPr>
              <a:t>) is mentioned. The surah makes reference to the occasion when the Prophet had a vision that he and his followers would be performing pilgrimage to </a:t>
            </a:r>
            <a:r>
              <a:rPr lang="en-US" altLang="en-US" sz="2400" dirty="0" smtClean="0">
                <a:solidFill>
                  <a:srgbClr val="FFFF00"/>
                </a:solidFill>
              </a:rPr>
              <a:t>Mecca. </a:t>
            </a:r>
            <a:r>
              <a:rPr lang="en-US" altLang="en-US" sz="2400" dirty="0">
                <a:solidFill>
                  <a:srgbClr val="FFFF00"/>
                </a:solidFill>
              </a:rPr>
              <a:t>They set out, but the Meccans decided to bar them at </a:t>
            </a:r>
            <a:r>
              <a:rPr lang="en-US" altLang="en-US" sz="2400" dirty="0" err="1">
                <a:solidFill>
                  <a:srgbClr val="FFFF00"/>
                </a:solidFill>
              </a:rPr>
              <a:t>Ḥudaybiyyah</a:t>
            </a:r>
            <a:r>
              <a:rPr lang="en-US" altLang="en-US" sz="2400" dirty="0">
                <a:solidFill>
                  <a:srgbClr val="FFFF00"/>
                </a:solidFill>
              </a:rPr>
              <a:t> from reaching the town and sent emissaries to have discussions with the Prophet. In the end the Prophet signed a treaty that he and the believers would not enter Mecca that year, but would do so the next year. Seeing the long-term significance of this treaty, in the interests of peace he agreed to a truce often years during which time, if any Meccan went over to his side, he would return him to the Meccans, but if any of his people went over to the Meccans, they would not return them. Throughout the surah the Prophet is assured that this treaty that God has given him is a great </a:t>
            </a:r>
            <a:r>
              <a:rPr lang="en-US" altLang="en-US" sz="2400" dirty="0" smtClean="0">
                <a:solidFill>
                  <a:srgbClr val="FFFF00"/>
                </a:solidFill>
              </a:rPr>
              <a:t>breakthrough. </a:t>
            </a:r>
            <a:r>
              <a:rPr lang="en-US" altLang="en-US" sz="2400" dirty="0">
                <a:solidFill>
                  <a:srgbClr val="FFFF00"/>
                </a:solidFill>
              </a:rPr>
              <a:t>The believers are reassured that their self-restraint and obedience to the Prophet were inspired by </a:t>
            </a:r>
            <a:r>
              <a:rPr lang="en-US" altLang="en-US" sz="2400" dirty="0" smtClean="0">
                <a:solidFill>
                  <a:srgbClr val="FFFF00"/>
                </a:solidFill>
              </a:rPr>
              <a:t>God. </a:t>
            </a:r>
            <a:r>
              <a:rPr lang="en-US" altLang="en-US" sz="2400" dirty="0">
                <a:solidFill>
                  <a:srgbClr val="FFFF00"/>
                </a:solidFill>
              </a:rPr>
              <a:t>The surah condemns both the hypocrites in </a:t>
            </a:r>
            <a:r>
              <a:rPr lang="en-US" altLang="en-US" sz="2400" dirty="0" smtClean="0">
                <a:solidFill>
                  <a:srgbClr val="FFFF00"/>
                </a:solidFill>
              </a:rPr>
              <a:t>Medina and </a:t>
            </a:r>
            <a:r>
              <a:rPr lang="en-US" altLang="en-US" sz="2400" dirty="0">
                <a:solidFill>
                  <a:srgbClr val="FFFF00"/>
                </a:solidFill>
              </a:rPr>
              <a:t>the idolaters of Mecca </a:t>
            </a:r>
            <a:r>
              <a:rPr lang="en-US" altLang="en-US" sz="2400" dirty="0" smtClean="0">
                <a:solidFill>
                  <a:srgbClr val="FFFF00"/>
                </a:solidFill>
              </a:rPr>
              <a:t>and </a:t>
            </a:r>
            <a:r>
              <a:rPr lang="en-US" altLang="en-US" sz="2400" dirty="0">
                <a:solidFill>
                  <a:srgbClr val="FFFF00"/>
                </a:solidFill>
              </a:rPr>
              <a:t>closes by praising the </a:t>
            </a:r>
            <a:r>
              <a:rPr lang="en-US" altLang="en-US" sz="2400" dirty="0" smtClean="0">
                <a:solidFill>
                  <a:srgbClr val="FFFF00"/>
                </a:solidFill>
              </a:rPr>
              <a:t>believers.</a:t>
            </a:r>
            <a:endParaRPr lang="en-US" altLang="en-US" sz="2200" dirty="0">
              <a:solidFill>
                <a:srgbClr val="FFFF00"/>
              </a:solidFill>
            </a:endParaRP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وَلِلَّـهِ مُلْكُ ٱلسَّمَـٰوَٰتِ وَٱلْأَرْضِ ۚ يَغْفِرُ لِمَن يَشَآءُ وَيُعَذِّبُ مَن يَشَآءُ ۚ وَكَانَ ٱللَّـهُ غَفُورًا رَّحِيمًا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the kingdom of the </a:t>
            </a:r>
            <a:r>
              <a:rPr lang="en-US" altLang="en-US" sz="3200" dirty="0" smtClean="0">
                <a:latin typeface="Calibri" panose="020F0502020204030204" pitchFamily="34" charset="0"/>
              </a:rPr>
              <a:t>heavens and </a:t>
            </a:r>
            <a:r>
              <a:rPr lang="en-US" altLang="en-US" sz="3200" dirty="0">
                <a:latin typeface="Calibri" panose="020F0502020204030204" pitchFamily="34" charset="0"/>
              </a:rPr>
              <a:t>the </a:t>
            </a:r>
            <a:r>
              <a:rPr lang="en-US" altLang="en-US" sz="3200" dirty="0" smtClean="0">
                <a:latin typeface="Calibri" panose="020F0502020204030204" pitchFamily="34" charset="0"/>
              </a:rPr>
              <a:t>earth: He </a:t>
            </a:r>
            <a:r>
              <a:rPr lang="en-US" altLang="en-US" sz="3200" dirty="0">
                <a:latin typeface="Calibri" panose="020F0502020204030204" pitchFamily="34" charset="0"/>
              </a:rPr>
              <a:t>forgives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punishes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165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 ٱلْمُخَلَّفُونَ إِذَا ٱنطَلَقْتُمْ إِلَىٰ مَغَانِمَ لِتَأْخُذُوهَا ذَرُونَا نَتَّبِعْكُمْ ۖ يُرِيدُونَ أَن يُبَدِّلُوا۟ كَلَـٰمَ ٱللَّـهِ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left to stay behind will </a:t>
            </a:r>
            <a:r>
              <a:rPr lang="en-US" altLang="en-US" sz="3200" dirty="0" smtClean="0">
                <a:latin typeface="Calibri" panose="020F0502020204030204" pitchFamily="34" charset="0"/>
              </a:rPr>
              <a:t>say, when </a:t>
            </a:r>
            <a:r>
              <a:rPr lang="en-US" altLang="en-US" sz="3200" dirty="0">
                <a:latin typeface="Calibri" panose="020F0502020204030204" pitchFamily="34" charset="0"/>
              </a:rPr>
              <a:t>you set out to capture booty</a:t>
            </a:r>
            <a:r>
              <a:rPr lang="en-US" altLang="en-US" sz="3200" dirty="0" smtClean="0">
                <a:latin typeface="Calibri" panose="020F0502020204030204" pitchFamily="34" charset="0"/>
              </a:rPr>
              <a:t>: ‘</a:t>
            </a:r>
            <a:r>
              <a:rPr lang="en-US" altLang="en-US" sz="3200" dirty="0">
                <a:latin typeface="Calibri" panose="020F0502020204030204" pitchFamily="34" charset="0"/>
              </a:rPr>
              <a:t>Let us follow you</a:t>
            </a:r>
            <a:r>
              <a:rPr lang="en-US" altLang="en-US" sz="3200" dirty="0" smtClean="0">
                <a:latin typeface="Calibri" panose="020F0502020204030204" pitchFamily="34" charset="0"/>
              </a:rPr>
              <a:t>.’ They </a:t>
            </a:r>
            <a:r>
              <a:rPr lang="en-US" altLang="en-US" sz="3200" dirty="0">
                <a:latin typeface="Calibri" panose="020F0502020204030204" pitchFamily="34" charset="0"/>
              </a:rPr>
              <a:t>desire to change the word of </a:t>
            </a:r>
            <a:r>
              <a:rPr lang="en-US" altLang="en-US" sz="3200" dirty="0" smtClean="0">
                <a:latin typeface="Calibri" panose="020F0502020204030204" pitchFamily="34" charset="0"/>
              </a:rPr>
              <a:t>Allah.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009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لَّن تَتَّبِعُونَا كَذَٰلِكُمْ قَالَ ٱللَّـهُ مِن قَبْلُ ۖ فَسَيَقُولُونَ بَلْ تَحْسُدُونَنَا ۚ بَلْ كَانُوا۟ لَا يَفْقَهُونَ إِلَّا قَلِيلًا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Say</a:t>
            </a:r>
            <a:r>
              <a:rPr lang="en-US" altLang="en-US" sz="3200" dirty="0">
                <a:latin typeface="Calibri" panose="020F0502020204030204" pitchFamily="34" charset="0"/>
              </a:rPr>
              <a:t>, ‘You shall never follow </a:t>
            </a:r>
            <a:r>
              <a:rPr lang="en-US" altLang="en-US" sz="3200" dirty="0" smtClean="0">
                <a:latin typeface="Calibri" panose="020F0502020204030204" pitchFamily="34" charset="0"/>
              </a:rPr>
              <a:t>us! Thus </a:t>
            </a:r>
            <a:r>
              <a:rPr lang="en-US" altLang="en-US" sz="3200" dirty="0">
                <a:latin typeface="Calibri" panose="020F0502020204030204" pitchFamily="34" charset="0"/>
              </a:rPr>
              <a:t>has Allah said beforehand</a:t>
            </a:r>
            <a:r>
              <a:rPr lang="en-US" altLang="en-US" sz="3200" dirty="0" smtClean="0">
                <a:latin typeface="Calibri" panose="020F0502020204030204" pitchFamily="34" charset="0"/>
              </a:rPr>
              <a:t>.’ Then </a:t>
            </a:r>
            <a:r>
              <a:rPr lang="en-US" altLang="en-US" sz="3200" dirty="0">
                <a:latin typeface="Calibri" panose="020F0502020204030204" pitchFamily="34" charset="0"/>
              </a:rPr>
              <a:t>they will say, ‘You are envious of us</a:t>
            </a:r>
            <a:r>
              <a:rPr lang="en-US" altLang="en-US" sz="3200" dirty="0" smtClean="0">
                <a:latin typeface="Calibri" panose="020F0502020204030204" pitchFamily="34" charset="0"/>
              </a:rPr>
              <a:t>.’ Rather </a:t>
            </a:r>
            <a:r>
              <a:rPr lang="en-US" altLang="en-US" sz="3200" dirty="0">
                <a:latin typeface="Calibri" panose="020F0502020204030204" pitchFamily="34" charset="0"/>
              </a:rPr>
              <a:t>they do not understand but a little.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758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لِّلْمُخَلَّفِينَ مِنَ ٱلْأَعْرَابِ سَتُدْعَوْنَ إِلَىٰ قَوْمٍ أُو۟لِى بَأْسٍ شَدِيدٍ تُقَـٰتِلُونَهُمْ أَوْ يُسْلِمُونَ ۖ فَإِن تُطِيعُوا۟ يُؤْتِكُمُ ٱللَّـهُ أَجْرًا حَسَنًا ۖ وَإِن تَتَوَلَّوْا۟ كَمَا تَوَلَّيْتُم مِّن قَبْلُ يُعَذِّبْكُمْ عَذَابًا أَلِيمًا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to the Bedouins who were left to stay behind</a:t>
            </a:r>
            <a:r>
              <a:rPr lang="en-US" altLang="en-US" sz="3200" dirty="0" smtClean="0">
                <a:latin typeface="Calibri" panose="020F0502020204030204" pitchFamily="34" charset="0"/>
              </a:rPr>
              <a:t>, ‘</a:t>
            </a:r>
            <a:r>
              <a:rPr lang="en-US" altLang="en-US" sz="3200" dirty="0">
                <a:latin typeface="Calibri" panose="020F0502020204030204" pitchFamily="34" charset="0"/>
              </a:rPr>
              <a:t>You will be called against a </a:t>
            </a:r>
            <a:r>
              <a:rPr lang="en-US" altLang="en-US" sz="3200" dirty="0" smtClean="0">
                <a:latin typeface="Calibri" panose="020F0502020204030204" pitchFamily="34" charset="0"/>
              </a:rPr>
              <a:t>people of </a:t>
            </a:r>
            <a:r>
              <a:rPr lang="en-US" altLang="en-US" sz="3200" dirty="0">
                <a:latin typeface="Calibri" panose="020F0502020204030204" pitchFamily="34" charset="0"/>
              </a:rPr>
              <a:t>a great </a:t>
            </a:r>
            <a:r>
              <a:rPr lang="en-US" altLang="en-US" sz="3200" dirty="0" smtClean="0">
                <a:latin typeface="Calibri" panose="020F0502020204030204" pitchFamily="34" charset="0"/>
              </a:rPr>
              <a:t>might: they </a:t>
            </a:r>
            <a:r>
              <a:rPr lang="en-US" altLang="en-US" sz="3200" dirty="0">
                <a:latin typeface="Calibri" panose="020F0502020204030204" pitchFamily="34" charset="0"/>
              </a:rPr>
              <a:t>will embrace Islam, or you will fight </a:t>
            </a:r>
            <a:r>
              <a:rPr lang="en-US" altLang="en-US" sz="3200" dirty="0" smtClean="0">
                <a:latin typeface="Calibri" panose="020F0502020204030204" pitchFamily="34" charset="0"/>
              </a:rPr>
              <a:t>them. So </a:t>
            </a:r>
            <a:r>
              <a:rPr lang="en-US" altLang="en-US" sz="3200" dirty="0">
                <a:latin typeface="Calibri" panose="020F0502020204030204" pitchFamily="34" charset="0"/>
              </a:rPr>
              <a:t>if you obey, Allah will give you a good </a:t>
            </a:r>
            <a:r>
              <a:rPr lang="en-US" altLang="en-US" sz="3200" dirty="0" smtClean="0">
                <a:latin typeface="Calibri" panose="020F0502020204030204" pitchFamily="34" charset="0"/>
              </a:rPr>
              <a:t>reward; but if you </a:t>
            </a:r>
            <a:r>
              <a:rPr lang="en-US" altLang="en-US" sz="3200" dirty="0">
                <a:latin typeface="Calibri" panose="020F0502020204030204" pitchFamily="34" charset="0"/>
              </a:rPr>
              <a:t>turn away like you turned away </a:t>
            </a:r>
            <a:r>
              <a:rPr lang="en-US" altLang="en-US" sz="3200" dirty="0" smtClean="0">
                <a:latin typeface="Calibri" panose="020F0502020204030204" pitchFamily="34" charset="0"/>
              </a:rPr>
              <a:t>before, He </a:t>
            </a:r>
            <a:r>
              <a:rPr lang="en-US" altLang="en-US" sz="3200" dirty="0">
                <a:latin typeface="Calibri" panose="020F0502020204030204" pitchFamily="34" charset="0"/>
              </a:rPr>
              <a:t>will punish you with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5712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لَّيْسَ عَلَى ٱلْأَعْمَىٰ حَرَجٌ وَلَا عَلَى ٱلْأَعْرَجِ حَرَجٌ وَلَا عَلَى ٱلْمَرِيضِ حَرَجٌ ۗ وَمَن يُطِعِ ٱللَّـهَ وَرَسُولَهُۥ يُدْخِلْهُ جَنَّـٰتٍ تَجْرِى مِن تَحْتِهَا ٱلْأَنْهَـٰرُ ۖ وَمَن يَتَوَلَّ يُعَذِّبْهُ عَذَابًا أَلِيمًا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blame on the </a:t>
            </a:r>
            <a:r>
              <a:rPr lang="en-US" altLang="en-US" sz="3200" dirty="0" smtClean="0">
                <a:latin typeface="Calibri" panose="020F0502020204030204" pitchFamily="34" charset="0"/>
              </a:rPr>
              <a:t>blind, nor </a:t>
            </a:r>
            <a:r>
              <a:rPr lang="en-US" altLang="en-US" sz="3200" dirty="0">
                <a:latin typeface="Calibri" panose="020F0502020204030204" pitchFamily="34" charset="0"/>
              </a:rPr>
              <a:t>is there any blame on the </a:t>
            </a:r>
            <a:r>
              <a:rPr lang="en-US" altLang="en-US" sz="3200" dirty="0" smtClean="0">
                <a:latin typeface="Calibri" panose="020F0502020204030204" pitchFamily="34" charset="0"/>
              </a:rPr>
              <a:t>lame, nor </a:t>
            </a:r>
            <a:r>
              <a:rPr lang="en-US" altLang="en-US" sz="3200" dirty="0">
                <a:latin typeface="Calibri" panose="020F0502020204030204" pitchFamily="34" charset="0"/>
              </a:rPr>
              <a:t>is there blame on the </a:t>
            </a:r>
            <a:r>
              <a:rPr lang="en-US" altLang="en-US" sz="3200" dirty="0" smtClean="0">
                <a:latin typeface="Calibri" panose="020F0502020204030204" pitchFamily="34" charset="0"/>
              </a:rPr>
              <a:t>sick; and </a:t>
            </a:r>
            <a:r>
              <a:rPr lang="en-US" altLang="en-US" sz="3200" dirty="0">
                <a:latin typeface="Calibri" panose="020F0502020204030204" pitchFamily="34" charset="0"/>
              </a:rPr>
              <a:t>whoever obeys Allah and His </a:t>
            </a:r>
            <a:r>
              <a:rPr lang="en-US" altLang="en-US" sz="3200" dirty="0" smtClean="0">
                <a:latin typeface="Calibri" panose="020F0502020204030204" pitchFamily="34" charset="0"/>
              </a:rPr>
              <a:t>Apostle, He </a:t>
            </a:r>
            <a:r>
              <a:rPr lang="en-US" altLang="en-US" sz="3200" dirty="0">
                <a:latin typeface="Calibri" panose="020F0502020204030204" pitchFamily="34" charset="0"/>
              </a:rPr>
              <a:t>will admit him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and </a:t>
            </a:r>
            <a:r>
              <a:rPr lang="en-US" altLang="en-US" sz="3200" dirty="0">
                <a:latin typeface="Calibri" panose="020F0502020204030204" pitchFamily="34" charset="0"/>
              </a:rPr>
              <a:t>whoever refuses to </a:t>
            </a:r>
            <a:r>
              <a:rPr lang="en-US" altLang="en-US" sz="3200" dirty="0" smtClean="0">
                <a:latin typeface="Calibri" panose="020F0502020204030204" pitchFamily="34" charset="0"/>
              </a:rPr>
              <a:t>comply, He </a:t>
            </a:r>
            <a:r>
              <a:rPr lang="en-US" altLang="en-US" sz="3200" dirty="0">
                <a:latin typeface="Calibri" panose="020F0502020204030204" pitchFamily="34" charset="0"/>
              </a:rPr>
              <a:t>will punish him with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891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رَضِىَ ٱللَّـهُ عَنِ ٱلْمُؤْمِنِينَ إِذْ يُبَايِعُونَكَ تَحْتَ ٱلشَّجَرَةِ فَعَلِمَ مَا فِى قُلُوبِهِمْ فَأَنزَلَ ٱلسَّكِينَةَ عَلَيْهِمْ وَأَثَـٰبَهُمْ فَتْحًا قَرِيبًا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was certainly pleased with the </a:t>
            </a:r>
            <a:r>
              <a:rPr lang="en-US" altLang="en-US" sz="3200" dirty="0" smtClean="0">
                <a:latin typeface="Calibri" panose="020F0502020204030204" pitchFamily="34" charset="0"/>
              </a:rPr>
              <a:t>faithful when </a:t>
            </a:r>
            <a:r>
              <a:rPr lang="en-US" altLang="en-US" sz="3200" dirty="0">
                <a:latin typeface="Calibri" panose="020F0502020204030204" pitchFamily="34" charset="0"/>
              </a:rPr>
              <a:t>they swore allegiance to you under the </a:t>
            </a:r>
            <a:r>
              <a:rPr lang="en-US" altLang="en-US" sz="3200" dirty="0" smtClean="0">
                <a:latin typeface="Calibri" panose="020F0502020204030204" pitchFamily="34" charset="0"/>
              </a:rPr>
              <a:t>tree. He </a:t>
            </a:r>
            <a:r>
              <a:rPr lang="en-US" altLang="en-US" sz="3200" dirty="0">
                <a:latin typeface="Calibri" panose="020F0502020204030204" pitchFamily="34" charset="0"/>
              </a:rPr>
              <a:t>knew what was in their </a:t>
            </a:r>
            <a:r>
              <a:rPr lang="en-US" altLang="en-US" sz="3200" dirty="0" smtClean="0">
                <a:latin typeface="Calibri" panose="020F0502020204030204" pitchFamily="34" charset="0"/>
              </a:rPr>
              <a:t>hearts, so </a:t>
            </a:r>
            <a:r>
              <a:rPr lang="en-US" altLang="en-US" sz="3200" dirty="0">
                <a:latin typeface="Calibri" panose="020F0502020204030204" pitchFamily="34" charset="0"/>
              </a:rPr>
              <a:t>He sent down composure on </a:t>
            </a:r>
            <a:r>
              <a:rPr lang="en-US" altLang="en-US" sz="3200" dirty="0" smtClean="0">
                <a:latin typeface="Calibri" panose="020F0502020204030204" pitchFamily="34" charset="0"/>
              </a:rPr>
              <a:t>them, and </a:t>
            </a:r>
            <a:r>
              <a:rPr lang="en-US" altLang="en-US" sz="3200" dirty="0">
                <a:latin typeface="Calibri" panose="020F0502020204030204" pitchFamily="34" charset="0"/>
              </a:rPr>
              <a:t>requited them with a victory near at hand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976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وَمَغَانِمَ كَثِيرَةً يَأْخُذُونَهَا ۗ وَكَانَ ٱللَّـهُ عَزِيزًا حَكِيمًا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abundant spoils that they will capture,</a:t>
            </a:r>
          </a:p>
          <a:p>
            <a:pPr>
              <a:lnSpc>
                <a:spcPct val="90000"/>
              </a:lnSpc>
            </a:pPr>
            <a:r>
              <a:rPr lang="en-US" altLang="en-US" sz="3200" dirty="0">
                <a:latin typeface="Calibri" panose="020F0502020204030204" pitchFamily="34" charset="0"/>
              </a:rPr>
              <a:t>and Allah is all-mighty,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6153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وَعَدَكُمُ ٱللَّـهُ مَغَانِمَ كَثِيرَةً تَأْخُذُونَهَا فَعَجَّلَ لَكُمْ هَـٰذِهِۦ وَكَفَّ أَيْدِىَ ٱلنَّاسِ عَنكُمْ وَلِتَكُونَ ءَايَةً لِّلْمُؤْمِنِينَ وَيَهْدِيَكُمْ صِرَٰطًا مُّسْتَقِيمًا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promised you abundant </a:t>
            </a:r>
            <a:r>
              <a:rPr lang="en-US" altLang="en-US" sz="3200" dirty="0" smtClean="0">
                <a:latin typeface="Calibri" panose="020F0502020204030204" pitchFamily="34" charset="0"/>
              </a:rPr>
              <a:t>spoils which </a:t>
            </a:r>
            <a:r>
              <a:rPr lang="en-US" altLang="en-US" sz="3200" dirty="0">
                <a:latin typeface="Calibri" panose="020F0502020204030204" pitchFamily="34" charset="0"/>
              </a:rPr>
              <a:t>you will </a:t>
            </a:r>
            <a:r>
              <a:rPr lang="en-US" altLang="en-US" sz="3200" dirty="0" smtClean="0">
                <a:latin typeface="Calibri" panose="020F0502020204030204" pitchFamily="34" charset="0"/>
              </a:rPr>
              <a:t>capture. He </a:t>
            </a:r>
            <a:r>
              <a:rPr lang="en-US" altLang="en-US" sz="3200" dirty="0">
                <a:latin typeface="Calibri" panose="020F0502020204030204" pitchFamily="34" charset="0"/>
              </a:rPr>
              <a:t>has expedited this one for </a:t>
            </a:r>
            <a:r>
              <a:rPr lang="en-US" altLang="en-US" sz="3200" dirty="0" smtClean="0">
                <a:latin typeface="Calibri" panose="020F0502020204030204" pitchFamily="34" charset="0"/>
              </a:rPr>
              <a:t>you, and </a:t>
            </a:r>
            <a:r>
              <a:rPr lang="en-US" altLang="en-US" sz="3200" dirty="0">
                <a:latin typeface="Calibri" panose="020F0502020204030204" pitchFamily="34" charset="0"/>
              </a:rPr>
              <a:t>withheld men’s hands from </a:t>
            </a:r>
            <a:r>
              <a:rPr lang="en-US" altLang="en-US" sz="3200" dirty="0" smtClean="0">
                <a:latin typeface="Calibri" panose="020F0502020204030204" pitchFamily="34" charset="0"/>
              </a:rPr>
              <a:t>you, so </a:t>
            </a:r>
            <a:r>
              <a:rPr lang="en-US" altLang="en-US" sz="3200" dirty="0">
                <a:latin typeface="Calibri" panose="020F0502020204030204" pitchFamily="34" charset="0"/>
              </a:rPr>
              <a:t>that it may be a sign for the </a:t>
            </a:r>
            <a:r>
              <a:rPr lang="en-US" altLang="en-US" sz="3200" dirty="0" smtClean="0">
                <a:latin typeface="Calibri" panose="020F0502020204030204" pitchFamily="34" charset="0"/>
              </a:rPr>
              <a:t>faithful, and </a:t>
            </a:r>
            <a:r>
              <a:rPr lang="en-US" altLang="en-US" sz="3200" dirty="0">
                <a:latin typeface="Calibri" panose="020F0502020204030204" pitchFamily="34" charset="0"/>
              </a:rPr>
              <a:t>that He may guide you to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143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وَأُخْرَىٰ لَمْ تَقْدِرُوا۟ عَلَيْهَا قَدْ أَحَاطَ ٱللَّـهُ بِهَا ۚ وَكَانَ ٱللَّـهُ عَلَىٰ كُلِّ شَىْءٍ قَدِيرًا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other [</a:t>
            </a:r>
            <a:r>
              <a:rPr lang="en-US" altLang="en-US" sz="3200" dirty="0" smtClean="0">
                <a:latin typeface="Calibri" panose="020F0502020204030204" pitchFamily="34" charset="0"/>
              </a:rPr>
              <a:t>spoils] which </a:t>
            </a:r>
            <a:r>
              <a:rPr lang="en-US" altLang="en-US" sz="3200" dirty="0">
                <a:latin typeface="Calibri" panose="020F0502020204030204" pitchFamily="34" charset="0"/>
              </a:rPr>
              <a:t>you have not yet captured:</a:t>
            </a:r>
          </a:p>
          <a:p>
            <a:pPr>
              <a:lnSpc>
                <a:spcPct val="90000"/>
              </a:lnSpc>
            </a:pPr>
            <a:r>
              <a:rPr lang="en-US" altLang="en-US" sz="3200" dirty="0">
                <a:latin typeface="Calibri" panose="020F0502020204030204" pitchFamily="34" charset="0"/>
              </a:rPr>
              <a:t>Allah has comprehended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Allah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7575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قَـٰتَلَكُمُ ٱلَّذِينَ كَفَرُوا۟ لَوَلَّوُا۟ ٱلْأَدْبَـٰرَ ثُمَّ لَا يَجِدُونَ وَلِيًّا وَلَا نَصِيرًا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 faithless fight </a:t>
            </a:r>
            <a:r>
              <a:rPr lang="en-US" altLang="en-US" sz="3200" dirty="0" smtClean="0">
                <a:latin typeface="Calibri" panose="020F0502020204030204" pitchFamily="34" charset="0"/>
              </a:rPr>
              <a:t>you, they </a:t>
            </a:r>
            <a:r>
              <a:rPr lang="en-US" altLang="en-US" sz="3200" dirty="0">
                <a:latin typeface="Calibri" panose="020F0502020204030204" pitchFamily="34" charset="0"/>
              </a:rPr>
              <a:t>will turn their backs [to flee].</a:t>
            </a:r>
          </a:p>
          <a:p>
            <a:pPr>
              <a:lnSpc>
                <a:spcPct val="90000"/>
              </a:lnSpc>
            </a:pPr>
            <a:r>
              <a:rPr lang="en-US" altLang="en-US" sz="3200" dirty="0">
                <a:latin typeface="Calibri" panose="020F0502020204030204" pitchFamily="34" charset="0"/>
              </a:rPr>
              <a:t>Then they will not find any protector or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128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13747"/>
            <a:ext cx="12192000" cy="697113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800" dirty="0" smtClean="0">
                <a:solidFill>
                  <a:srgbClr val="FFFF00"/>
                </a:solidFill>
              </a:rPr>
              <a:t>Chapter 48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Fatḥ</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None/>
            </a:pPr>
            <a:r>
              <a:rPr lang="en-US" altLang="en-US" sz="2400" dirty="0">
                <a:solidFill>
                  <a:srgbClr val="FFFF00"/>
                </a:solidFill>
              </a:rPr>
              <a:t>The surah is also known as: Conquest, The Manifest Triumph, Triumph.</a:t>
            </a:r>
          </a:p>
          <a:p>
            <a:pPr algn="ctr">
              <a:spcBef>
                <a:spcPct val="0"/>
              </a:spcBef>
              <a:buFontTx/>
              <a:buNone/>
            </a:pPr>
            <a:endParaRPr lang="en-US" altLang="en-US" sz="2400" dirty="0" smtClean="0">
              <a:solidFill>
                <a:srgbClr val="FFFF00"/>
              </a:solidFill>
            </a:endParaRPr>
          </a:p>
          <a:p>
            <a:pPr algn="ctr">
              <a:spcBef>
                <a:spcPct val="0"/>
              </a:spcBef>
              <a:buFontTx/>
              <a:buNone/>
            </a:pPr>
            <a:r>
              <a:rPr lang="en-US" altLang="en-US" sz="2400" dirty="0" smtClean="0">
                <a:solidFill>
                  <a:srgbClr val="FFFF00"/>
                </a:solidFill>
              </a:rPr>
              <a:t>This surah was revealed </a:t>
            </a:r>
            <a:r>
              <a:rPr lang="en-US" altLang="en-US" sz="2400" dirty="0">
                <a:solidFill>
                  <a:srgbClr val="FFFF00"/>
                </a:solidFill>
              </a:rPr>
              <a:t>in Madinah. It is narrated that the Holy Prophet </a:t>
            </a:r>
            <a:r>
              <a:rPr lang="en-US" altLang="en-US" sz="2400" dirty="0" smtClean="0">
                <a:solidFill>
                  <a:srgbClr val="FFFF00"/>
                </a:solidFill>
              </a:rPr>
              <a:t>(S) </a:t>
            </a:r>
            <a:r>
              <a:rPr lang="en-US" altLang="en-US" sz="2400" dirty="0">
                <a:solidFill>
                  <a:srgbClr val="FFFF00"/>
                </a:solidFill>
              </a:rPr>
              <a:t>said, ‘Whoever recites this surah (al-</a:t>
            </a:r>
            <a:r>
              <a:rPr lang="en-US" altLang="en-US" sz="2400" dirty="0" err="1">
                <a:solidFill>
                  <a:srgbClr val="FFFF00"/>
                </a:solidFill>
              </a:rPr>
              <a:t>Fath</a:t>
            </a:r>
            <a:r>
              <a:rPr lang="en-US" altLang="en-US" sz="2400" dirty="0">
                <a:solidFill>
                  <a:srgbClr val="FFFF00"/>
                </a:solidFill>
              </a:rPr>
              <a:t>), it will be as if he was with me when Makkah was conquered and he has pledged allegiance to me.’ When this surah was revealed to the Holy Prophet </a:t>
            </a:r>
            <a:r>
              <a:rPr lang="en-US" altLang="en-US" sz="2400" dirty="0" smtClean="0">
                <a:solidFill>
                  <a:srgbClr val="FFFF00"/>
                </a:solidFill>
              </a:rPr>
              <a:t>(S), </a:t>
            </a:r>
            <a:r>
              <a:rPr lang="en-US" altLang="en-US" sz="2400" dirty="0">
                <a:solidFill>
                  <a:srgbClr val="FFFF00"/>
                </a:solidFill>
              </a:rPr>
              <a:t>he said, ‘Such verses have been revealed to me that are dearer to me than this entire world.’</a:t>
            </a:r>
          </a:p>
          <a:p>
            <a:pPr algn="ctr">
              <a:spcBef>
                <a:spcPct val="0"/>
              </a:spcBef>
              <a:buFontTx/>
              <a:buNone/>
            </a:pPr>
            <a:r>
              <a:rPr lang="en-US" altLang="en-US" sz="2400" dirty="0">
                <a:solidFill>
                  <a:srgbClr val="FFFF00"/>
                </a:solidFill>
              </a:rPr>
              <a:t>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said that those who recite this surah will be counted from among the sincere and true servants of Allah (s.w.t.) and will gain a </a:t>
            </a:r>
            <a:r>
              <a:rPr lang="en-US" altLang="en-US" sz="2400" dirty="0" err="1">
                <a:solidFill>
                  <a:srgbClr val="FFFF00"/>
                </a:solidFill>
              </a:rPr>
              <a:t>honourable</a:t>
            </a:r>
            <a:r>
              <a:rPr lang="en-US" altLang="en-US" sz="2400" dirty="0">
                <a:solidFill>
                  <a:srgbClr val="FFFF00"/>
                </a:solidFill>
              </a:rPr>
              <a:t> status in Jannah. In times of war or unrest, keeping this surah in one’s possession is a means of protection and safety. Drinking water in which this surah has been dissolved cures any heart problems and protects those who are travelling</a:t>
            </a:r>
            <a:r>
              <a:rPr lang="en-US" altLang="en-US" sz="2400" dirty="0" smtClean="0">
                <a:solidFill>
                  <a:srgbClr val="FFFF00"/>
                </a:solidFill>
              </a:rPr>
              <a:t>.</a:t>
            </a:r>
          </a:p>
          <a:p>
            <a:pPr algn="ctr">
              <a:spcBef>
                <a:spcPct val="0"/>
              </a:spcBef>
              <a:buFontTx/>
              <a:buNone/>
            </a:pPr>
            <a:endParaRPr lang="en-US" altLang="en-US" sz="2400" dirty="0" smtClean="0">
              <a:solidFill>
                <a:srgbClr val="FFFF00"/>
              </a:solidFill>
            </a:endParaRPr>
          </a:p>
          <a:p>
            <a:pPr algn="ctr">
              <a:spcBef>
                <a:spcPct val="0"/>
              </a:spcBef>
              <a:buFontTx/>
              <a:buNone/>
            </a:pPr>
            <a:endParaRPr lang="en-US" altLang="en-US" sz="2200" dirty="0">
              <a:solidFill>
                <a:srgbClr val="FFFF00"/>
              </a:solidFill>
            </a:endParaRP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3576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سُنَّةَ ٱللَّـهِ ٱلَّتِى قَدْ خَلَتْ مِن قَبْلُ ۖ وَلَن تَجِدَ لِسُنَّةِ ٱللَّـهِ تَبْدِيلًا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Allah’s precedent that has passed </a:t>
            </a:r>
            <a:r>
              <a:rPr lang="en-US" altLang="en-US" sz="3200" dirty="0" smtClean="0">
                <a:latin typeface="Calibri" panose="020F0502020204030204" pitchFamily="34" charset="0"/>
              </a:rPr>
              <a:t>before, and </a:t>
            </a:r>
            <a:r>
              <a:rPr lang="en-US" altLang="en-US" sz="3200" dirty="0">
                <a:latin typeface="Calibri" panose="020F0502020204030204" pitchFamily="34" charset="0"/>
              </a:rPr>
              <a:t>you will never find in Allah’s </a:t>
            </a:r>
            <a:r>
              <a:rPr lang="en-US" altLang="en-US" sz="3200" dirty="0" smtClean="0">
                <a:latin typeface="Calibri" panose="020F0502020204030204" pitchFamily="34" charset="0"/>
              </a:rPr>
              <a:t>precedent any </a:t>
            </a:r>
            <a:r>
              <a:rPr lang="en-US" altLang="en-US" sz="3200" dirty="0">
                <a:latin typeface="Calibri" panose="020F0502020204030204" pitchFamily="34" charset="0"/>
              </a:rPr>
              <a:t>change.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270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وَهُوَ ٱلَّذِى كَفَّ أَيْدِيَهُمْ عَنكُمْ وَأَيْدِيَكُمْ عَنْهُم بِبَطْنِ مَكَّةَ مِنۢ بَعْدِ أَنْ أَظْفَرَكُمْ عَلَيْهِمْ ۚ وَكَانَ ٱللَّـهُ بِمَا تَعْمَلُونَ بَصِيرًا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withheld their hands from </a:t>
            </a:r>
            <a:r>
              <a:rPr lang="en-US" altLang="en-US" sz="3200" dirty="0" smtClean="0">
                <a:latin typeface="Calibri" panose="020F0502020204030204" pitchFamily="34" charset="0"/>
              </a:rPr>
              <a:t>you, and </a:t>
            </a:r>
            <a:r>
              <a:rPr lang="en-US" altLang="en-US" sz="3200" dirty="0">
                <a:latin typeface="Calibri" panose="020F0502020204030204" pitchFamily="34" charset="0"/>
              </a:rPr>
              <a:t>your hands from </a:t>
            </a:r>
            <a:r>
              <a:rPr lang="en-US" altLang="en-US" sz="3200" dirty="0" smtClean="0">
                <a:latin typeface="Calibri" panose="020F0502020204030204" pitchFamily="34" charset="0"/>
              </a:rPr>
              <a:t>them, in </a:t>
            </a:r>
            <a:r>
              <a:rPr lang="en-US" altLang="en-US" sz="3200" dirty="0">
                <a:latin typeface="Calibri" panose="020F0502020204030204" pitchFamily="34" charset="0"/>
              </a:rPr>
              <a:t>the valley of </a:t>
            </a:r>
            <a:r>
              <a:rPr lang="en-US" altLang="en-US" sz="3200" dirty="0" smtClean="0">
                <a:latin typeface="Calibri" panose="020F0502020204030204" pitchFamily="34" charset="0"/>
              </a:rPr>
              <a:t>Makkah, after </a:t>
            </a:r>
            <a:r>
              <a:rPr lang="en-US" altLang="en-US" sz="3200" dirty="0">
                <a:latin typeface="Calibri" panose="020F0502020204030204" pitchFamily="34" charset="0"/>
              </a:rPr>
              <a:t>He had given you victory over </a:t>
            </a:r>
            <a:r>
              <a:rPr lang="en-US" altLang="en-US" sz="3200" dirty="0" smtClean="0">
                <a:latin typeface="Calibri" panose="020F0502020204030204" pitchFamily="34" charset="0"/>
              </a:rPr>
              <a:t>them, and </a:t>
            </a:r>
            <a:r>
              <a:rPr lang="en-US" altLang="en-US" sz="3200" dirty="0">
                <a:latin typeface="Calibri" panose="020F0502020204030204" pitchFamily="34" charset="0"/>
              </a:rPr>
              <a:t>Allah sees best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643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هُمُ ٱلَّذِينَ كَفَرُوا۟ وَصَدُّوكُمْ عَنِ ٱلْمَسْجِدِ ٱلْحَرَامِ وَٱلْهَدْىَ مَعْكُوفًا أَن يَبْلُغَ مَحِلَّهُۥ ۚ وَلَوْلَا رِجَالٌ مُّؤْمِنُونَ وَنِسَآءٌ مُّؤْمِنَـٰتٌ لَّمْ تَعْلَمُوهُمْ أَن تَطَـُٔوهُمْ فَتُصِيبَكُم مِّنْهُم مَّعَرَّةٌۢ بِغَيْرِ عِلْمٍ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who </a:t>
            </a:r>
            <a:r>
              <a:rPr lang="en-US" altLang="en-US" sz="3200" dirty="0" smtClean="0">
                <a:latin typeface="Calibri" panose="020F0502020204030204" pitchFamily="34" charset="0"/>
              </a:rPr>
              <a:t>disbelieved and </a:t>
            </a:r>
            <a:r>
              <a:rPr lang="en-US" altLang="en-US" sz="3200" dirty="0">
                <a:latin typeface="Calibri" panose="020F0502020204030204" pitchFamily="34" charset="0"/>
              </a:rPr>
              <a:t>barred you from the Sacred </a:t>
            </a:r>
            <a:r>
              <a:rPr lang="en-US" altLang="en-US" sz="3200" dirty="0" smtClean="0">
                <a:latin typeface="Calibri" panose="020F0502020204030204" pitchFamily="34" charset="0"/>
              </a:rPr>
              <a:t>Mosque, and </a:t>
            </a:r>
            <a:r>
              <a:rPr lang="en-US" altLang="en-US" sz="3200" dirty="0">
                <a:latin typeface="Calibri" panose="020F0502020204030204" pitchFamily="34" charset="0"/>
              </a:rPr>
              <a:t>kept the offering from reaching its </a:t>
            </a:r>
            <a:r>
              <a:rPr lang="en-US" altLang="en-US" sz="3200" dirty="0" smtClean="0">
                <a:latin typeface="Calibri" panose="020F0502020204030204" pitchFamily="34" charset="0"/>
              </a:rPr>
              <a:t>destination. And </a:t>
            </a:r>
            <a:r>
              <a:rPr lang="en-US" altLang="en-US" sz="3200" dirty="0">
                <a:latin typeface="Calibri" panose="020F0502020204030204" pitchFamily="34" charset="0"/>
              </a:rPr>
              <a:t>were it not for [certain] faithful </a:t>
            </a:r>
            <a:r>
              <a:rPr lang="en-US" altLang="en-US" sz="3200" dirty="0" smtClean="0">
                <a:latin typeface="Calibri" panose="020F0502020204030204" pitchFamily="34" charset="0"/>
              </a:rPr>
              <a:t>men and </a:t>
            </a:r>
            <a:r>
              <a:rPr lang="en-US" altLang="en-US" sz="3200" dirty="0">
                <a:latin typeface="Calibri" panose="020F0502020204030204" pitchFamily="34" charset="0"/>
              </a:rPr>
              <a:t>faithful </a:t>
            </a:r>
            <a:r>
              <a:rPr lang="en-US" altLang="en-US" sz="3200" dirty="0" smtClean="0">
                <a:latin typeface="Calibri" panose="020F0502020204030204" pitchFamily="34" charset="0"/>
              </a:rPr>
              <a:t>women, whom </a:t>
            </a:r>
            <a:r>
              <a:rPr lang="en-US" altLang="en-US" sz="3200" dirty="0">
                <a:latin typeface="Calibri" panose="020F0502020204030204" pitchFamily="34" charset="0"/>
              </a:rPr>
              <a:t>you did not </a:t>
            </a:r>
            <a:r>
              <a:rPr lang="en-US" altLang="en-US" sz="3200" dirty="0" smtClean="0">
                <a:latin typeface="Calibri" panose="020F0502020204030204" pitchFamily="34" charset="0"/>
              </a:rPr>
              <a:t>know —lest </a:t>
            </a:r>
            <a:r>
              <a:rPr lang="en-US" altLang="en-US" sz="3200" dirty="0">
                <a:latin typeface="Calibri" panose="020F0502020204030204" pitchFamily="34" charset="0"/>
              </a:rPr>
              <a:t>you should trample </a:t>
            </a:r>
            <a:r>
              <a:rPr lang="en-US" altLang="en-US" sz="3200" dirty="0" smtClean="0">
                <a:latin typeface="Calibri" panose="020F0502020204030204" pitchFamily="34" charset="0"/>
              </a:rPr>
              <a:t>them, and </a:t>
            </a:r>
            <a:r>
              <a:rPr lang="en-US" altLang="en-US" sz="3200" dirty="0">
                <a:latin typeface="Calibri" panose="020F0502020204030204" pitchFamily="34" charset="0"/>
              </a:rPr>
              <a:t>thus blame for [killing] them should fall on </a:t>
            </a:r>
            <a:r>
              <a:rPr lang="en-US" altLang="en-US" sz="3200" dirty="0" smtClean="0">
                <a:latin typeface="Calibri" panose="020F0502020204030204" pitchFamily="34" charset="0"/>
              </a:rPr>
              <a:t>you unawares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1330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لِّيُدْخِلَ </a:t>
            </a:r>
            <a:r>
              <a:rPr lang="ar-SA" altLang="en-US" sz="7200" dirty="0">
                <a:latin typeface="Arabic Typesetting" panose="03020402040406030203" pitchFamily="66" charset="-78"/>
                <a:cs typeface="Arabic Typesetting" panose="03020402040406030203" pitchFamily="66" charset="-78"/>
              </a:rPr>
              <a:t>ٱللَّـهُ فِى رَحْمَتِهِۦ مَن يَشَآءُ ۚ لَوْ تَزَيَّلُوا۟ لَعَذَّبْنَا ٱلَّذِينَ كَفَرُوا۟ مِنْهُمْ عَذَابًا أَلِيمًا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t>
            </a:r>
            <a:r>
              <a:rPr lang="en-US" altLang="en-US" sz="3200" dirty="0">
                <a:latin typeface="Calibri" panose="020F0502020204030204" pitchFamily="34" charset="0"/>
              </a:rPr>
              <a:t>He held you </a:t>
            </a:r>
            <a:r>
              <a:rPr lang="en-US" altLang="en-US" sz="3200" dirty="0" smtClean="0">
                <a:latin typeface="Calibri" panose="020F0502020204030204" pitchFamily="34" charset="0"/>
              </a:rPr>
              <a:t>back] so </a:t>
            </a:r>
            <a:r>
              <a:rPr lang="en-US" altLang="en-US" sz="3200" dirty="0">
                <a:latin typeface="Calibri" panose="020F0502020204030204" pitchFamily="34" charset="0"/>
              </a:rPr>
              <a:t>that Allah may admit into His </a:t>
            </a:r>
            <a:r>
              <a:rPr lang="en-US" altLang="en-US" sz="3200" dirty="0" smtClean="0">
                <a:latin typeface="Calibri" panose="020F0502020204030204" pitchFamily="34" charset="0"/>
              </a:rPr>
              <a:t>mercy whomever </a:t>
            </a:r>
            <a:r>
              <a:rPr lang="en-US" altLang="en-US" sz="3200" dirty="0">
                <a:latin typeface="Calibri" panose="020F0502020204030204" pitchFamily="34" charset="0"/>
              </a:rPr>
              <a:t>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had they been </a:t>
            </a:r>
            <a:r>
              <a:rPr lang="en-US" altLang="en-US" sz="3200" dirty="0" smtClean="0">
                <a:latin typeface="Calibri" panose="020F0502020204030204" pitchFamily="34" charset="0"/>
              </a:rPr>
              <a:t>separate, We </a:t>
            </a:r>
            <a:r>
              <a:rPr lang="en-US" altLang="en-US" sz="3200" dirty="0">
                <a:latin typeface="Calibri" panose="020F0502020204030204" pitchFamily="34" charset="0"/>
              </a:rPr>
              <a:t>would have surely punished the </a:t>
            </a:r>
            <a:r>
              <a:rPr lang="en-US" altLang="en-US" sz="3200" dirty="0" smtClean="0">
                <a:latin typeface="Calibri" panose="020F0502020204030204" pitchFamily="34" charset="0"/>
              </a:rPr>
              <a:t>faithless among them with </a:t>
            </a:r>
            <a:r>
              <a:rPr lang="en-US" altLang="en-US" sz="3200" dirty="0">
                <a:latin typeface="Calibri" panose="020F0502020204030204" pitchFamily="34" charset="0"/>
              </a:rPr>
              <a:t>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7419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جَعَلَ ٱلَّذِينَ كَفَرُوا۟ فِى قُلُوبِهِمُ ٱلْحَمِيَّةَ حَمِيَّةَ ٱلْجَـٰهِلِيَّةِ فَأَنزَلَ ٱللَّـهُ سَكِينَتَهُۥ عَلَىٰ رَسُولِهِۦ وَعَلَى ٱلْمُؤْمِنِينَ وَأَلْزَمَهُمْ كَلِمَةَ ٱلتَّقْوَىٰ وَكَانُوٓا۟ أَحَقَّ بِهَا وَأَهْلَهَا ۚ وَكَانَ ٱللَّـهُ بِكُلِّ شَىْءٍ عَلِيمًا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faithless </a:t>
            </a:r>
            <a:r>
              <a:rPr lang="en-US" altLang="en-US" sz="3200" dirty="0" smtClean="0">
                <a:latin typeface="Calibri" panose="020F0502020204030204" pitchFamily="34" charset="0"/>
              </a:rPr>
              <a:t>nourished bigotry </a:t>
            </a:r>
            <a:r>
              <a:rPr lang="en-US" altLang="en-US" sz="3200" dirty="0">
                <a:latin typeface="Calibri" panose="020F0502020204030204" pitchFamily="34" charset="0"/>
              </a:rPr>
              <a:t>in their </a:t>
            </a:r>
            <a:r>
              <a:rPr lang="en-US" altLang="en-US" sz="3200" dirty="0" smtClean="0">
                <a:latin typeface="Calibri" panose="020F0502020204030204" pitchFamily="34" charset="0"/>
              </a:rPr>
              <a:t>hearts, the </a:t>
            </a:r>
            <a:r>
              <a:rPr lang="en-US" altLang="en-US" sz="3200" dirty="0">
                <a:latin typeface="Calibri" panose="020F0502020204030204" pitchFamily="34" charset="0"/>
              </a:rPr>
              <a:t>bigotry of pagan </a:t>
            </a:r>
            <a:r>
              <a:rPr lang="en-US" altLang="en-US" sz="3200" dirty="0" smtClean="0">
                <a:latin typeface="Calibri" panose="020F0502020204030204" pitchFamily="34" charset="0"/>
              </a:rPr>
              <a:t>ignorance, Allah </a:t>
            </a:r>
            <a:r>
              <a:rPr lang="en-US" altLang="en-US" sz="3200" dirty="0">
                <a:latin typeface="Calibri" panose="020F0502020204030204" pitchFamily="34" charset="0"/>
              </a:rPr>
              <a:t>sent down His </a:t>
            </a:r>
            <a:r>
              <a:rPr lang="en-US" altLang="en-US" sz="3200" dirty="0" smtClean="0">
                <a:latin typeface="Calibri" panose="020F0502020204030204" pitchFamily="34" charset="0"/>
              </a:rPr>
              <a:t>composure upon </a:t>
            </a:r>
            <a:r>
              <a:rPr lang="en-US" altLang="en-US" sz="3200" dirty="0">
                <a:latin typeface="Calibri" panose="020F0502020204030204" pitchFamily="34" charset="0"/>
              </a:rPr>
              <a:t>His Apostle and upon the </a:t>
            </a:r>
            <a:r>
              <a:rPr lang="en-US" altLang="en-US" sz="3200" dirty="0" smtClean="0">
                <a:latin typeface="Calibri" panose="020F0502020204030204" pitchFamily="34" charset="0"/>
              </a:rPr>
              <a:t>faithful, and </a:t>
            </a:r>
            <a:r>
              <a:rPr lang="en-US" altLang="en-US" sz="3200" dirty="0">
                <a:latin typeface="Calibri" panose="020F0502020204030204" pitchFamily="34" charset="0"/>
              </a:rPr>
              <a:t>made them abide by the word of </a:t>
            </a:r>
            <a:r>
              <a:rPr lang="en-US" altLang="en-US" sz="3200" dirty="0" err="1" smtClean="0">
                <a:latin typeface="Calibri" panose="020F0502020204030204" pitchFamily="34" charset="0"/>
              </a:rPr>
              <a:t>Godwariness</a:t>
            </a:r>
            <a:r>
              <a:rPr lang="en-US" altLang="en-US" sz="3200" dirty="0" smtClean="0">
                <a:latin typeface="Calibri" panose="020F0502020204030204" pitchFamily="34" charset="0"/>
              </a:rPr>
              <a:t>, for </a:t>
            </a:r>
            <a:r>
              <a:rPr lang="en-US" altLang="en-US" sz="3200" dirty="0">
                <a:latin typeface="Calibri" panose="020F0502020204030204" pitchFamily="34" charset="0"/>
              </a:rPr>
              <a:t>they were the worthiest of it and deserved </a:t>
            </a:r>
            <a:r>
              <a:rPr lang="en-US" altLang="en-US" sz="3200" dirty="0" smtClean="0">
                <a:latin typeface="Calibri" panose="020F0502020204030204" pitchFamily="34" charset="0"/>
              </a:rPr>
              <a:t>it, and </a:t>
            </a:r>
            <a:r>
              <a:rPr lang="en-US" altLang="en-US" sz="3200" dirty="0">
                <a:latin typeface="Calibri" panose="020F0502020204030204" pitchFamily="34" charset="0"/>
              </a:rPr>
              <a:t>Allah has knowledge of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0277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صَدَقَ ٱللَّـهُ رَسُولَهُ ٱلرُّءْيَا بِٱلْحَقِّ ۖ لَتَدْخُلُنَّ ٱلْمَسْجِدَ ٱلْحَرَامَ إِن شَآءَ ٱللَّـهُ ءَامِنِينَ مُحَلِّقِينَ رُءُوسَكُمْ وَمُقَصِّرِينَ لَا تَخَافُونَ ۖ فَعَلِمَ مَا لَمْ تَعْلَمُوا۟ فَجَعَلَ مِن دُونِ ذَٰلِكَ فَتْحًا قَرِيبًا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Allah has fulfilled His Apostle’s </a:t>
            </a:r>
            <a:r>
              <a:rPr lang="en-US" altLang="en-US" sz="3200" dirty="0" smtClean="0">
                <a:latin typeface="Calibri" panose="020F0502020204030204" pitchFamily="34" charset="0"/>
              </a:rPr>
              <a:t>vision in </a:t>
            </a:r>
            <a:r>
              <a:rPr lang="en-US" altLang="en-US" sz="3200" dirty="0">
                <a:latin typeface="Calibri" panose="020F0502020204030204" pitchFamily="34" charset="0"/>
              </a:rPr>
              <a:t>all </a:t>
            </a:r>
            <a:r>
              <a:rPr lang="en-US" altLang="en-US" sz="3200" dirty="0" smtClean="0">
                <a:latin typeface="Calibri" panose="020F0502020204030204" pitchFamily="34" charset="0"/>
              </a:rPr>
              <a:t>truth: You </a:t>
            </a:r>
            <a:r>
              <a:rPr lang="en-US" altLang="en-US" sz="3200" dirty="0">
                <a:latin typeface="Calibri" panose="020F0502020204030204" pitchFamily="34" charset="0"/>
              </a:rPr>
              <a:t>will surely enter the Sacred </a:t>
            </a:r>
            <a:r>
              <a:rPr lang="en-US" altLang="en-US" sz="3200" dirty="0" smtClean="0">
                <a:latin typeface="Calibri" panose="020F0502020204030204" pitchFamily="34" charset="0"/>
              </a:rPr>
              <a:t>Mosque, God willing, in safety, with </a:t>
            </a:r>
            <a:r>
              <a:rPr lang="en-US" altLang="en-US" sz="3200" dirty="0">
                <a:latin typeface="Calibri" panose="020F0502020204030204" pitchFamily="34" charset="0"/>
              </a:rPr>
              <a:t>your heads shaven or hair </a:t>
            </a:r>
            <a:r>
              <a:rPr lang="en-US" altLang="en-US" sz="3200" dirty="0" smtClean="0">
                <a:latin typeface="Calibri" panose="020F0502020204030204" pitchFamily="34" charset="0"/>
              </a:rPr>
              <a:t>cropped, without </a:t>
            </a:r>
            <a:r>
              <a:rPr lang="en-US" altLang="en-US" sz="3200" dirty="0">
                <a:latin typeface="Calibri" panose="020F0502020204030204" pitchFamily="34" charset="0"/>
              </a:rPr>
              <a:t>any </a:t>
            </a:r>
            <a:r>
              <a:rPr lang="en-US" altLang="en-US" sz="3200" dirty="0" smtClean="0">
                <a:latin typeface="Calibri" panose="020F0502020204030204" pitchFamily="34" charset="0"/>
              </a:rPr>
              <a:t>fear. So </a:t>
            </a:r>
            <a:r>
              <a:rPr lang="en-US" altLang="en-US" sz="3200" dirty="0">
                <a:latin typeface="Calibri" panose="020F0502020204030204" pitchFamily="34" charset="0"/>
              </a:rPr>
              <a:t>He knew what you did not </a:t>
            </a:r>
            <a:r>
              <a:rPr lang="en-US" altLang="en-US" sz="3200" dirty="0" smtClean="0">
                <a:latin typeface="Calibri" panose="020F0502020204030204" pitchFamily="34" charset="0"/>
              </a:rPr>
              <a:t>know, and </a:t>
            </a:r>
            <a:r>
              <a:rPr lang="en-US" altLang="en-US" sz="3200" dirty="0">
                <a:latin typeface="Calibri" panose="020F0502020204030204" pitchFamily="34" charset="0"/>
              </a:rPr>
              <a:t>He assigned [you] besides </a:t>
            </a:r>
            <a:r>
              <a:rPr lang="en-US" altLang="en-US" sz="3200" dirty="0" smtClean="0">
                <a:latin typeface="Calibri" panose="020F0502020204030204" pitchFamily="34" charset="0"/>
              </a:rPr>
              <a:t>that a </a:t>
            </a:r>
            <a:r>
              <a:rPr lang="en-US" altLang="en-US" sz="3200" dirty="0">
                <a:latin typeface="Calibri" panose="020F0502020204030204" pitchFamily="34" charset="0"/>
              </a:rPr>
              <a:t>victory near at hand.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0610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أَرْسَلَ رَسُولَهُۥ بِٱلْهُدَىٰ وَدِينِ ٱلْحَقِّ لِيُظْهِرَهُۥ عَلَى ٱلدِّينِ كُلِّهِۦ ۚ وَكَفَىٰ بِٱللَّـهِ شَهِيدًا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has sent His Apostle with </a:t>
            </a:r>
            <a:r>
              <a:rPr lang="en-US" altLang="en-US" sz="3200" dirty="0" smtClean="0">
                <a:latin typeface="Calibri" panose="020F0502020204030204" pitchFamily="34" charset="0"/>
              </a:rPr>
              <a:t>guidance and </a:t>
            </a:r>
            <a:r>
              <a:rPr lang="en-US" altLang="en-US" sz="3200" dirty="0">
                <a:latin typeface="Calibri" panose="020F0502020204030204" pitchFamily="34" charset="0"/>
              </a:rPr>
              <a:t>the true </a:t>
            </a:r>
            <a:r>
              <a:rPr lang="en-US" altLang="en-US" sz="3200" dirty="0" smtClean="0">
                <a:latin typeface="Calibri" panose="020F0502020204030204" pitchFamily="34" charset="0"/>
              </a:rPr>
              <a:t>religion, that </a:t>
            </a:r>
            <a:r>
              <a:rPr lang="en-US" altLang="en-US" sz="3200" dirty="0">
                <a:latin typeface="Calibri" panose="020F0502020204030204" pitchFamily="34" charset="0"/>
              </a:rPr>
              <a:t>He may make it prevail over all </a:t>
            </a:r>
            <a:r>
              <a:rPr lang="en-US" altLang="en-US" sz="3200" dirty="0" smtClean="0">
                <a:latin typeface="Calibri" panose="020F0502020204030204" pitchFamily="34" charset="0"/>
              </a:rPr>
              <a:t>religions, and </a:t>
            </a:r>
            <a:r>
              <a:rPr lang="en-US" altLang="en-US" sz="3200" dirty="0">
                <a:latin typeface="Calibri" panose="020F0502020204030204" pitchFamily="34" charset="0"/>
              </a:rPr>
              <a:t>Allah suffices as witness.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5277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مُّحَمَّدٌ رَّسُولُ ٱللَّـهِ ۚ وَٱلَّذِينَ مَعَهُۥٓ أَشِدَّآءُ عَلَى ٱلْكُفَّارِ رُحَمَآءُ بَيْنَهُمْ ۖ تَرَىٰهُمْ رُكَّعًا سُجَّدًا يَبْتَغُونَ فَضْلًا مِّنَ ٱللَّـهِ وَرِضْوَٰنًا ۖ سِيمَاهُمْ فِى وُجُوهِهِم مِّنْ أَثَرِ ٱلسُّجُودِ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Muḥammad</a:t>
            </a:r>
            <a:r>
              <a:rPr lang="en-US" altLang="en-US" sz="3200" dirty="0">
                <a:latin typeface="Calibri" panose="020F0502020204030204" pitchFamily="34" charset="0"/>
              </a:rPr>
              <a:t>, the Apostle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those who are with </a:t>
            </a:r>
            <a:r>
              <a:rPr lang="en-US" altLang="en-US" sz="3200" dirty="0" smtClean="0">
                <a:latin typeface="Calibri" panose="020F0502020204030204" pitchFamily="34" charset="0"/>
              </a:rPr>
              <a:t>him are </a:t>
            </a:r>
            <a:r>
              <a:rPr lang="en-US" altLang="en-US" sz="3200" dirty="0">
                <a:latin typeface="Calibri" panose="020F0502020204030204" pitchFamily="34" charset="0"/>
              </a:rPr>
              <a:t>hard against the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merciful amongst </a:t>
            </a:r>
            <a:r>
              <a:rPr lang="en-US" altLang="en-US" sz="3200" dirty="0" smtClean="0">
                <a:latin typeface="Calibri" panose="020F0502020204030204" pitchFamily="34" charset="0"/>
              </a:rPr>
              <a:t>themselves. You </a:t>
            </a:r>
            <a:r>
              <a:rPr lang="en-US" altLang="en-US" sz="3200" dirty="0">
                <a:latin typeface="Calibri" panose="020F0502020204030204" pitchFamily="34" charset="0"/>
              </a:rPr>
              <a:t>see them bowing and prostrating [in worship</a:t>
            </a:r>
            <a:r>
              <a:rPr lang="en-US" altLang="en-US" sz="3200" dirty="0" smtClean="0">
                <a:latin typeface="Calibri" panose="020F0502020204030204" pitchFamily="34" charset="0"/>
              </a:rPr>
              <a:t>], seeking </a:t>
            </a:r>
            <a:r>
              <a:rPr lang="en-US" altLang="en-US" sz="3200" dirty="0">
                <a:latin typeface="Calibri" panose="020F0502020204030204" pitchFamily="34" charset="0"/>
              </a:rPr>
              <a:t>Allah’s grace and [His] </a:t>
            </a:r>
            <a:r>
              <a:rPr lang="en-US" altLang="en-US" sz="3200" dirty="0" smtClean="0">
                <a:latin typeface="Calibri" panose="020F0502020204030204" pitchFamily="34" charset="0"/>
              </a:rPr>
              <a:t>pleasure. Their </a:t>
            </a:r>
            <a:r>
              <a:rPr lang="en-US" altLang="en-US" sz="3200" dirty="0">
                <a:latin typeface="Calibri" panose="020F0502020204030204" pitchFamily="34" charset="0"/>
              </a:rPr>
              <a:t>mark is [visible] on their </a:t>
            </a:r>
            <a:r>
              <a:rPr lang="en-US" altLang="en-US" sz="3200" dirty="0" smtClean="0">
                <a:latin typeface="Calibri" panose="020F0502020204030204" pitchFamily="34" charset="0"/>
              </a:rPr>
              <a:t>faces, from </a:t>
            </a:r>
            <a:r>
              <a:rPr lang="en-US" altLang="en-US" sz="3200" dirty="0">
                <a:latin typeface="Calibri" panose="020F0502020204030204" pitchFamily="34" charset="0"/>
              </a:rPr>
              <a:t>the effect of </a:t>
            </a:r>
            <a:r>
              <a:rPr lang="en-US" altLang="en-US" sz="3200" dirty="0" smtClean="0">
                <a:latin typeface="Calibri" panose="020F0502020204030204" pitchFamily="34" charset="0"/>
              </a:rPr>
              <a:t>prostration.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1350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 </a:t>
            </a:r>
            <a:r>
              <a:rPr lang="ar-SA" altLang="en-US" sz="7200" dirty="0">
                <a:latin typeface="Arabic Typesetting" panose="03020402040406030203" pitchFamily="66" charset="-78"/>
                <a:cs typeface="Arabic Typesetting" panose="03020402040406030203" pitchFamily="66" charset="-78"/>
              </a:rPr>
              <a:t>مَثَلُهُمْ فِى ٱلتَّوْرَىٰةِ ۚ وَمَثَلُهُمْ فِى ٱلْإِنجِيلِ كَزَرْعٍ أَخْرَجَ شَطْـَٔهُۥ فَـَٔازَرَهُۥ فَٱسْتَغْلَظَ فَٱسْتَوَىٰ عَلَىٰ سُوقِهِۦ يُعْجِبُ ٱلزُّرَّاعَ لِيَغِيظَ بِهِمُ ٱلْكُفَّارَ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Such </a:t>
            </a:r>
            <a:r>
              <a:rPr lang="en-US" altLang="en-US" sz="3200" dirty="0">
                <a:latin typeface="Calibri" panose="020F0502020204030204" pitchFamily="34" charset="0"/>
              </a:rPr>
              <a:t>is their description in the </a:t>
            </a:r>
            <a:r>
              <a:rPr lang="en-US" altLang="en-US" sz="3200" dirty="0" smtClean="0">
                <a:latin typeface="Calibri" panose="020F0502020204030204" pitchFamily="34" charset="0"/>
              </a:rPr>
              <a:t>Torah and </a:t>
            </a:r>
            <a:r>
              <a:rPr lang="en-US" altLang="en-US" sz="3200" dirty="0">
                <a:latin typeface="Calibri" panose="020F0502020204030204" pitchFamily="34" charset="0"/>
              </a:rPr>
              <a:t>their description in the </a:t>
            </a:r>
            <a:r>
              <a:rPr lang="en-US" altLang="en-US" sz="3200" dirty="0" smtClean="0">
                <a:latin typeface="Calibri" panose="020F0502020204030204" pitchFamily="34" charset="0"/>
              </a:rPr>
              <a:t>Evangel. Like </a:t>
            </a:r>
            <a:r>
              <a:rPr lang="en-US" altLang="en-US" sz="3200" dirty="0">
                <a:latin typeface="Calibri" panose="020F0502020204030204" pitchFamily="34" charset="0"/>
              </a:rPr>
              <a:t>a </a:t>
            </a:r>
            <a:r>
              <a:rPr lang="en-US" altLang="en-US" sz="3200" dirty="0" smtClean="0">
                <a:latin typeface="Calibri" panose="020F0502020204030204" pitchFamily="34" charset="0"/>
              </a:rPr>
              <a:t>tillage that </a:t>
            </a:r>
            <a:r>
              <a:rPr lang="en-US" altLang="en-US" sz="3200" dirty="0">
                <a:latin typeface="Calibri" panose="020F0502020204030204" pitchFamily="34" charset="0"/>
              </a:rPr>
              <a:t>sends out its shoots and builds them </a:t>
            </a:r>
            <a:r>
              <a:rPr lang="en-US" altLang="en-US" sz="3200" dirty="0" smtClean="0">
                <a:latin typeface="Calibri" panose="020F0502020204030204" pitchFamily="34" charset="0"/>
              </a:rPr>
              <a:t>up, and </a:t>
            </a:r>
            <a:r>
              <a:rPr lang="en-US" altLang="en-US" sz="3200" dirty="0">
                <a:latin typeface="Calibri" panose="020F0502020204030204" pitchFamily="34" charset="0"/>
              </a:rPr>
              <a:t>they grow </a:t>
            </a:r>
            <a:r>
              <a:rPr lang="en-US" altLang="en-US" sz="3200" dirty="0" smtClean="0">
                <a:latin typeface="Calibri" panose="020F0502020204030204" pitchFamily="34" charset="0"/>
              </a:rPr>
              <a:t>stout and </a:t>
            </a:r>
            <a:r>
              <a:rPr lang="en-US" altLang="en-US" sz="3200" dirty="0">
                <a:latin typeface="Calibri" panose="020F0502020204030204" pitchFamily="34" charset="0"/>
              </a:rPr>
              <a:t>settle on their </a:t>
            </a:r>
            <a:r>
              <a:rPr lang="en-US" altLang="en-US" sz="3200" dirty="0" smtClean="0">
                <a:latin typeface="Calibri" panose="020F0502020204030204" pitchFamily="34" charset="0"/>
              </a:rPr>
              <a:t>stalks, impressing </a:t>
            </a:r>
            <a:r>
              <a:rPr lang="en-US" altLang="en-US" sz="3200" dirty="0">
                <a:latin typeface="Calibri" panose="020F0502020204030204" pitchFamily="34" charset="0"/>
              </a:rPr>
              <a:t>the </a:t>
            </a:r>
            <a:r>
              <a:rPr lang="en-US" altLang="en-US" sz="3200" dirty="0" smtClean="0">
                <a:latin typeface="Calibri" panose="020F0502020204030204" pitchFamily="34" charset="0"/>
              </a:rPr>
              <a:t>sowers, so </a:t>
            </a:r>
            <a:r>
              <a:rPr lang="en-US" altLang="en-US" sz="3200" dirty="0">
                <a:latin typeface="Calibri" panose="020F0502020204030204" pitchFamily="34" charset="0"/>
              </a:rPr>
              <a:t>that He may enrage the faithless by </a:t>
            </a:r>
            <a:r>
              <a:rPr lang="en-US" altLang="en-US" sz="3200" dirty="0" smtClean="0">
                <a:latin typeface="Calibri" panose="020F0502020204030204" pitchFamily="34" charset="0"/>
              </a:rPr>
              <a:t>them.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4339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وَعَدَ </a:t>
            </a:r>
            <a:r>
              <a:rPr lang="ar-SA" altLang="en-US" sz="7200" dirty="0">
                <a:latin typeface="Arabic Typesetting" panose="03020402040406030203" pitchFamily="66" charset="-78"/>
                <a:cs typeface="Arabic Typesetting" panose="03020402040406030203" pitchFamily="66" charset="-78"/>
              </a:rPr>
              <a:t>ٱللَّـهُ ٱلَّذِينَ ءَامَنُوا۟ وَعَمِلُوا۟ ٱلصَّـٰلِحَـٰتِ مِنْهُم مَّغْفِرَةً وَأَجْرًا عَظِيمًۢا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Allah </a:t>
            </a:r>
            <a:r>
              <a:rPr lang="en-US" altLang="en-US" sz="3200" dirty="0">
                <a:latin typeface="Calibri" panose="020F0502020204030204" pitchFamily="34" charset="0"/>
              </a:rPr>
              <a:t>has promised </a:t>
            </a:r>
            <a:r>
              <a:rPr lang="en-US" altLang="en-US" sz="3200" dirty="0" smtClean="0">
                <a:latin typeface="Calibri" panose="020F0502020204030204" pitchFamily="34" charset="0"/>
              </a:rPr>
              <a:t>those of </a:t>
            </a:r>
            <a:r>
              <a:rPr lang="en-US" altLang="en-US" sz="3200" dirty="0">
                <a:latin typeface="Calibri" panose="020F0502020204030204" pitchFamily="34" charset="0"/>
              </a:rPr>
              <a:t>them who have faith and do righteous </a:t>
            </a:r>
            <a:r>
              <a:rPr lang="en-US" altLang="en-US" sz="3200" dirty="0" smtClean="0">
                <a:latin typeface="Calibri" panose="020F0502020204030204" pitchFamily="34" charset="0"/>
              </a:rPr>
              <a:t>deeds forgiveness </a:t>
            </a:r>
            <a:r>
              <a:rPr lang="en-US" altLang="en-US" sz="3200" dirty="0">
                <a:latin typeface="Calibri" panose="020F0502020204030204" pitchFamily="34" charset="0"/>
              </a:rPr>
              <a:t>and a great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827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فَتَحْنَا لَكَ فَتْحًا مُّبِينًا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inaugurated for you a clear victory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0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لِّيَغْفِرَ لَكَ ٱللَّـهُ مَا تَقَدَّمَ مِن ذَنۢبِكَ وَمَا تَأَخَّرَ وَيُتِمَّ نِعْمَتَهُۥ عَلَيْكَ وَيَهْدِيَكَ صِرَٰطًا مُّسْتَقِيمًا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Allah may forgive </a:t>
            </a:r>
            <a:r>
              <a:rPr lang="en-US" altLang="en-US" sz="3200" dirty="0" smtClean="0">
                <a:latin typeface="Calibri" panose="020F0502020204030204" pitchFamily="34" charset="0"/>
              </a:rPr>
              <a:t>you what </a:t>
            </a:r>
            <a:r>
              <a:rPr lang="en-US" altLang="en-US" sz="3200" dirty="0">
                <a:latin typeface="Calibri" panose="020F0502020204030204" pitchFamily="34" charset="0"/>
              </a:rPr>
              <a:t>is past of your sin and what is to </a:t>
            </a:r>
            <a:r>
              <a:rPr lang="en-US" altLang="en-US" sz="3200" dirty="0" smtClean="0">
                <a:latin typeface="Calibri" panose="020F0502020204030204" pitchFamily="34" charset="0"/>
              </a:rPr>
              <a:t>come, and </a:t>
            </a:r>
            <a:r>
              <a:rPr lang="en-US" altLang="en-US" sz="3200" dirty="0">
                <a:latin typeface="Calibri" panose="020F0502020204030204" pitchFamily="34" charset="0"/>
              </a:rPr>
              <a:t>that He may perfect His blessing upon </a:t>
            </a:r>
            <a:r>
              <a:rPr lang="en-US" altLang="en-US" sz="3200" dirty="0" smtClean="0">
                <a:latin typeface="Calibri" panose="020F0502020204030204" pitchFamily="34" charset="0"/>
              </a:rPr>
              <a:t>you and </a:t>
            </a:r>
            <a:r>
              <a:rPr lang="en-US" altLang="en-US" sz="3200" dirty="0">
                <a:latin typeface="Calibri" panose="020F0502020204030204" pitchFamily="34" charset="0"/>
              </a:rPr>
              <a:t>guide you on a straight path,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786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وَيَنصُرَكَ ٱللَّـهُ نَصْرًا عَزِيزًا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Allah will help you with a mighty help.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476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هُوَ </a:t>
            </a:r>
            <a:r>
              <a:rPr lang="ar-SA" altLang="en-US" sz="7200" dirty="0">
                <a:latin typeface="Arabic Typesetting" panose="03020402040406030203" pitchFamily="66" charset="-78"/>
                <a:cs typeface="Arabic Typesetting" panose="03020402040406030203" pitchFamily="66" charset="-78"/>
              </a:rPr>
              <a:t>ٱلَّذِىٓ أَنزَلَ ٱلسَّكِينَةَ فِى قُلُوبِ ٱلْمُؤْمِنِينَ لِيَزْدَادُوٓا۟ إِيمَـٰنًا مَّعَ إِيمَـٰنِهِمْ ۗ وَلِلَّـهِ جُنُودُ ٱلسَّمَـٰوَٰتِ وَٱلْأَرْضِ ۚ وَكَانَ ٱللَّـهُ عَلِيمًا حَكِيمًا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sent down </a:t>
            </a:r>
            <a:r>
              <a:rPr lang="en-US" altLang="en-US" sz="3200" dirty="0" smtClean="0">
                <a:latin typeface="Calibri" panose="020F0502020204030204" pitchFamily="34" charset="0"/>
              </a:rPr>
              <a:t>composure into </a:t>
            </a:r>
            <a:r>
              <a:rPr lang="en-US" altLang="en-US" sz="3200" dirty="0">
                <a:latin typeface="Calibri" panose="020F0502020204030204" pitchFamily="34" charset="0"/>
              </a:rPr>
              <a:t>the hearts of the </a:t>
            </a:r>
            <a:r>
              <a:rPr lang="en-US" altLang="en-US" sz="3200" dirty="0" smtClean="0">
                <a:latin typeface="Calibri" panose="020F0502020204030204" pitchFamily="34" charset="0"/>
              </a:rPr>
              <a:t>faithful that </a:t>
            </a:r>
            <a:r>
              <a:rPr lang="en-US" altLang="en-US" sz="3200" dirty="0">
                <a:latin typeface="Calibri" panose="020F0502020204030204" pitchFamily="34" charset="0"/>
              </a:rPr>
              <a:t>they might enhance their </a:t>
            </a:r>
            <a:r>
              <a:rPr lang="en-US" altLang="en-US" sz="3200" dirty="0" smtClean="0">
                <a:latin typeface="Calibri" panose="020F0502020204030204" pitchFamily="34" charset="0"/>
              </a:rPr>
              <a:t>faith. To </a:t>
            </a:r>
            <a:r>
              <a:rPr lang="en-US" altLang="en-US" sz="3200" dirty="0">
                <a:latin typeface="Calibri" panose="020F0502020204030204" pitchFamily="34" charset="0"/>
              </a:rPr>
              <a:t>Allah belong the hosts of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Allah is all-knowing,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Fatḥ</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417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10017</TotalTime>
  <Words>2737</Words>
  <Application>Microsoft Office PowerPoint</Application>
  <PresentationFormat>Widescreen</PresentationFormat>
  <Paragraphs>138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إِنَّا فَتَحْنَا لَكَ فَتْحًا مُّبِينًا ﴿١﴾</vt:lpstr>
      <vt:lpstr> لِّيَغْفِرَ لَكَ ٱللَّـهُ مَا تَقَدَّمَ مِن ذَنۢبِكَ وَمَا تَأَخَّرَ وَيُتِمَّ نِعْمَتَهُۥ عَلَيْكَ وَيَهْدِيَكَ صِرَٰطًا مُّسْتَقِيمًا ﴿٢﴾</vt:lpstr>
      <vt:lpstr> وَيَنصُرَكَ ٱللَّـهُ نَصْرًا عَزِيزًا ﴿٣﴾</vt:lpstr>
      <vt:lpstr>هُوَ ٱلَّذِىٓ أَنزَلَ ٱلسَّكِينَةَ فِى قُلُوبِ ٱلْمُؤْمِنِينَ لِيَزْدَادُوٓا۟ إِيمَـٰنًا مَّعَ إِيمَـٰنِهِمْ ۗ وَلِلَّـهِ جُنُودُ ٱلسَّمَـٰوَٰتِ وَٱلْأَرْضِ ۚ وَكَانَ ٱللَّـهُ عَلِيمًا حَكِيمًا ﴿٤﴾</vt:lpstr>
      <vt:lpstr> لِّيُدْخِلَ ٱلْمُؤْمِنِينَ وَٱلْمُؤْمِنَـٰتِ جَنَّـٰتٍ تَجْرِى مِن تَحْتِهَا ٱلْأَنْهَـٰرُ خَـٰلِدِينَ فِيهَا وَيُكَفِّرَ عَنْهُمْ سَيِّـَٔاتِهِمْ ۚ وَكَانَ ذَٰلِكَ عِندَ ٱللَّـهِ فَوْزًا عَظِيمًا ﴿٥﴾</vt:lpstr>
      <vt:lpstr> وَيُعَذِّبَ ٱلْمُنَـٰفِقِينَ وَٱلْمُنَـٰفِقَـٰتِ وَٱلْمُشْرِكِينَ وَٱلْمُشْرِكَـٰتِ ٱلظَّآنِّينَ بِٱللَّـهِ ظَنَّ ٱلسَّوْءِ ۚ عَلَيْهِمْ دَآئِرَةُ ٱلسَّوْءِ ۖ وَغَضِبَ ٱللَّـهُ عَلَيْهِمْ وَلَعَنَهُمْ وَأَعَدَّ لَهُمْ جَهَنَّمَ ۖ وَسَآءَتْ مَصِيرًا ﴿٦﴾</vt:lpstr>
      <vt:lpstr> وَلِلَّـهِ جُنُودُ ٱلسَّمَـٰوَٰتِ وَٱلْأَرْضِ ۚ وَكَانَ ٱللَّـهُ عَزِيزًا حَكِيمًا ﴿٧﴾</vt:lpstr>
      <vt:lpstr> إِنَّآ أَرْسَلْنَـٰكَ شَـٰهِدًا وَمُبَشِّرًا وَنَذِيرًا ﴿٨﴾</vt:lpstr>
      <vt:lpstr> لِّتُؤْمِنُوا۟ بِٱللَّـهِ وَرَسُولِهِۦ وَتُعَزِّرُوهُ وَتُوَقِّرُوهُ وَتُسَبِّحُوهُ بُكْرَةً وَأَصِيلًا ﴿٩﴾</vt:lpstr>
      <vt:lpstr>إِنَّ ٱلَّذِينَ يُبَايِعُونَكَ إِنَّمَا يُبَايِعُونَ ٱللَّـهَ يَدُ ٱللَّـهِ فَوْقَ أَيْدِيهِمْ ۚ فَمَن نَّكَثَ فَإِنَّمَا يَنكُثُ عَلَىٰ نَفْسِهِۦ ۖ وَمَنْ أَوْفَىٰ بِمَا عَـٰهَدَ عَلَيْهُ ٱللَّـهَ فَسَيُؤْتِيهِ أَجْرًا عَظِيمًا ﴿١٠﴾</vt:lpstr>
      <vt:lpstr> سَيَقُولُ لَكَ ٱلْمُخَلَّفُونَ مِنَ ٱلْأَعْرَابِ شَغَلَتْنَآ أَمْوَٰلُنَا وَأَهْلُونَا فَٱسْتَغْفِرْ لَنَا ۚ يَقُولُونَ بِأَلْسِنَتِهِم مَّا لَيْسَ فِى قُلُوبِهِمْ ۚ</vt:lpstr>
      <vt:lpstr>قُلْ فَمَن يَمْلِكُ لَكُم مِّنَ ٱللَّـهِ شَيْـًٔا إِنْ أَرَادَ بِكُمْ ضَرًّا أَوْ أَرَادَ بِكُمْ نَفْعًۢا ۚ بَلْ كَانَ ٱللَّـهُ بِمَا تَعْمَلُونَ خَبِيرًۢا ﴿١١﴾</vt:lpstr>
      <vt:lpstr>بَلْ ظَنَنتُمْ أَن لَّن يَنقَلِبَ ٱلرَّسُولُ وَٱلْمُؤْمِنُونَ إِلَىٰٓ أَهْلِيهِمْ أَبَدًا وَزُيِّنَ ذَٰلِكَ فِى قُلُوبِكُمْ وَظَنَنتُمْ ظَنَّ ٱلسَّوْءِ وَكُنتُمْ قَوْمًۢا بُورًا ﴿١٢﴾</vt:lpstr>
      <vt:lpstr> وَمَن لَّمْ يُؤْمِنۢ بِٱللَّـهِ وَرَسُولِهِۦ فَإِنَّآ أَعْتَدْنَا لِلْكَـٰفِرِينَ سَعِيرًا ﴿١٣﴾</vt:lpstr>
      <vt:lpstr> وَلِلَّـهِ مُلْكُ ٱلسَّمَـٰوَٰتِ وَٱلْأَرْضِ ۚ يَغْفِرُ لِمَن يَشَآءُ وَيُعَذِّبُ مَن يَشَآءُ ۚ وَكَانَ ٱللَّـهُ غَفُورًا رَّحِيمًا ﴿١٤﴾</vt:lpstr>
      <vt:lpstr> سَيَقُولُ ٱلْمُخَلَّفُونَ إِذَا ٱنطَلَقْتُمْ إِلَىٰ مَغَانِمَ لِتَأْخُذُوهَا ذَرُونَا نَتَّبِعْكُمْ ۖ يُرِيدُونَ أَن يُبَدِّلُوا۟ كَلَـٰمَ ٱللَّـهِ ۚ</vt:lpstr>
      <vt:lpstr>قُل لَّن تَتَّبِعُونَا كَذَٰلِكُمْ قَالَ ٱللَّـهُ مِن قَبْلُ ۖ فَسَيَقُولُونَ بَلْ تَحْسُدُونَنَا ۚ بَلْ كَانُوا۟ لَا يَفْقَهُونَ إِلَّا قَلِيلًا ﴿١٥﴾</vt:lpstr>
      <vt:lpstr>قُل لِّلْمُخَلَّفِينَ مِنَ ٱلْأَعْرَابِ سَتُدْعَوْنَ إِلَىٰ قَوْمٍ أُو۟لِى بَأْسٍ شَدِيدٍ تُقَـٰتِلُونَهُمْ أَوْ يُسْلِمُونَ ۖ فَإِن تُطِيعُوا۟ يُؤْتِكُمُ ٱللَّـهُ أَجْرًا حَسَنًا ۖ وَإِن تَتَوَلَّوْا۟ كَمَا تَوَلَّيْتُم مِّن قَبْلُ يُعَذِّبْكُمْ عَذَابًا أَلِيمًا ﴿١٦﴾</vt:lpstr>
      <vt:lpstr> لَّيْسَ عَلَى ٱلْأَعْمَىٰ حَرَجٌ وَلَا عَلَى ٱلْأَعْرَجِ حَرَجٌ وَلَا عَلَى ٱلْمَرِيضِ حَرَجٌ ۗ وَمَن يُطِعِ ٱللَّـهَ وَرَسُولَهُۥ يُدْخِلْهُ جَنَّـٰتٍ تَجْرِى مِن تَحْتِهَا ٱلْأَنْهَـٰرُ ۖ وَمَن يَتَوَلَّ يُعَذِّبْهُ عَذَابًا أَلِيمًا ﴿١٧﴾</vt:lpstr>
      <vt:lpstr> لَّقَدْ رَضِىَ ٱللَّـهُ عَنِ ٱلْمُؤْمِنِينَ إِذْ يُبَايِعُونَكَ تَحْتَ ٱلشَّجَرَةِ فَعَلِمَ مَا فِى قُلُوبِهِمْ فَأَنزَلَ ٱلسَّكِينَةَ عَلَيْهِمْ وَأَثَـٰبَهُمْ فَتْحًا قَرِيبًا ﴿١٨﴾</vt:lpstr>
      <vt:lpstr> وَمَغَانِمَ كَثِيرَةً يَأْخُذُونَهَا ۗ وَكَانَ ٱللَّـهُ عَزِيزًا حَكِيمًا ﴿١٩﴾</vt:lpstr>
      <vt:lpstr> وَعَدَكُمُ ٱللَّـهُ مَغَانِمَ كَثِيرَةً تَأْخُذُونَهَا فَعَجَّلَ لَكُمْ هَـٰذِهِۦ وَكَفَّ أَيْدِىَ ٱلنَّاسِ عَنكُمْ وَلِتَكُونَ ءَايَةً لِّلْمُؤْمِنِينَ وَيَهْدِيَكُمْ صِرَٰطًا مُّسْتَقِيمًا ﴿٢٠﴾</vt:lpstr>
      <vt:lpstr> وَأُخْرَىٰ لَمْ تَقْدِرُوا۟ عَلَيْهَا قَدْ أَحَاطَ ٱللَّـهُ بِهَا ۚ وَكَانَ ٱللَّـهُ عَلَىٰ كُلِّ شَىْءٍ قَدِيرًا ﴿٢١﴾</vt:lpstr>
      <vt:lpstr> وَلَوْ قَـٰتَلَكُمُ ٱلَّذِينَ كَفَرُوا۟ لَوَلَّوُا۟ ٱلْأَدْبَـٰرَ ثُمَّ لَا يَجِدُونَ وَلِيًّا وَلَا نَصِيرًا ﴿٢٢﴾</vt:lpstr>
      <vt:lpstr> سُنَّةَ ٱللَّـهِ ٱلَّتِى قَدْ خَلَتْ مِن قَبْلُ ۖ وَلَن تَجِدَ لِسُنَّةِ ٱللَّـهِ تَبْدِيلًا ﴿٢٣﴾</vt:lpstr>
      <vt:lpstr>وَهُوَ ٱلَّذِى كَفَّ أَيْدِيَهُمْ عَنكُمْ وَأَيْدِيَكُمْ عَنْهُم بِبَطْنِ مَكَّةَ مِنۢ بَعْدِ أَنْ أَظْفَرَكُمْ عَلَيْهِمْ ۚ وَكَانَ ٱللَّـهُ بِمَا تَعْمَلُونَ بَصِيرًا ﴿٢٤﴾</vt:lpstr>
      <vt:lpstr> هُمُ ٱلَّذِينَ كَفَرُوا۟ وَصَدُّوكُمْ عَنِ ٱلْمَسْجِدِ ٱلْحَرَامِ وَٱلْهَدْىَ مَعْكُوفًا أَن يَبْلُغَ مَحِلَّهُۥ ۚ وَلَوْلَا رِجَالٌ مُّؤْمِنُونَ وَنِسَآءٌ مُّؤْمِنَـٰتٌ لَّمْ تَعْلَمُوهُمْ أَن تَطَـُٔوهُمْ فَتُصِيبَكُم مِّنْهُم مَّعَرَّةٌۢ بِغَيْرِ عِلْمٍ ۖ</vt:lpstr>
      <vt:lpstr>لِّيُدْخِلَ ٱللَّـهُ فِى رَحْمَتِهِۦ مَن يَشَآءُ ۚ لَوْ تَزَيَّلُوا۟ لَعَذَّبْنَا ٱلَّذِينَ كَفَرُوا۟ مِنْهُمْ عَذَابًا أَلِيمًا ﴿٢٥﴾</vt:lpstr>
      <vt:lpstr> إِذْ جَعَلَ ٱلَّذِينَ كَفَرُوا۟ فِى قُلُوبِهِمُ ٱلْحَمِيَّةَ حَمِيَّةَ ٱلْجَـٰهِلِيَّةِ فَأَنزَلَ ٱللَّـهُ سَكِينَتَهُۥ عَلَىٰ رَسُولِهِۦ وَعَلَى ٱلْمُؤْمِنِينَ وَأَلْزَمَهُمْ كَلِمَةَ ٱلتَّقْوَىٰ وَكَانُوٓا۟ أَحَقَّ بِهَا وَأَهْلَهَا ۚ وَكَانَ ٱللَّـهُ بِكُلِّ شَىْءٍ عَلِيمًا ﴿٢٦﴾</vt:lpstr>
      <vt:lpstr> لَّقَدْ صَدَقَ ٱللَّـهُ رَسُولَهُ ٱلرُّءْيَا بِٱلْحَقِّ ۖ لَتَدْخُلُنَّ ٱلْمَسْجِدَ ٱلْحَرَامَ إِن شَآءَ ٱللَّـهُ ءَامِنِينَ مُحَلِّقِينَ رُءُوسَكُمْ وَمُقَصِّرِينَ لَا تَخَافُونَ ۖ فَعَلِمَ مَا لَمْ تَعْلَمُوا۟ فَجَعَلَ مِن دُونِ ذَٰلِكَ فَتْحًا قَرِيبًا ﴿٢٧﴾</vt:lpstr>
      <vt:lpstr> هُوَ ٱلَّذِىٓ أَرْسَلَ رَسُولَهُۥ بِٱلْهُدَىٰ وَدِينِ ٱلْحَقِّ لِيُظْهِرَهُۥ عَلَى ٱلدِّينِ كُلِّهِۦ ۚ وَكَفَىٰ بِٱللَّـهِ شَهِيدًا ﴿٢٨﴾</vt:lpstr>
      <vt:lpstr>مُّحَمَّدٌ رَّسُولُ ٱللَّـهِ ۚ وَٱلَّذِينَ مَعَهُۥٓ أَشِدَّآءُ عَلَى ٱلْكُفَّارِ رُحَمَآءُ بَيْنَهُمْ ۖ تَرَىٰهُمْ رُكَّعًا سُجَّدًا يَبْتَغُونَ فَضْلًا مِّنَ ٱللَّـهِ وَرِضْوَٰنًا ۖ سِيمَاهُمْ فِى وُجُوهِهِم مِّنْ أَثَرِ ٱلسُّجُودِ ۚ</vt:lpstr>
      <vt:lpstr>ذَٰلِكَ مَثَلُهُمْ فِى ٱلتَّوْرَىٰةِ ۚ وَمَثَلُهُمْ فِى ٱلْإِنجِيلِ كَزَرْعٍ أَخْرَجَ شَطْـَٔهُۥ فَـَٔازَرَهُۥ فَٱسْتَغْلَظَ فَٱسْتَوَىٰ عَلَىٰ سُوقِهِۦ يُعْجِبُ ٱلزُّرَّاعَ لِيَغِيظَ بِهِمُ ٱلْكُفَّارَ ۗ</vt:lpstr>
      <vt:lpstr>وَعَدَ ٱللَّـهُ ٱلَّذِينَ ءَامَنُوا۟ وَعَمِلُوا۟ ٱلصَّـٰلِحَـٰتِ مِنْهُم مَّغْفِرَةً وَأَجْرًا عَظِيمًۢا ﴿٢٩﴾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752</cp:revision>
  <dcterms:created xsi:type="dcterms:W3CDTF">2005-07-27T05:58:58Z</dcterms:created>
  <dcterms:modified xsi:type="dcterms:W3CDTF">2020-05-17T21:36:27Z</dcterms:modified>
</cp:coreProperties>
</file>