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8"/>
  </p:notesMasterIdLst>
  <p:sldIdLst>
    <p:sldId id="354" r:id="rId2"/>
    <p:sldId id="355" r:id="rId3"/>
    <p:sldId id="1128" r:id="rId4"/>
    <p:sldId id="766" r:id="rId5"/>
    <p:sldId id="1075" r:id="rId6"/>
    <p:sldId id="1076" r:id="rId7"/>
    <p:sldId id="1077" r:id="rId8"/>
    <p:sldId id="1078" r:id="rId9"/>
    <p:sldId id="1129" r:id="rId10"/>
    <p:sldId id="1079" r:id="rId11"/>
    <p:sldId id="1080" r:id="rId12"/>
    <p:sldId id="1081" r:id="rId13"/>
    <p:sldId id="1082" r:id="rId14"/>
    <p:sldId id="1083" r:id="rId15"/>
    <p:sldId id="1084" r:id="rId16"/>
    <p:sldId id="1085" r:id="rId17"/>
    <p:sldId id="1086" r:id="rId18"/>
    <p:sldId id="1087" r:id="rId19"/>
    <p:sldId id="1088" r:id="rId20"/>
    <p:sldId id="1089" r:id="rId21"/>
    <p:sldId id="1130" r:id="rId22"/>
    <p:sldId id="1090" r:id="rId23"/>
    <p:sldId id="1091" r:id="rId24"/>
    <p:sldId id="1092" r:id="rId25"/>
    <p:sldId id="1093" r:id="rId26"/>
    <p:sldId id="1094" r:id="rId27"/>
    <p:sldId id="1095" r:id="rId28"/>
    <p:sldId id="1096" r:id="rId29"/>
    <p:sldId id="1097" r:id="rId30"/>
    <p:sldId id="1098" r:id="rId31"/>
    <p:sldId id="1099" r:id="rId32"/>
    <p:sldId id="1100" r:id="rId33"/>
    <p:sldId id="1101" r:id="rId34"/>
    <p:sldId id="1102" r:id="rId35"/>
    <p:sldId id="1103" r:id="rId36"/>
    <p:sldId id="1104" r:id="rId37"/>
    <p:sldId id="1105" r:id="rId38"/>
    <p:sldId id="1106" r:id="rId39"/>
    <p:sldId id="1107" r:id="rId40"/>
    <p:sldId id="1108" r:id="rId41"/>
    <p:sldId id="1109" r:id="rId42"/>
    <p:sldId id="1110" r:id="rId43"/>
    <p:sldId id="1111" r:id="rId44"/>
    <p:sldId id="1112" r:id="rId45"/>
    <p:sldId id="352" r:id="rId46"/>
    <p:sldId id="353" r:id="rId47"/>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3" d="100"/>
          <a:sy n="83" d="100"/>
        </p:scale>
        <p:origin x="658"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18/05/2020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739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محمد</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err="1" smtClean="0">
                <a:solidFill>
                  <a:srgbClr val="FFFF00"/>
                </a:solidFill>
                <a:latin typeface="Trebuchet MS" panose="020B0603020202020204" pitchFamily="34" charset="0"/>
                <a:cs typeface="Traditional Arabic" panose="02020603050405020304" pitchFamily="18" charset="-78"/>
              </a:rPr>
              <a:t>Muḥammad</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5400" dirty="0" smtClean="0">
                <a:solidFill>
                  <a:srgbClr val="FFFF00"/>
                </a:solidFill>
                <a:latin typeface="Trebuchet MS" panose="020B0603020202020204" pitchFamily="34" charset="0"/>
                <a:cs typeface="Traditional Arabic" panose="02020603050405020304" pitchFamily="18" charset="-78"/>
              </a:rPr>
              <a:t>(</a:t>
            </a:r>
            <a:r>
              <a:rPr lang="en-US" altLang="en-US" sz="5400" dirty="0">
                <a:solidFill>
                  <a:srgbClr val="FFFF00"/>
                </a:solidFill>
                <a:latin typeface="Trebuchet MS" panose="020B0603020202020204" pitchFamily="34" charset="0"/>
                <a:cs typeface="Traditional Arabic" panose="02020603050405020304" pitchFamily="18" charset="-78"/>
              </a:rPr>
              <a:t>Muhammad (</a:t>
            </a:r>
            <a:r>
              <a:rPr lang="en-US" altLang="en-US" sz="5400" dirty="0" smtClean="0">
                <a:solidFill>
                  <a:srgbClr val="FFFF00"/>
                </a:solidFill>
                <a:latin typeface="Trebuchet MS" panose="020B0603020202020204" pitchFamily="34" charset="0"/>
                <a:cs typeface="Traditional Arabic" panose="02020603050405020304" pitchFamily="18" charset="-78"/>
              </a:rPr>
              <a:t>the Prophet</a:t>
            </a:r>
            <a:r>
              <a:rPr lang="en-US" altLang="en-US" sz="5400" dirty="0">
                <a:solidFill>
                  <a:srgbClr val="FFFF00"/>
                </a:solidFill>
                <a:latin typeface="Trebuchet MS" panose="020B0603020202020204" pitchFamily="34" charset="0"/>
                <a:cs typeface="Traditional Arabic" panose="02020603050405020304" pitchFamily="18" charset="-78"/>
              </a:rPr>
              <a:t>))</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47</a:t>
            </a: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38</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سَيَهْدِيهِمْ وَيُصْلِحُ بَالَهُمْ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will guide them and set right their affairs,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4852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وَيُدْخِلُهُمُ ٱلْجَنَّةَ عَرَّفَهَا لَهُمْ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admit them into </a:t>
            </a:r>
            <a:r>
              <a:rPr lang="en-US" altLang="en-US" sz="3200" dirty="0" smtClean="0">
                <a:latin typeface="Calibri" panose="020F0502020204030204" pitchFamily="34" charset="0"/>
              </a:rPr>
              <a:t>paradise with </a:t>
            </a:r>
            <a:r>
              <a:rPr lang="en-US" altLang="en-US" sz="3200" dirty="0">
                <a:latin typeface="Calibri" panose="020F0502020204030204" pitchFamily="34" charset="0"/>
              </a:rPr>
              <a:t>which He has acquainted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471441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إِن تَنصُرُوا۟ ٱللَّـهَ يَنصُرْكُمْ وَيُثَبِّتْ أَقْدَامَكُمْ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If </a:t>
            </a:r>
            <a:r>
              <a:rPr lang="en-US" altLang="en-US" sz="3200" dirty="0">
                <a:latin typeface="Calibri" panose="020F0502020204030204" pitchFamily="34" charset="0"/>
              </a:rPr>
              <a:t>you help Allah, He will help </a:t>
            </a:r>
            <a:r>
              <a:rPr lang="en-US" altLang="en-US" sz="3200" dirty="0" smtClean="0">
                <a:latin typeface="Calibri" panose="020F0502020204030204" pitchFamily="34" charset="0"/>
              </a:rPr>
              <a:t>you and </a:t>
            </a:r>
            <a:r>
              <a:rPr lang="en-US" altLang="en-US" sz="3200" dirty="0">
                <a:latin typeface="Calibri" panose="020F0502020204030204" pitchFamily="34" charset="0"/>
              </a:rPr>
              <a:t>make your feet steady.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79931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كَفَرُوا۟ فَتَعْسًا لَّهُمْ وَأَضَلَّ أَعْمَـٰلَهُمْ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a:t>
            </a:r>
            <a:r>
              <a:rPr lang="en-US" altLang="en-US" sz="3200" dirty="0" smtClean="0">
                <a:latin typeface="Calibri" panose="020F0502020204030204" pitchFamily="34" charset="0"/>
              </a:rPr>
              <a:t>faithless, their </a:t>
            </a:r>
            <a:r>
              <a:rPr lang="en-US" altLang="en-US" sz="3200" dirty="0">
                <a:latin typeface="Calibri" panose="020F0502020204030204" pitchFamily="34" charset="0"/>
              </a:rPr>
              <a:t>lot will be to fall [into ruin</a:t>
            </a:r>
            <a:r>
              <a:rPr lang="en-US" altLang="en-US" sz="3200" dirty="0" smtClean="0">
                <a:latin typeface="Calibri" panose="020F0502020204030204" pitchFamily="34" charset="0"/>
              </a:rPr>
              <a:t>], and </a:t>
            </a:r>
            <a:r>
              <a:rPr lang="en-US" altLang="en-US" sz="3200" dirty="0">
                <a:latin typeface="Calibri" panose="020F0502020204030204" pitchFamily="34" charset="0"/>
              </a:rPr>
              <a:t>He will make their works go awry.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416556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بِأَنَّهُمْ كَرِهُوا۟ مَآ أَنزَلَ ٱللَّـهُ فَأَحْبَطَ أَعْمَـٰلَهُمْ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they </a:t>
            </a:r>
            <a:r>
              <a:rPr lang="en-US" altLang="en-US" sz="3200" dirty="0" smtClean="0">
                <a:latin typeface="Calibri" panose="020F0502020204030204" pitchFamily="34" charset="0"/>
              </a:rPr>
              <a:t>loathed what </a:t>
            </a:r>
            <a:r>
              <a:rPr lang="en-US" altLang="en-US" sz="3200" dirty="0">
                <a:latin typeface="Calibri" panose="020F0502020204030204" pitchFamily="34" charset="0"/>
              </a:rPr>
              <a:t>Allah has sent </a:t>
            </a:r>
            <a:r>
              <a:rPr lang="en-US" altLang="en-US" sz="3200" dirty="0" smtClean="0">
                <a:latin typeface="Calibri" panose="020F0502020204030204" pitchFamily="34" charset="0"/>
              </a:rPr>
              <a:t>down, so </a:t>
            </a:r>
            <a:r>
              <a:rPr lang="en-US" altLang="en-US" sz="3200" dirty="0">
                <a:latin typeface="Calibri" panose="020F0502020204030204" pitchFamily="34" charset="0"/>
              </a:rPr>
              <a:t>He made their works fail.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85595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أَفَلَمْ يَسِيرُوا۟ فِى ٱلْأَرْضِ فَيَنظُرُوا۟ كَيْفَ كَانَ عَـٰقِبَةُ ٱلَّذِينَ مِن قَبْلِهِمْ ۚ دَمَّرَ ٱللَّـهُ عَلَيْهِمْ ۖ وَلِلْكَـٰفِرِينَ أَمْثَـٰلُهَا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travelled over the </a:t>
            </a:r>
            <a:r>
              <a:rPr lang="en-US" altLang="en-US" sz="3200" dirty="0" smtClean="0">
                <a:latin typeface="Calibri" panose="020F0502020204030204" pitchFamily="34" charset="0"/>
              </a:rPr>
              <a:t>land so </a:t>
            </a:r>
            <a:r>
              <a:rPr lang="en-US" altLang="en-US" sz="3200" dirty="0">
                <a:latin typeface="Calibri" panose="020F0502020204030204" pitchFamily="34" charset="0"/>
              </a:rPr>
              <a:t>that they may </a:t>
            </a:r>
            <a:r>
              <a:rPr lang="en-US" altLang="en-US" sz="3200" dirty="0" smtClean="0">
                <a:latin typeface="Calibri" panose="020F0502020204030204" pitchFamily="34" charset="0"/>
              </a:rPr>
              <a:t>observe how </a:t>
            </a:r>
            <a:r>
              <a:rPr lang="en-US" altLang="en-US" sz="3200" dirty="0">
                <a:latin typeface="Calibri" panose="020F0502020204030204" pitchFamily="34" charset="0"/>
              </a:rPr>
              <a:t>was the fate of those who were before them?</a:t>
            </a:r>
          </a:p>
          <a:p>
            <a:pPr>
              <a:lnSpc>
                <a:spcPct val="90000"/>
              </a:lnSpc>
            </a:pPr>
            <a:r>
              <a:rPr lang="en-US" altLang="en-US" sz="3200" dirty="0">
                <a:latin typeface="Calibri" panose="020F0502020204030204" pitchFamily="34" charset="0"/>
              </a:rPr>
              <a:t>Allah destroyed </a:t>
            </a:r>
            <a:r>
              <a:rPr lang="en-US" altLang="en-US" sz="3200" dirty="0" smtClean="0">
                <a:latin typeface="Calibri" panose="020F0502020204030204" pitchFamily="34" charset="0"/>
              </a:rPr>
              <a:t>them, and </a:t>
            </a:r>
            <a:r>
              <a:rPr lang="en-US" altLang="en-US" sz="3200" dirty="0">
                <a:latin typeface="Calibri" panose="020F0502020204030204" pitchFamily="34" charset="0"/>
              </a:rPr>
              <a:t>a similar [fate] awaits the faithless.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794152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بِأَنَّ ٱللَّـهَ مَوْلَى ٱلَّذِينَ ءَامَنُوا۟ وَأَنَّ ٱلْكَـٰفِرِينَ لَا مَوْلَىٰ لَهُمْ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Allah is the protector of the faithful,</a:t>
            </a:r>
          </a:p>
          <a:p>
            <a:pPr>
              <a:lnSpc>
                <a:spcPct val="90000"/>
              </a:lnSpc>
            </a:pPr>
            <a:r>
              <a:rPr lang="en-US" altLang="en-US" sz="3200" dirty="0">
                <a:latin typeface="Calibri" panose="020F0502020204030204" pitchFamily="34" charset="0"/>
              </a:rPr>
              <a:t>and because the faithless have no protector.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52597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ٱللَّـهَ يُدْخِلُ ٱلَّذِينَ ءَامَنُوا۟ وَعَمِلُوا۟ ٱلصَّـٰلِحَـٰتِ جَنَّـٰتٍ تَجْرِى مِن تَحْتِهَا ٱلْأَنْهَـٰرُ ۖ وَٱلَّذِينَ كَفَرُوا۟ يَتَمَتَّعُونَ وَيَأْكُلُونَ كَمَا تَأْكُلُ ٱلْأَنْعَـٰمُ وَٱلنَّارُ مَثْوًى لَّهُمْ ﴿١٢﴾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Allah will admit those who have </a:t>
            </a:r>
            <a:r>
              <a:rPr lang="en-US" altLang="en-US" sz="3200" dirty="0" smtClean="0">
                <a:latin typeface="Calibri" panose="020F0502020204030204" pitchFamily="34" charset="0"/>
              </a:rPr>
              <a:t>faith and </a:t>
            </a:r>
            <a:r>
              <a:rPr lang="en-US" altLang="en-US" sz="3200" dirty="0">
                <a:latin typeface="Calibri" panose="020F0502020204030204" pitchFamily="34" charset="0"/>
              </a:rPr>
              <a:t>do righteous </a:t>
            </a:r>
            <a:r>
              <a:rPr lang="en-US" altLang="en-US" sz="3200" dirty="0" smtClean="0">
                <a:latin typeface="Calibri" panose="020F0502020204030204" pitchFamily="34" charset="0"/>
              </a:rPr>
              <a:t>deeds into </a:t>
            </a:r>
            <a:r>
              <a:rPr lang="en-US" altLang="en-US" sz="3200" dirty="0">
                <a:latin typeface="Calibri" panose="020F0502020204030204" pitchFamily="34" charset="0"/>
              </a:rPr>
              <a:t>gardens with streams running in </a:t>
            </a:r>
            <a:r>
              <a:rPr lang="en-US" altLang="en-US" sz="3200" dirty="0" smtClean="0">
                <a:latin typeface="Calibri" panose="020F0502020204030204" pitchFamily="34" charset="0"/>
              </a:rPr>
              <a:t>them. As </a:t>
            </a:r>
            <a:r>
              <a:rPr lang="en-US" altLang="en-US" sz="3200" dirty="0">
                <a:latin typeface="Calibri" panose="020F0502020204030204" pitchFamily="34" charset="0"/>
              </a:rPr>
              <a:t>for the faithless, they enjoy and </a:t>
            </a:r>
            <a:r>
              <a:rPr lang="en-US" altLang="en-US" sz="3200" dirty="0" smtClean="0">
                <a:latin typeface="Calibri" panose="020F0502020204030204" pitchFamily="34" charset="0"/>
              </a:rPr>
              <a:t>eat just </a:t>
            </a:r>
            <a:r>
              <a:rPr lang="en-US" altLang="en-US" sz="3200" dirty="0">
                <a:latin typeface="Calibri" panose="020F0502020204030204" pitchFamily="34" charset="0"/>
              </a:rPr>
              <a:t>like the cattle </a:t>
            </a:r>
            <a:r>
              <a:rPr lang="en-US" altLang="en-US" sz="3200" dirty="0" smtClean="0">
                <a:latin typeface="Calibri" panose="020F0502020204030204" pitchFamily="34" charset="0"/>
              </a:rPr>
              <a:t>eat, and </a:t>
            </a:r>
            <a:r>
              <a:rPr lang="en-US" altLang="en-US" sz="3200" dirty="0">
                <a:latin typeface="Calibri" panose="020F0502020204030204" pitchFamily="34" charset="0"/>
              </a:rPr>
              <a:t>the Fire will be their [final] abode.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43493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وَكَأَيِّن مِّن قَرْيَةٍ هِىَ أَشَدُّ قُوَّةً مِّن قَرْيَتِكَ ٱلَّتِىٓ أَخْرَجَتْكَ أَهْلَكْنَـٰهُمْ فَلَا نَاصِرَ لَهُمْ ﴿١٣﴾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How many a town there has </a:t>
            </a:r>
            <a:r>
              <a:rPr lang="en-US" altLang="en-US" sz="3200" dirty="0" smtClean="0">
                <a:latin typeface="Calibri" panose="020F0502020204030204" pitchFamily="34" charset="0"/>
              </a:rPr>
              <a:t>been which </a:t>
            </a:r>
            <a:r>
              <a:rPr lang="en-US" altLang="en-US" sz="3200" dirty="0">
                <a:latin typeface="Calibri" panose="020F0502020204030204" pitchFamily="34" charset="0"/>
              </a:rPr>
              <a:t>was more powerful than your </a:t>
            </a:r>
            <a:r>
              <a:rPr lang="en-US" altLang="en-US" sz="3200" dirty="0" smtClean="0">
                <a:latin typeface="Calibri" panose="020F0502020204030204" pitchFamily="34" charset="0"/>
              </a:rPr>
              <a:t>town which </a:t>
            </a:r>
            <a:r>
              <a:rPr lang="en-US" altLang="en-US" sz="3200" dirty="0">
                <a:latin typeface="Calibri" panose="020F0502020204030204" pitchFamily="34" charset="0"/>
              </a:rPr>
              <a:t>expelled </a:t>
            </a:r>
            <a:r>
              <a:rPr lang="en-US" altLang="en-US" sz="3200" dirty="0" smtClean="0">
                <a:latin typeface="Calibri" panose="020F0502020204030204" pitchFamily="34" charset="0"/>
              </a:rPr>
              <a:t>you, which </a:t>
            </a:r>
            <a:r>
              <a:rPr lang="en-US" altLang="en-US" sz="3200" dirty="0">
                <a:latin typeface="Calibri" panose="020F0502020204030204" pitchFamily="34" charset="0"/>
              </a:rPr>
              <a:t>We have </a:t>
            </a:r>
            <a:r>
              <a:rPr lang="en-US" altLang="en-US" sz="3200" dirty="0" smtClean="0">
                <a:latin typeface="Calibri" panose="020F0502020204030204" pitchFamily="34" charset="0"/>
              </a:rPr>
              <a:t>destroyed, and </a:t>
            </a:r>
            <a:r>
              <a:rPr lang="en-US" altLang="en-US" sz="3200" dirty="0">
                <a:latin typeface="Calibri" panose="020F0502020204030204" pitchFamily="34" charset="0"/>
              </a:rPr>
              <a:t>they had no helper.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80833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أَفَمَن كَانَ عَلَىٰ بَيِّنَةٍ مِّن رَّبِّهِۦ كَمَن زُيِّنَ لَهُۥ سُوٓءُ عَمَلِهِۦ وَٱتَّبَعُوٓا۟ أَهْوَآءَهُم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he who stands on a manifest proof from his </a:t>
            </a:r>
            <a:r>
              <a:rPr lang="en-US" altLang="en-US" sz="3200" dirty="0" smtClean="0">
                <a:latin typeface="Calibri" panose="020F0502020204030204" pitchFamily="34" charset="0"/>
              </a:rPr>
              <a:t>Lord like someone to </a:t>
            </a:r>
            <a:r>
              <a:rPr lang="en-US" altLang="en-US" sz="3200" dirty="0">
                <a:latin typeface="Calibri" panose="020F0502020204030204" pitchFamily="34" charset="0"/>
              </a:rPr>
              <a:t>whom the evil of his conduct is made to seem </a:t>
            </a:r>
            <a:r>
              <a:rPr lang="en-US" altLang="en-US" sz="3200" dirty="0" smtClean="0">
                <a:latin typeface="Calibri" panose="020F0502020204030204" pitchFamily="34" charset="0"/>
              </a:rPr>
              <a:t>decorous, and </a:t>
            </a:r>
            <a:r>
              <a:rPr lang="en-US" altLang="en-US" sz="3200" dirty="0">
                <a:latin typeface="Calibri" panose="020F0502020204030204" pitchFamily="34" charset="0"/>
              </a:rPr>
              <a:t>who follow their desires?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67064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375909"/>
            <a:ext cx="12192000" cy="6509474"/>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47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err="1" smtClean="0">
                <a:solidFill>
                  <a:srgbClr val="FFFF00"/>
                </a:solidFill>
              </a:rPr>
              <a:t>Muḥammad</a:t>
            </a:r>
            <a:endParaRPr lang="en-US" altLang="en-US" sz="2800" dirty="0" smtClean="0">
              <a:solidFill>
                <a:srgbClr val="FFFF00"/>
              </a:solidFill>
            </a:endParaRPr>
          </a:p>
          <a:p>
            <a:pPr algn="ctr">
              <a:spcBef>
                <a:spcPct val="0"/>
              </a:spcBef>
              <a:buFontTx/>
              <a:buNone/>
            </a:pPr>
            <a:endParaRPr lang="en-US" altLang="en-US" sz="1100" dirty="0" smtClean="0">
              <a:solidFill>
                <a:srgbClr val="FFFF00"/>
              </a:solidFill>
            </a:endParaRP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that declares that God absolves of misdeeds, and sets right the intellects, of those who work righteousness and who believe in all that God has sent down upon His final Messenger to humankind, </a:t>
            </a:r>
            <a:r>
              <a:rPr lang="en-US" altLang="en-US" sz="2100" dirty="0" err="1">
                <a:solidFill>
                  <a:srgbClr val="FFFF00"/>
                </a:solidFill>
              </a:rPr>
              <a:t>Muḥammad</a:t>
            </a:r>
            <a:r>
              <a:rPr lang="en-US" altLang="en-US" sz="2100" dirty="0">
                <a:solidFill>
                  <a:srgbClr val="FFFF00"/>
                </a:solidFill>
              </a:rPr>
              <a:t>. It takes its name from , where the name of the Prophet occurs. The surah deals with issues of war, those who try to prevent conversion to Islam and the carrying out of God’s commands, and the fate of the hypocrites. It specifically mentions the iniquity of those who expelled the Prophet from Mecca, it describes the futility of the disbelievers’ attempts to oppose God and His Prophet, and it urges the Muslims to obey God in all matters, lest their good deeds come to nothing on the Day of Judgement like those of the disbelievers and </a:t>
            </a:r>
            <a:r>
              <a:rPr lang="en-US" altLang="en-US" sz="2100" dirty="0" smtClean="0">
                <a:solidFill>
                  <a:srgbClr val="FFFF00"/>
                </a:solidFill>
              </a:rPr>
              <a:t>hypocrites.</a:t>
            </a:r>
          </a:p>
          <a:p>
            <a:pPr algn="ctr">
              <a:spcBef>
                <a:spcPct val="0"/>
              </a:spcBef>
              <a:buFontTx/>
              <a:buNone/>
            </a:pPr>
            <a:r>
              <a:rPr lang="en-US" altLang="en-US" sz="2100" dirty="0">
                <a:solidFill>
                  <a:srgbClr val="FFFF00"/>
                </a:solidFill>
              </a:rPr>
              <a:t>This is a ‘</a:t>
            </a:r>
            <a:r>
              <a:rPr lang="en-US" altLang="en-US" sz="2100" dirty="0" err="1">
                <a:solidFill>
                  <a:srgbClr val="FFFF00"/>
                </a:solidFill>
              </a:rPr>
              <a:t>madani</a:t>
            </a:r>
            <a:r>
              <a:rPr lang="en-US" altLang="en-US" sz="2100" dirty="0">
                <a:solidFill>
                  <a:srgbClr val="FFFF00"/>
                </a:solidFill>
              </a:rPr>
              <a:t>’ </a:t>
            </a:r>
            <a:r>
              <a:rPr lang="en-US" altLang="en-US" sz="2100" dirty="0" smtClean="0">
                <a:solidFill>
                  <a:srgbClr val="FFFF00"/>
                </a:solidFill>
              </a:rPr>
              <a:t>surah. </a:t>
            </a:r>
            <a:r>
              <a:rPr lang="en-US" altLang="en-US" sz="2100" dirty="0">
                <a:solidFill>
                  <a:srgbClr val="FFFF00"/>
                </a:solidFill>
              </a:rPr>
              <a:t>In the commentary of </a:t>
            </a:r>
            <a:r>
              <a:rPr lang="en-US" altLang="en-US" sz="2100" dirty="0" err="1">
                <a:solidFill>
                  <a:srgbClr val="FFFF00"/>
                </a:solidFill>
              </a:rPr>
              <a:t>Majma’ul</a:t>
            </a:r>
            <a:r>
              <a:rPr lang="en-US" altLang="en-US" sz="2100" dirty="0">
                <a:solidFill>
                  <a:srgbClr val="FFFF00"/>
                </a:solidFill>
              </a:rPr>
              <a:t> Bayan it is narrated that the Holy Prophet </a:t>
            </a:r>
            <a:r>
              <a:rPr lang="en-US" altLang="en-US" sz="2100" dirty="0" smtClean="0">
                <a:solidFill>
                  <a:srgbClr val="FFFF00"/>
                </a:solidFill>
              </a:rPr>
              <a:t>(S) </a:t>
            </a:r>
            <a:r>
              <a:rPr lang="en-US" altLang="en-US" sz="2100" dirty="0">
                <a:solidFill>
                  <a:srgbClr val="FFFF00"/>
                </a:solidFill>
              </a:rPr>
              <a:t>said that whoever recites this surah will have his thirst quenched by the drink from the rivers of </a:t>
            </a:r>
            <a:r>
              <a:rPr lang="en-US" altLang="en-US" sz="2100" dirty="0" smtClean="0">
                <a:solidFill>
                  <a:srgbClr val="FFFF00"/>
                </a:solidFill>
              </a:rPr>
              <a:t>Jannah. Imam </a:t>
            </a:r>
            <a:r>
              <a:rPr lang="en-US" altLang="en-US" sz="2100" dirty="0" err="1">
                <a:solidFill>
                  <a:srgbClr val="FFFF00"/>
                </a:solidFill>
              </a:rPr>
              <a:t>Ja’far</a:t>
            </a:r>
            <a:r>
              <a:rPr lang="en-US" altLang="en-US" sz="2100" dirty="0">
                <a:solidFill>
                  <a:srgbClr val="FFFF00"/>
                </a:solidFill>
              </a:rPr>
              <a:t> as-</a:t>
            </a:r>
            <a:r>
              <a:rPr lang="en-US" altLang="en-US" sz="2100" dirty="0" err="1">
                <a:solidFill>
                  <a:srgbClr val="FFFF00"/>
                </a:solidFill>
              </a:rPr>
              <a:t>Sadiq</a:t>
            </a:r>
            <a:r>
              <a:rPr lang="en-US" altLang="en-US" sz="2100" dirty="0">
                <a:solidFill>
                  <a:srgbClr val="FFFF00"/>
                </a:solidFill>
              </a:rPr>
              <a:t> </a:t>
            </a:r>
            <a:r>
              <a:rPr lang="en-US" altLang="en-US" sz="2100" dirty="0" smtClean="0">
                <a:solidFill>
                  <a:srgbClr val="FFFF00"/>
                </a:solidFill>
              </a:rPr>
              <a:t>(A) </a:t>
            </a:r>
            <a:r>
              <a:rPr lang="en-US" altLang="en-US" sz="2100" dirty="0">
                <a:solidFill>
                  <a:srgbClr val="FFFF00"/>
                </a:solidFill>
              </a:rPr>
              <a:t>said that the person who recites this surah will never have doubts about his religion and will not fall into disbelief and Shirk. A thousand angels will send salutations to his grave after his death. He will be placed under the protection of Allah (s.w.t.) and His Prophet </a:t>
            </a:r>
            <a:r>
              <a:rPr lang="en-US" altLang="en-US" sz="2100" dirty="0" smtClean="0">
                <a:solidFill>
                  <a:srgbClr val="FFFF00"/>
                </a:solidFill>
              </a:rPr>
              <a:t>(S). </a:t>
            </a:r>
            <a:r>
              <a:rPr lang="en-US" altLang="en-US" sz="2100" dirty="0">
                <a:solidFill>
                  <a:srgbClr val="FFFF00"/>
                </a:solidFill>
              </a:rPr>
              <a:t>When the reciter of this surah will arise from his grave, whichever way he turns, he will see the blessed face of the Holy Prophet </a:t>
            </a:r>
            <a:r>
              <a:rPr lang="en-US" altLang="en-US" sz="2100" dirty="0" smtClean="0">
                <a:solidFill>
                  <a:srgbClr val="FFFF00"/>
                </a:solidFill>
              </a:rPr>
              <a:t>(S).</a:t>
            </a:r>
            <a:endParaRPr lang="en-US" altLang="en-US" sz="2100" dirty="0">
              <a:solidFill>
                <a:srgbClr val="FFFF00"/>
              </a:solidFill>
            </a:endParaRPr>
          </a:p>
          <a:p>
            <a:pPr algn="ctr">
              <a:spcBef>
                <a:spcPct val="0"/>
              </a:spcBef>
              <a:buFontTx/>
              <a:buNone/>
            </a:pPr>
            <a:r>
              <a:rPr lang="en-US" altLang="en-US" sz="2100" dirty="0">
                <a:solidFill>
                  <a:srgbClr val="FFFF00"/>
                </a:solidFill>
              </a:rPr>
              <a:t>	If this surah is written and kept as a talisman, it protects a person, whether he is asleep or awake, from all evils and problems. It is also a safety from insanity</a:t>
            </a:r>
            <a:r>
              <a:rPr lang="en-US" altLang="en-US" sz="2100" dirty="0" smtClean="0">
                <a:solidFill>
                  <a:srgbClr val="FFFF00"/>
                </a:solidFill>
              </a:rPr>
              <a:t>.</a:t>
            </a: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مَّثَلُ ٱلْجَنَّةِ ٱلَّتِى وُعِدَ ٱلْمُتَّقُونَ ۖ فِيهَآ أَنْهَـٰرٌ مِّن مَّآءٍ غَيْرِ ءَاسِنٍ وَأَنْهَـٰرٌ مِّن لَّبَنٍ لَّمْ يَتَغَيَّرْ طَعْمُهُۥ وَأَنْهَـٰرٌ مِّنْ خَمْرٍ لَّذَّةٍ لِّلشَّـٰرِبِينَ وَأَنْهَـٰرٌ مِّنْ عَسَلٍ مُّصَفًّى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A description of the paradise promised to the </a:t>
            </a:r>
            <a:r>
              <a:rPr lang="en-US" altLang="en-US" sz="3200" dirty="0" err="1" smtClean="0">
                <a:latin typeface="Calibri" panose="020F0502020204030204" pitchFamily="34" charset="0"/>
              </a:rPr>
              <a:t>Godwary</a:t>
            </a:r>
            <a:r>
              <a:rPr lang="en-US" altLang="en-US" sz="3200" dirty="0" smtClean="0">
                <a:latin typeface="Calibri" panose="020F0502020204030204" pitchFamily="34" charset="0"/>
              </a:rPr>
              <a:t>: therein are streams of </a:t>
            </a:r>
            <a:r>
              <a:rPr lang="en-US" altLang="en-US" sz="3200" dirty="0" err="1" smtClean="0">
                <a:latin typeface="Calibri" panose="020F0502020204030204" pitchFamily="34" charset="0"/>
              </a:rPr>
              <a:t>unstaling</a:t>
            </a:r>
            <a:r>
              <a:rPr lang="en-US" altLang="en-US" sz="3200" dirty="0" smtClean="0">
                <a:latin typeface="Calibri" panose="020F0502020204030204" pitchFamily="34" charset="0"/>
              </a:rPr>
              <a:t> water, and streams of milk unchanging in </a:t>
            </a:r>
            <a:r>
              <a:rPr lang="en-US" altLang="en-US" sz="3200" dirty="0" err="1" smtClean="0">
                <a:latin typeface="Calibri" panose="020F0502020204030204" pitchFamily="34" charset="0"/>
              </a:rPr>
              <a:t>flavour</a:t>
            </a:r>
            <a:r>
              <a:rPr lang="en-US" altLang="en-US" sz="3200" dirty="0" smtClean="0">
                <a:latin typeface="Calibri" panose="020F0502020204030204" pitchFamily="34" charset="0"/>
              </a:rPr>
              <a:t>, and streams of wine delicious to the drinkers, and streams of purified honey;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17259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وَلَهُمْ </a:t>
            </a:r>
            <a:r>
              <a:rPr lang="ar-SA" altLang="en-US" sz="7200" dirty="0">
                <a:latin typeface="Arabic Typesetting" panose="03020402040406030203" pitchFamily="66" charset="-78"/>
                <a:cs typeface="Arabic Typesetting" panose="03020402040406030203" pitchFamily="66" charset="-78"/>
              </a:rPr>
              <a:t>فِيهَا مِن كُلِّ ٱلثَّمَرَٰتِ وَمَغْفِرَةٌ مِّن رَّبِّهِمْ ۖ كَمَنْ هُوَ خَـٰلِدٌ فِى ٱلنَّارِ وَسُقُوا۟ مَآءً حَمِيمًا فَقَطَّعَ أَمْعَآءَهُمْ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there </a:t>
            </a:r>
            <a:r>
              <a:rPr lang="en-US" altLang="en-US" sz="3200" dirty="0">
                <a:latin typeface="Calibri" panose="020F0502020204030204" pitchFamily="34" charset="0"/>
              </a:rPr>
              <a:t>will be for them every kind of fruit in </a:t>
            </a:r>
            <a:r>
              <a:rPr lang="en-US" altLang="en-US" sz="3200" dirty="0" smtClean="0">
                <a:latin typeface="Calibri" panose="020F0502020204030204" pitchFamily="34" charset="0"/>
              </a:rPr>
              <a:t>it, and </a:t>
            </a:r>
            <a:r>
              <a:rPr lang="en-US" altLang="en-US" sz="3200" dirty="0">
                <a:latin typeface="Calibri" panose="020F0502020204030204" pitchFamily="34" charset="0"/>
              </a:rPr>
              <a:t>forgiveness from their Lord</a:t>
            </a:r>
            <a:r>
              <a:rPr lang="en-US" altLang="en-US" sz="3200" dirty="0" smtClean="0">
                <a:latin typeface="Calibri" panose="020F0502020204030204" pitchFamily="34" charset="0"/>
              </a:rPr>
              <a:t>.[</a:t>
            </a:r>
            <a:r>
              <a:rPr lang="en-US" altLang="en-US" sz="3200" dirty="0">
                <a:latin typeface="Calibri" panose="020F0502020204030204" pitchFamily="34" charset="0"/>
              </a:rPr>
              <a:t>Are such ones] like those who abide in the </a:t>
            </a:r>
            <a:r>
              <a:rPr lang="en-US" altLang="en-US" sz="3200" dirty="0" smtClean="0">
                <a:latin typeface="Calibri" panose="020F0502020204030204" pitchFamily="34" charset="0"/>
              </a:rPr>
              <a:t>Fire and </a:t>
            </a:r>
            <a:r>
              <a:rPr lang="en-US" altLang="en-US" sz="3200" dirty="0">
                <a:latin typeface="Calibri" panose="020F0502020204030204" pitchFamily="34" charset="0"/>
              </a:rPr>
              <a:t>are given to drink boiling </a:t>
            </a:r>
            <a:r>
              <a:rPr lang="en-US" altLang="en-US" sz="3200" dirty="0" smtClean="0">
                <a:latin typeface="Calibri" panose="020F0502020204030204" pitchFamily="34" charset="0"/>
              </a:rPr>
              <a:t>water which </a:t>
            </a:r>
            <a:r>
              <a:rPr lang="en-US" altLang="en-US" sz="3200" dirty="0">
                <a:latin typeface="Calibri" panose="020F0502020204030204" pitchFamily="34" charset="0"/>
              </a:rPr>
              <a:t>cuts up their bowels?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4849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وَمِنْهُم مَّن يَسْتَمِعُ إِلَيْكَ حَتَّىٰٓ إِذَا خَرَجُوا۟ مِنْ عِندِكَ قَالُوا۟ لِلَّذِينَ أُوتُوا۟ ٱلْعِلْمَ مَاذَا قَالَ ءَانِفًا ۚ أُو۟لَـٰٓئِكَ ٱلَّذِينَ طَبَعَ ٱللَّـهُ عَلَىٰ قُلُوبِهِمْ وَٱتَّبَعُوٓا۟ أَهْوَآءَهُمْ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are some among </a:t>
            </a:r>
            <a:r>
              <a:rPr lang="en-US" altLang="en-US" sz="3200" dirty="0" smtClean="0">
                <a:latin typeface="Calibri" panose="020F0502020204030204" pitchFamily="34" charset="0"/>
              </a:rPr>
              <a:t>them who </a:t>
            </a:r>
            <a:r>
              <a:rPr lang="en-US" altLang="en-US" sz="3200" dirty="0">
                <a:latin typeface="Calibri" panose="020F0502020204030204" pitchFamily="34" charset="0"/>
              </a:rPr>
              <a:t>prick up their ears at </a:t>
            </a:r>
            <a:r>
              <a:rPr lang="en-US" altLang="en-US" sz="3200" dirty="0" smtClean="0">
                <a:latin typeface="Calibri" panose="020F0502020204030204" pitchFamily="34" charset="0"/>
              </a:rPr>
              <a:t>you. But </a:t>
            </a:r>
            <a:r>
              <a:rPr lang="en-US" altLang="en-US" sz="3200" dirty="0">
                <a:latin typeface="Calibri" panose="020F0502020204030204" pitchFamily="34" charset="0"/>
              </a:rPr>
              <a:t>when they go out from your </a:t>
            </a:r>
            <a:r>
              <a:rPr lang="en-US" altLang="en-US" sz="3200" dirty="0" smtClean="0">
                <a:latin typeface="Calibri" panose="020F0502020204030204" pitchFamily="34" charset="0"/>
              </a:rPr>
              <a:t>presence, they </a:t>
            </a:r>
            <a:r>
              <a:rPr lang="en-US" altLang="en-US" sz="3200" dirty="0">
                <a:latin typeface="Calibri" panose="020F0502020204030204" pitchFamily="34" charset="0"/>
              </a:rPr>
              <a:t>say to those who have been given knowledge</a:t>
            </a:r>
            <a:r>
              <a:rPr lang="en-US" altLang="en-US" sz="3200" dirty="0" smtClean="0">
                <a:latin typeface="Calibri" panose="020F0502020204030204" pitchFamily="34" charset="0"/>
              </a:rPr>
              <a:t>, ‘</a:t>
            </a:r>
            <a:r>
              <a:rPr lang="en-US" altLang="en-US" sz="3200" dirty="0">
                <a:latin typeface="Calibri" panose="020F0502020204030204" pitchFamily="34" charset="0"/>
              </a:rPr>
              <a:t>What did he say just now</a:t>
            </a:r>
            <a:r>
              <a:rPr lang="en-US" altLang="en-US" sz="3200" dirty="0" smtClean="0">
                <a:latin typeface="Calibri" panose="020F0502020204030204" pitchFamily="34" charset="0"/>
              </a:rPr>
              <a:t>?’ They </a:t>
            </a:r>
            <a:r>
              <a:rPr lang="en-US" altLang="en-US" sz="3200" dirty="0">
                <a:latin typeface="Calibri" panose="020F0502020204030204" pitchFamily="34" charset="0"/>
              </a:rPr>
              <a:t>are the </a:t>
            </a:r>
            <a:r>
              <a:rPr lang="en-US" altLang="en-US" sz="3200" dirty="0" smtClean="0">
                <a:latin typeface="Calibri" panose="020F0502020204030204" pitchFamily="34" charset="0"/>
              </a:rPr>
              <a:t>ones on </a:t>
            </a:r>
            <a:r>
              <a:rPr lang="en-US" altLang="en-US" sz="3200" dirty="0">
                <a:latin typeface="Calibri" panose="020F0502020204030204" pitchFamily="34" charset="0"/>
              </a:rPr>
              <a:t>whose hearts Allah has set a </a:t>
            </a:r>
            <a:r>
              <a:rPr lang="en-US" altLang="en-US" sz="3200" dirty="0" smtClean="0">
                <a:latin typeface="Calibri" panose="020F0502020204030204" pitchFamily="34" charset="0"/>
              </a:rPr>
              <a:t>seal, and </a:t>
            </a:r>
            <a:r>
              <a:rPr lang="en-US" altLang="en-US" sz="3200" dirty="0">
                <a:latin typeface="Calibri" panose="020F0502020204030204" pitchFamily="34" charset="0"/>
              </a:rPr>
              <a:t>they follow their own desires.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3861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ٱهْتَدَوْا۟ زَادَهُمْ هُدًى وَءَاتَىٰهُمْ تَقْوَىٰهُمْ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those who are [rightly] </a:t>
            </a:r>
            <a:r>
              <a:rPr lang="en-US" altLang="en-US" sz="3200" dirty="0" smtClean="0">
                <a:latin typeface="Calibri" panose="020F0502020204030204" pitchFamily="34" charset="0"/>
              </a:rPr>
              <a:t>guided, He </a:t>
            </a:r>
            <a:r>
              <a:rPr lang="en-US" altLang="en-US" sz="3200" dirty="0">
                <a:latin typeface="Calibri" panose="020F0502020204030204" pitchFamily="34" charset="0"/>
              </a:rPr>
              <a:t>enhances their </a:t>
            </a:r>
            <a:r>
              <a:rPr lang="en-US" altLang="en-US" sz="3200" dirty="0" smtClean="0">
                <a:latin typeface="Calibri" panose="020F0502020204030204" pitchFamily="34" charset="0"/>
              </a:rPr>
              <a:t>guidance, and </a:t>
            </a:r>
            <a:r>
              <a:rPr lang="en-US" altLang="en-US" sz="3200" dirty="0">
                <a:latin typeface="Calibri" panose="020F0502020204030204" pitchFamily="34" charset="0"/>
              </a:rPr>
              <a:t>invests them with their </a:t>
            </a:r>
            <a:r>
              <a:rPr lang="en-US" altLang="en-US" sz="3200" dirty="0" err="1">
                <a:latin typeface="Calibri" panose="020F0502020204030204" pitchFamily="34" charset="0"/>
              </a:rPr>
              <a:t>Godwariness</a:t>
            </a:r>
            <a:r>
              <a:rPr lang="en-US" altLang="en-US" sz="3200" dirty="0">
                <a:latin typeface="Calibri" panose="020F0502020204030204" pitchFamily="34" charset="0"/>
              </a:rPr>
              <a: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252938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فَهَلْ يَنظُرُونَ إِلَّا ٱلسَّاعَةَ أَن تَأْتِيَهُم بَغْتَةً ۖ فَقَدْ جَآءَ أَشْرَاطُهَا ۚ فَأَنَّىٰ لَهُمْ إِذَا جَآءَتْهُمْ ذِكْرَىٰهُمْ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await anything except that the </a:t>
            </a:r>
            <a:r>
              <a:rPr lang="en-US" altLang="en-US" sz="3200" dirty="0" smtClean="0">
                <a:latin typeface="Calibri" panose="020F0502020204030204" pitchFamily="34" charset="0"/>
              </a:rPr>
              <a:t>Hour should </a:t>
            </a:r>
            <a:r>
              <a:rPr lang="en-US" altLang="en-US" sz="3200" dirty="0">
                <a:latin typeface="Calibri" panose="020F0502020204030204" pitchFamily="34" charset="0"/>
              </a:rPr>
              <a:t>overtake them </a:t>
            </a:r>
            <a:r>
              <a:rPr lang="en-US" altLang="en-US" sz="3200" dirty="0" smtClean="0">
                <a:latin typeface="Calibri" panose="020F0502020204030204" pitchFamily="34" charset="0"/>
              </a:rPr>
              <a:t>suddenly? Certainly </a:t>
            </a:r>
            <a:r>
              <a:rPr lang="en-US" altLang="en-US" sz="3200" dirty="0">
                <a:latin typeface="Calibri" panose="020F0502020204030204" pitchFamily="34" charset="0"/>
              </a:rPr>
              <a:t>its portents have </a:t>
            </a:r>
            <a:r>
              <a:rPr lang="en-US" altLang="en-US" sz="3200" dirty="0" smtClean="0">
                <a:latin typeface="Calibri" panose="020F0502020204030204" pitchFamily="34" charset="0"/>
              </a:rPr>
              <a:t>come. Of </a:t>
            </a:r>
            <a:r>
              <a:rPr lang="en-US" altLang="en-US" sz="3200" dirty="0">
                <a:latin typeface="Calibri" panose="020F0502020204030204" pitchFamily="34" charset="0"/>
              </a:rPr>
              <a:t>what avail to </a:t>
            </a:r>
            <a:r>
              <a:rPr lang="en-US" altLang="en-US" sz="3200" dirty="0" smtClean="0">
                <a:latin typeface="Calibri" panose="020F0502020204030204" pitchFamily="34" charset="0"/>
              </a:rPr>
              <a:t>them will </a:t>
            </a:r>
            <a:r>
              <a:rPr lang="en-US" altLang="en-US" sz="3200" dirty="0">
                <a:latin typeface="Calibri" panose="020F0502020204030204" pitchFamily="34" charset="0"/>
              </a:rPr>
              <a:t>their admonition be when it overtakes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50817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فَٱعْلَمْ أَنَّهُۥ لَآ إِلَـٰهَ إِلَّا ٱللَّـهُ وَٱسْتَغْفِرْ لِذَنۢبِكَ وَلِلْمُؤْمِنِينَ وَٱلْمُؤْمِنَـٰتِ ۗ وَٱللَّـهُ يَعْلَمُ مُتَقَلَّبَكُمْ وَمَثْوَىٰكُمْ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Know that there is no god except </a:t>
            </a:r>
            <a:r>
              <a:rPr lang="en-US" altLang="en-US" sz="3200" dirty="0" smtClean="0">
                <a:latin typeface="Calibri" panose="020F0502020204030204" pitchFamily="34" charset="0"/>
              </a:rPr>
              <a:t>Allah, and </a:t>
            </a:r>
            <a:r>
              <a:rPr lang="en-US" altLang="en-US" sz="3200" dirty="0">
                <a:latin typeface="Calibri" panose="020F0502020204030204" pitchFamily="34" charset="0"/>
              </a:rPr>
              <a:t>plead [to Allah] for forgiveness of your </a:t>
            </a:r>
            <a:r>
              <a:rPr lang="en-US" altLang="en-US" sz="3200" dirty="0" smtClean="0">
                <a:latin typeface="Calibri" panose="020F0502020204030204" pitchFamily="34" charset="0"/>
              </a:rPr>
              <a:t>sin and </a:t>
            </a:r>
            <a:r>
              <a:rPr lang="en-US" altLang="en-US" sz="3200" dirty="0">
                <a:latin typeface="Calibri" panose="020F0502020204030204" pitchFamily="34" charset="0"/>
              </a:rPr>
              <a:t>for the faithful, men and </a:t>
            </a:r>
            <a:r>
              <a:rPr lang="en-US" altLang="en-US" sz="3200" dirty="0" smtClean="0">
                <a:latin typeface="Calibri" panose="020F0502020204030204" pitchFamily="34" charset="0"/>
              </a:rPr>
              <a:t>women. Allah </a:t>
            </a:r>
            <a:r>
              <a:rPr lang="en-US" altLang="en-US" sz="3200" dirty="0">
                <a:latin typeface="Calibri" panose="020F0502020204030204" pitchFamily="34" charset="0"/>
              </a:rPr>
              <a:t>knows your </a:t>
            </a:r>
            <a:r>
              <a:rPr lang="en-US" altLang="en-US" sz="3200" dirty="0" smtClean="0">
                <a:latin typeface="Calibri" panose="020F0502020204030204" pitchFamily="34" charset="0"/>
              </a:rPr>
              <a:t>itinerary and </a:t>
            </a:r>
            <a:r>
              <a:rPr lang="en-US" altLang="en-US" sz="3200" dirty="0">
                <a:latin typeface="Calibri" panose="020F0502020204030204" pitchFamily="34" charset="0"/>
              </a:rPr>
              <a:t>your [final] abode.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7520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وَيَقُولُ ٱلَّذِينَ ءَامَنُوا۟ لَوْلَا نُزِّلَتْ سُورَةٌ ۖ فَإِذَآ أُنزِلَتْ سُورَةٌ مُّحْكَمَةٌ وَذُكِرَ فِيهَا ٱلْقِتَالُ ۙ رَأَيْتَ ٱلَّذِينَ فِى قُلُوبِهِم مَّرَضٌ يَنظُرُونَ إِلَيْكَ نَظَرَ ٱلْمَغْشِىِّ عَلَيْهِ مِنَ ٱلْمَوْتِ ۖ فَأَوْلَىٰ لَهُمْ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faithful say</a:t>
            </a:r>
            <a:r>
              <a:rPr lang="en-US" altLang="en-US" sz="3200" dirty="0" smtClean="0">
                <a:latin typeface="Calibri" panose="020F0502020204030204" pitchFamily="34" charset="0"/>
              </a:rPr>
              <a:t>, ‘</a:t>
            </a:r>
            <a:r>
              <a:rPr lang="en-US" altLang="en-US" sz="3200" dirty="0">
                <a:latin typeface="Calibri" panose="020F0502020204030204" pitchFamily="34" charset="0"/>
              </a:rPr>
              <a:t>If only a </a:t>
            </a:r>
            <a:r>
              <a:rPr lang="en-US" altLang="en-US" sz="3200" dirty="0" err="1">
                <a:latin typeface="Calibri" panose="020F0502020204030204" pitchFamily="34" charset="0"/>
              </a:rPr>
              <a:t>sūrah</a:t>
            </a:r>
            <a:r>
              <a:rPr lang="en-US" altLang="en-US" sz="3200" dirty="0">
                <a:latin typeface="Calibri" panose="020F0502020204030204" pitchFamily="34" charset="0"/>
              </a:rPr>
              <a:t> were sent down</a:t>
            </a:r>
            <a:r>
              <a:rPr lang="en-US" altLang="en-US" sz="3200" dirty="0" smtClean="0">
                <a:latin typeface="Calibri" panose="020F0502020204030204" pitchFamily="34" charset="0"/>
              </a:rPr>
              <a:t>!’ But </a:t>
            </a:r>
            <a:r>
              <a:rPr lang="en-US" altLang="en-US" sz="3200" dirty="0">
                <a:latin typeface="Calibri" panose="020F0502020204030204" pitchFamily="34" charset="0"/>
              </a:rPr>
              <a:t>when a definitive </a:t>
            </a:r>
            <a:r>
              <a:rPr lang="en-US" altLang="en-US" sz="3200" dirty="0" err="1">
                <a:latin typeface="Calibri" panose="020F0502020204030204" pitchFamily="34" charset="0"/>
              </a:rPr>
              <a:t>sūrah</a:t>
            </a:r>
            <a:r>
              <a:rPr lang="en-US" altLang="en-US" sz="3200" dirty="0">
                <a:latin typeface="Calibri" panose="020F0502020204030204" pitchFamily="34" charset="0"/>
              </a:rPr>
              <a:t> is sent </a:t>
            </a:r>
            <a:r>
              <a:rPr lang="en-US" altLang="en-US" sz="3200" dirty="0" smtClean="0">
                <a:latin typeface="Calibri" panose="020F0502020204030204" pitchFamily="34" charset="0"/>
              </a:rPr>
              <a:t>down and </a:t>
            </a:r>
            <a:r>
              <a:rPr lang="en-US" altLang="en-US" sz="3200" dirty="0">
                <a:latin typeface="Calibri" panose="020F0502020204030204" pitchFamily="34" charset="0"/>
              </a:rPr>
              <a:t>war is mentioned in </a:t>
            </a:r>
            <a:r>
              <a:rPr lang="en-US" altLang="en-US" sz="3200" dirty="0" smtClean="0">
                <a:latin typeface="Calibri" panose="020F0502020204030204" pitchFamily="34" charset="0"/>
              </a:rPr>
              <a:t>it, you </a:t>
            </a:r>
            <a:r>
              <a:rPr lang="en-US" altLang="en-US" sz="3200" dirty="0">
                <a:latin typeface="Calibri" panose="020F0502020204030204" pitchFamily="34" charset="0"/>
              </a:rPr>
              <a:t>see those in whose hearts is a </a:t>
            </a:r>
            <a:r>
              <a:rPr lang="en-US" altLang="en-US" sz="3200" dirty="0" smtClean="0">
                <a:latin typeface="Calibri" panose="020F0502020204030204" pitchFamily="34" charset="0"/>
              </a:rPr>
              <a:t>sickness looking </a:t>
            </a:r>
            <a:r>
              <a:rPr lang="en-US" altLang="en-US" sz="3200" dirty="0">
                <a:latin typeface="Calibri" panose="020F0502020204030204" pitchFamily="34" charset="0"/>
              </a:rPr>
              <a:t>upon </a:t>
            </a:r>
            <a:r>
              <a:rPr lang="en-US" altLang="en-US" sz="3200" dirty="0" smtClean="0">
                <a:latin typeface="Calibri" panose="020F0502020204030204" pitchFamily="34" charset="0"/>
              </a:rPr>
              <a:t>you with </a:t>
            </a:r>
            <a:r>
              <a:rPr lang="en-US" altLang="en-US" sz="3200" dirty="0">
                <a:latin typeface="Calibri" panose="020F0502020204030204" pitchFamily="34" charset="0"/>
              </a:rPr>
              <a:t>the look of someone fainting at </a:t>
            </a:r>
            <a:r>
              <a:rPr lang="en-US" altLang="en-US" sz="3200" dirty="0" smtClean="0">
                <a:latin typeface="Calibri" panose="020F0502020204030204" pitchFamily="34" charset="0"/>
              </a:rPr>
              <a:t>death. So </a:t>
            </a:r>
            <a:r>
              <a:rPr lang="en-US" altLang="en-US" sz="3200" dirty="0">
                <a:latin typeface="Calibri" panose="020F0502020204030204" pitchFamily="34" charset="0"/>
              </a:rPr>
              <a:t>woe to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328577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طَاعَةٌ وَقَوْلٌ مَّعْرُوفٌ ۚ فَإِذَا عَزَمَ ٱلْأَمْرُ فَلَوْ صَدَقُوا۟ ٱللَّـهَ لَكَانَ خَيْرًا لَّهُمْ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Obedience and upright speech … </a:t>
            </a:r>
            <a:r>
              <a:rPr lang="en-US" altLang="en-US" sz="3200" dirty="0" smtClean="0">
                <a:latin typeface="Calibri" panose="020F0502020204030204" pitchFamily="34" charset="0"/>
              </a:rPr>
              <a:t>. So </a:t>
            </a:r>
            <a:r>
              <a:rPr lang="en-US" altLang="en-US" sz="3200" dirty="0">
                <a:latin typeface="Calibri" panose="020F0502020204030204" pitchFamily="34" charset="0"/>
              </a:rPr>
              <a:t>when the matter has been resolved </a:t>
            </a:r>
            <a:r>
              <a:rPr lang="en-US" altLang="en-US" sz="3200" dirty="0" smtClean="0">
                <a:latin typeface="Calibri" panose="020F0502020204030204" pitchFamily="34" charset="0"/>
              </a:rPr>
              <a:t>upon, if </a:t>
            </a:r>
            <a:r>
              <a:rPr lang="en-US" altLang="en-US" sz="3200" dirty="0">
                <a:latin typeface="Calibri" panose="020F0502020204030204" pitchFamily="34" charset="0"/>
              </a:rPr>
              <a:t>they remain true to </a:t>
            </a:r>
            <a:r>
              <a:rPr lang="en-US" altLang="en-US" sz="3200" dirty="0" smtClean="0">
                <a:latin typeface="Calibri" panose="020F0502020204030204" pitchFamily="34" charset="0"/>
              </a:rPr>
              <a:t>Allah that </a:t>
            </a:r>
            <a:r>
              <a:rPr lang="en-US" altLang="en-US" sz="3200" dirty="0">
                <a:latin typeface="Calibri" panose="020F0502020204030204" pitchFamily="34" charset="0"/>
              </a:rPr>
              <a:t>will surely be better for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6053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فَهَلْ عَسَيْتُمْ إِن تَوَلَّيْتُمْ أَن تُفْسِدُوا۟ فِى ٱلْأَرْضِ وَتُقَطِّعُوٓا۟ أَرْحَامَكُمْ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May it not be that if you were to wield </a:t>
            </a:r>
            <a:r>
              <a:rPr lang="en-US" altLang="en-US" sz="3200" dirty="0" smtClean="0">
                <a:latin typeface="Calibri" panose="020F0502020204030204" pitchFamily="34" charset="0"/>
              </a:rPr>
              <a:t>authority you </a:t>
            </a:r>
            <a:r>
              <a:rPr lang="en-US" altLang="en-US" sz="3200" dirty="0">
                <a:latin typeface="Calibri" panose="020F0502020204030204" pitchFamily="34" charset="0"/>
              </a:rPr>
              <a:t>would cause corruption in the </a:t>
            </a:r>
            <a:r>
              <a:rPr lang="en-US" altLang="en-US" sz="3200" dirty="0" smtClean="0">
                <a:latin typeface="Calibri" panose="020F0502020204030204" pitchFamily="34" charset="0"/>
              </a:rPr>
              <a:t>land and </a:t>
            </a:r>
            <a:r>
              <a:rPr lang="en-US" altLang="en-US" sz="3200" dirty="0">
                <a:latin typeface="Calibri" panose="020F0502020204030204" pitchFamily="34" charset="0"/>
              </a:rPr>
              <a:t>ill-treat your blood relations?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16559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ٱلَّذِينَ لَعَنَهُمُ ٱللَّـهُ فَأَصَمَّهُمْ وَأَعْمَىٰٓ أَبْصَـٰرَهُمْ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the ones whom Allah has </a:t>
            </a:r>
            <a:r>
              <a:rPr lang="en-US" altLang="en-US" sz="3200" dirty="0" smtClean="0">
                <a:latin typeface="Calibri" panose="020F0502020204030204" pitchFamily="34" charset="0"/>
              </a:rPr>
              <a:t>cursed, so </a:t>
            </a:r>
            <a:r>
              <a:rPr lang="en-US" altLang="en-US" sz="3200" dirty="0">
                <a:latin typeface="Calibri" panose="020F0502020204030204" pitchFamily="34" charset="0"/>
              </a:rPr>
              <a:t>He made them deaf, and blinded their sight.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32288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96993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أَفَلَا يَتَدَبَّرُونَ ٱلْقُرْءَانَ أَمْ عَلَىٰ قُلُوبٍ أَقْفَالُهَآ ﴿٢٤﴾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not contemplate the </a:t>
            </a:r>
            <a:r>
              <a:rPr lang="en-US" altLang="en-US" sz="3200" dirty="0" err="1" smtClean="0">
                <a:latin typeface="Calibri" panose="020F0502020204030204" pitchFamily="34" charset="0"/>
              </a:rPr>
              <a:t>Qurʾān</a:t>
            </a:r>
            <a:r>
              <a:rPr lang="en-US" altLang="en-US" sz="3200" dirty="0" smtClean="0">
                <a:latin typeface="Calibri" panose="020F0502020204030204" pitchFamily="34" charset="0"/>
              </a:rPr>
              <a:t>, or </a:t>
            </a:r>
            <a:r>
              <a:rPr lang="en-US" altLang="en-US" sz="3200" dirty="0">
                <a:latin typeface="Calibri" panose="020F0502020204030204" pitchFamily="34" charset="0"/>
              </a:rPr>
              <a:t>are there locks on the hearts?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30599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ٱرْتَدُّوا۟ عَلَىٰٓ أَدْبَـٰرِهِم مِّنۢ بَعْدِ مَا تَبَيَّنَ لَهُمُ ٱلْهُدَى ۙ ٱلشَّيْطَـٰنُ سَوَّلَ لَهُمْ وَأَمْلَىٰ لَهُمْ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turned their </a:t>
            </a:r>
            <a:r>
              <a:rPr lang="en-US" altLang="en-US" sz="3200" dirty="0" smtClean="0">
                <a:latin typeface="Calibri" panose="020F0502020204030204" pitchFamily="34" charset="0"/>
              </a:rPr>
              <a:t>backs after </a:t>
            </a:r>
            <a:r>
              <a:rPr lang="en-US" altLang="en-US" sz="3200" dirty="0">
                <a:latin typeface="Calibri" panose="020F0502020204030204" pitchFamily="34" charset="0"/>
              </a:rPr>
              <a:t>the guidance had become clear to </a:t>
            </a:r>
            <a:r>
              <a:rPr lang="en-US" altLang="en-US" sz="3200" dirty="0" smtClean="0">
                <a:latin typeface="Calibri" panose="020F0502020204030204" pitchFamily="34" charset="0"/>
              </a:rPr>
              <a:t>them, it </a:t>
            </a:r>
            <a:r>
              <a:rPr lang="en-US" altLang="en-US" sz="3200" dirty="0">
                <a:latin typeface="Calibri" panose="020F0502020204030204" pitchFamily="34" charset="0"/>
              </a:rPr>
              <a:t>was Satan who had seduced </a:t>
            </a:r>
            <a:r>
              <a:rPr lang="en-US" altLang="en-US" sz="3200" dirty="0" smtClean="0">
                <a:latin typeface="Calibri" panose="020F0502020204030204" pitchFamily="34" charset="0"/>
              </a:rPr>
              <a:t>them, and </a:t>
            </a:r>
            <a:r>
              <a:rPr lang="en-US" altLang="en-US" sz="3200" dirty="0">
                <a:latin typeface="Calibri" panose="020F0502020204030204" pitchFamily="34" charset="0"/>
              </a:rPr>
              <a:t>he had given them [far-flung] hopes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61202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بِأَنَّهُمْ قَالُوا۟ لِلَّذِينَ كَرِهُوا۟ مَا نَزَّلَ ٱللَّـهُ سَنُطِيعُكُمْ فِى بَعْضِ ٱلْأَمْرِ ۖ وَٱللَّـهُ يَعْلَمُ إِسْرَارَهُمْ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they </a:t>
            </a:r>
            <a:r>
              <a:rPr lang="en-US" altLang="en-US" sz="3200" dirty="0" smtClean="0">
                <a:latin typeface="Calibri" panose="020F0502020204030204" pitchFamily="34" charset="0"/>
              </a:rPr>
              <a:t>said to </a:t>
            </a:r>
            <a:r>
              <a:rPr lang="en-US" altLang="en-US" sz="3200" dirty="0">
                <a:latin typeface="Calibri" panose="020F0502020204030204" pitchFamily="34" charset="0"/>
              </a:rPr>
              <a:t>those who loathed what Allah had sent down</a:t>
            </a:r>
            <a:r>
              <a:rPr lang="en-US" altLang="en-US" sz="3200" dirty="0" smtClean="0">
                <a:latin typeface="Calibri" panose="020F0502020204030204" pitchFamily="34" charset="0"/>
              </a:rPr>
              <a:t>: ‘</a:t>
            </a:r>
            <a:r>
              <a:rPr lang="en-US" altLang="en-US" sz="3200" dirty="0">
                <a:latin typeface="Calibri" panose="020F0502020204030204" pitchFamily="34" charset="0"/>
              </a:rPr>
              <a:t>We shall obey you in some matters</a:t>
            </a:r>
            <a:r>
              <a:rPr lang="en-US" altLang="en-US" sz="3200" dirty="0" smtClean="0">
                <a:latin typeface="Calibri" panose="020F0502020204030204" pitchFamily="34" charset="0"/>
              </a:rPr>
              <a:t>,’ and </a:t>
            </a:r>
            <a:r>
              <a:rPr lang="en-US" altLang="en-US" sz="3200" dirty="0">
                <a:latin typeface="Calibri" panose="020F0502020204030204" pitchFamily="34" charset="0"/>
              </a:rPr>
              <a:t>Allah knows their secret dealings.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0121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فَكَيْفَ إِذَا تَوَفَّتْهُمُ ٱلْمَلَـٰٓئِكَةُ يَضْرِبُونَ وُجُوهَهُمْ وَأَدْبَـٰرَهُمْ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how will it be [with </a:t>
            </a:r>
            <a:r>
              <a:rPr lang="en-US" altLang="en-US" sz="3200" dirty="0" smtClean="0">
                <a:latin typeface="Calibri" panose="020F0502020204030204" pitchFamily="34" charset="0"/>
              </a:rPr>
              <a:t>them] when </a:t>
            </a:r>
            <a:r>
              <a:rPr lang="en-US" altLang="en-US" sz="3200" dirty="0">
                <a:latin typeface="Calibri" panose="020F0502020204030204" pitchFamily="34" charset="0"/>
              </a:rPr>
              <a:t>the angels take them </a:t>
            </a:r>
            <a:r>
              <a:rPr lang="en-US" altLang="en-US" sz="3200" dirty="0" smtClean="0">
                <a:latin typeface="Calibri" panose="020F0502020204030204" pitchFamily="34" charset="0"/>
              </a:rPr>
              <a:t>away, striking </a:t>
            </a:r>
            <a:r>
              <a:rPr lang="en-US" altLang="en-US" sz="3200" dirty="0">
                <a:latin typeface="Calibri" panose="020F0502020204030204" pitchFamily="34" charset="0"/>
              </a:rPr>
              <a:t>their faces and their backs?!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021997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ذَٰلِكَ بِأَنَّهُمُ ٱتَّبَعُوا۟ مَآ أَسْخَطَ ٱللَّـهَ وَكَرِهُوا۟ رِضْوَٰنَهُۥ فَأَحْبَطَ أَعْمَـٰلَهُمْ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because they pursued what displeased </a:t>
            </a:r>
            <a:r>
              <a:rPr lang="en-US" altLang="en-US" sz="3200" dirty="0" smtClean="0">
                <a:latin typeface="Calibri" panose="020F0502020204030204" pitchFamily="34" charset="0"/>
              </a:rPr>
              <a:t>Allah, and </a:t>
            </a:r>
            <a:r>
              <a:rPr lang="en-US" altLang="en-US" sz="3200" dirty="0">
                <a:latin typeface="Calibri" panose="020F0502020204030204" pitchFamily="34" charset="0"/>
              </a:rPr>
              <a:t>loathed His </a:t>
            </a:r>
            <a:r>
              <a:rPr lang="en-US" altLang="en-US" sz="3200" dirty="0" smtClean="0">
                <a:latin typeface="Calibri" panose="020F0502020204030204" pitchFamily="34" charset="0"/>
              </a:rPr>
              <a:t>pleasure. So </a:t>
            </a:r>
            <a:r>
              <a:rPr lang="en-US" altLang="en-US" sz="3200" dirty="0">
                <a:latin typeface="Calibri" panose="020F0502020204030204" pitchFamily="34" charset="0"/>
              </a:rPr>
              <a:t>He has made their works fail.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34507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حَسِبَ ٱلَّذِينَ فِى قُلُوبِهِم مَّرَضٌ أَن لَّن يُخْرِجَ ٱللَّـهُ أَضْغَـٰنَهُمْ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those in whose hearts is a sickness </a:t>
            </a:r>
            <a:r>
              <a:rPr lang="en-US" altLang="en-US" sz="3200" dirty="0" smtClean="0">
                <a:latin typeface="Calibri" panose="020F0502020204030204" pitchFamily="34" charset="0"/>
              </a:rPr>
              <a:t>suppose that </a:t>
            </a:r>
            <a:r>
              <a:rPr lang="en-US" altLang="en-US" sz="3200" dirty="0">
                <a:latin typeface="Calibri" panose="020F0502020204030204" pitchFamily="34" charset="0"/>
              </a:rPr>
              <a:t>Allah will not expose their spite?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098286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وَلَوْ نَشَآءُ لَأَرَيْنَـٰكَهُمْ فَلَعَرَفْتَهُم بِسِيمَـٰهُمْ ۚ وَلَتَعْرِفَنَّهُمْ فِى لَحْنِ ٱلْقَوْلِ ۚ وَٱللَّـهُ يَعْلَمُ أَعْمَـٰلَكُمْ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We wish, We will show </a:t>
            </a:r>
            <a:r>
              <a:rPr lang="en-US" altLang="en-US" sz="3200" dirty="0" smtClean="0">
                <a:latin typeface="Calibri" panose="020F0502020204030204" pitchFamily="34" charset="0"/>
              </a:rPr>
              <a:t>them </a:t>
            </a:r>
            <a:r>
              <a:rPr lang="en-US" altLang="en-US" sz="3200" dirty="0">
                <a:latin typeface="Calibri" panose="020F0502020204030204" pitchFamily="34" charset="0"/>
              </a:rPr>
              <a:t>to </a:t>
            </a:r>
            <a:r>
              <a:rPr lang="en-US" altLang="en-US" sz="3200" dirty="0" smtClean="0">
                <a:latin typeface="Calibri" panose="020F0502020204030204" pitchFamily="34" charset="0"/>
              </a:rPr>
              <a:t>you so </a:t>
            </a:r>
            <a:r>
              <a:rPr lang="en-US" altLang="en-US" sz="3200" dirty="0">
                <a:latin typeface="Calibri" panose="020F0502020204030204" pitchFamily="34" charset="0"/>
              </a:rPr>
              <a:t>that you recognize them by their </a:t>
            </a:r>
            <a:r>
              <a:rPr lang="en-US" altLang="en-US" sz="3200" dirty="0" smtClean="0">
                <a:latin typeface="Calibri" panose="020F0502020204030204" pitchFamily="34" charset="0"/>
              </a:rPr>
              <a:t>mark. Yet </a:t>
            </a:r>
            <a:r>
              <a:rPr lang="en-US" altLang="en-US" sz="3200" dirty="0">
                <a:latin typeface="Calibri" panose="020F0502020204030204" pitchFamily="34" charset="0"/>
              </a:rPr>
              <a:t>you will recognize them by their tone of </a:t>
            </a:r>
            <a:r>
              <a:rPr lang="en-US" altLang="en-US" sz="3200" dirty="0" smtClean="0">
                <a:latin typeface="Calibri" panose="020F0502020204030204" pitchFamily="34" charset="0"/>
              </a:rPr>
              <a:t>speech, and </a:t>
            </a:r>
            <a:r>
              <a:rPr lang="en-US" altLang="en-US" sz="3200" dirty="0">
                <a:latin typeface="Calibri" panose="020F0502020204030204" pitchFamily="34" charset="0"/>
              </a:rPr>
              <a:t>Allah knows your deeds.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123389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وَلَنَبْلُوَنَّكُمْ حَتَّىٰ نَعْلَمَ ٱلْمُجَـٰهِدِينَ مِنكُمْ وَٱلصَّـٰبِرِينَ وَنَبْلُوَا۟ أَخْبَارَكُمْ ﴿٣١﴾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will surely test </a:t>
            </a:r>
            <a:r>
              <a:rPr lang="en-US" altLang="en-US" sz="3200" dirty="0" smtClean="0">
                <a:latin typeface="Calibri" panose="020F0502020204030204" pitchFamily="34" charset="0"/>
              </a:rPr>
              <a:t>you until </a:t>
            </a:r>
            <a:r>
              <a:rPr lang="en-US" altLang="en-US" sz="3200" dirty="0">
                <a:latin typeface="Calibri" panose="020F0502020204030204" pitchFamily="34" charset="0"/>
              </a:rPr>
              <a:t>We ascertain those of you who wage </a:t>
            </a:r>
            <a:r>
              <a:rPr lang="en-US" altLang="en-US" sz="3200" dirty="0" err="1" smtClean="0">
                <a:latin typeface="Calibri" panose="020F0502020204030204" pitchFamily="34" charset="0"/>
              </a:rPr>
              <a:t>jihād</a:t>
            </a:r>
            <a:r>
              <a:rPr lang="en-US" altLang="en-US" sz="3200" dirty="0" smtClean="0">
                <a:latin typeface="Calibri" panose="020F0502020204030204" pitchFamily="34" charset="0"/>
              </a:rPr>
              <a:t> and </a:t>
            </a:r>
            <a:r>
              <a:rPr lang="en-US" altLang="en-US" sz="3200" dirty="0">
                <a:latin typeface="Calibri" panose="020F0502020204030204" pitchFamily="34" charset="0"/>
              </a:rPr>
              <a:t>those who are </a:t>
            </a:r>
            <a:r>
              <a:rPr lang="en-US" altLang="en-US" sz="3200" dirty="0" smtClean="0">
                <a:latin typeface="Calibri" panose="020F0502020204030204" pitchFamily="34" charset="0"/>
              </a:rPr>
              <a:t>steadfast, and </a:t>
            </a:r>
            <a:r>
              <a:rPr lang="en-US" altLang="en-US" sz="3200" dirty="0">
                <a:latin typeface="Calibri" panose="020F0502020204030204" pitchFamily="34" charset="0"/>
              </a:rPr>
              <a:t>We shall appraise your record.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266076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كَفَرُوا۟ وَصَدُّوا۟ عَن سَبِيلِ ٱللَّـهِ وَشَآقُّوا۟ ٱلرَّسُولَ مِنۢ بَعْدِ مَا تَبَيَّنَ لَهُمُ ٱلْهُدَىٰ لَن يَضُرُّوا۟ ٱللَّـهَ شَيْـًٔا وَسَيُحْبِطُ أَعْمَـٰلَهُمْ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are </a:t>
            </a:r>
            <a:r>
              <a:rPr lang="en-US" altLang="en-US" sz="3200" dirty="0" smtClean="0">
                <a:latin typeface="Calibri" panose="020F0502020204030204" pitchFamily="34" charset="0"/>
              </a:rPr>
              <a:t>faithless and </a:t>
            </a:r>
            <a:r>
              <a:rPr lang="en-US" altLang="en-US" sz="3200" dirty="0">
                <a:latin typeface="Calibri" panose="020F0502020204030204" pitchFamily="34" charset="0"/>
              </a:rPr>
              <a:t>bar from the way of </a:t>
            </a:r>
            <a:r>
              <a:rPr lang="en-US" altLang="en-US" sz="3200" dirty="0" smtClean="0">
                <a:latin typeface="Calibri" panose="020F0502020204030204" pitchFamily="34" charset="0"/>
              </a:rPr>
              <a:t>Allah and </a:t>
            </a:r>
            <a:r>
              <a:rPr lang="en-US" altLang="en-US" sz="3200" dirty="0">
                <a:latin typeface="Calibri" panose="020F0502020204030204" pitchFamily="34" charset="0"/>
              </a:rPr>
              <a:t>defy the </a:t>
            </a:r>
            <a:r>
              <a:rPr lang="en-US" altLang="en-US" sz="3200" dirty="0" smtClean="0">
                <a:latin typeface="Calibri" panose="020F0502020204030204" pitchFamily="34" charset="0"/>
              </a:rPr>
              <a:t>Apostle after </a:t>
            </a:r>
            <a:r>
              <a:rPr lang="en-US" altLang="en-US" sz="3200" dirty="0">
                <a:latin typeface="Calibri" panose="020F0502020204030204" pitchFamily="34" charset="0"/>
              </a:rPr>
              <a:t>guidance has become clear to </a:t>
            </a:r>
            <a:r>
              <a:rPr lang="en-US" altLang="en-US" sz="3200" dirty="0" smtClean="0">
                <a:latin typeface="Calibri" panose="020F0502020204030204" pitchFamily="34" charset="0"/>
              </a:rPr>
              <a:t>them, will </a:t>
            </a:r>
            <a:r>
              <a:rPr lang="en-US" altLang="en-US" sz="3200" dirty="0">
                <a:latin typeface="Calibri" panose="020F0502020204030204" pitchFamily="34" charset="0"/>
              </a:rPr>
              <a:t>not hurt Allah in the </a:t>
            </a:r>
            <a:r>
              <a:rPr lang="en-US" altLang="en-US" sz="3200" dirty="0" smtClean="0">
                <a:latin typeface="Calibri" panose="020F0502020204030204" pitchFamily="34" charset="0"/>
              </a:rPr>
              <a:t>least, and </a:t>
            </a:r>
            <a:r>
              <a:rPr lang="en-US" altLang="en-US" sz="3200" dirty="0">
                <a:latin typeface="Calibri" panose="020F0502020204030204" pitchFamily="34" charset="0"/>
              </a:rPr>
              <a:t>He shall make their works fail.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323334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يَـٰٓأَيُّهَا ٱلَّذِينَ ءَامَنُوٓا۟ أَطِيعُوا۟ ٱللَّـهَ وَأَطِيعُوا۟ ٱلرَّسُولَ وَلَا تُبْطِلُوٓا۟ أَعْمَـٰلَكُمْ ﴿٣٣﴾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you who have </a:t>
            </a:r>
            <a:r>
              <a:rPr lang="en-US" altLang="en-US" sz="3200" dirty="0" smtClean="0">
                <a:latin typeface="Calibri" panose="020F0502020204030204" pitchFamily="34" charset="0"/>
              </a:rPr>
              <a:t>faith! Obey </a:t>
            </a:r>
            <a:r>
              <a:rPr lang="en-US" altLang="en-US" sz="3200" dirty="0">
                <a:latin typeface="Calibri" panose="020F0502020204030204" pitchFamily="34" charset="0"/>
              </a:rPr>
              <a:t>Allah and obey the </a:t>
            </a:r>
            <a:r>
              <a:rPr lang="en-US" altLang="en-US" sz="3200" dirty="0" smtClean="0">
                <a:latin typeface="Calibri" panose="020F0502020204030204" pitchFamily="34" charset="0"/>
              </a:rPr>
              <a:t>Apostle, and </a:t>
            </a:r>
            <a:r>
              <a:rPr lang="en-US" altLang="en-US" sz="3200" dirty="0">
                <a:latin typeface="Calibri" panose="020F0502020204030204" pitchFamily="34" charset="0"/>
              </a:rPr>
              <a:t>do not render your works void.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009346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ٱلَّذِينَ كَفَرُوا۟ وَصَدُّوا۟ عَن سَبِيلِ ٱللَّـهِ ثُمَّ مَاتُوا۟ وَهُمْ كُفَّارٌ فَلَن يَغْفِرَ ٱللَّـهُ لَهُمْ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those who are </a:t>
            </a:r>
            <a:r>
              <a:rPr lang="en-US" altLang="en-US" sz="3200" dirty="0" smtClean="0">
                <a:latin typeface="Calibri" panose="020F0502020204030204" pitchFamily="34" charset="0"/>
              </a:rPr>
              <a:t>faithless and </a:t>
            </a:r>
            <a:r>
              <a:rPr lang="en-US" altLang="en-US" sz="3200" dirty="0">
                <a:latin typeface="Calibri" panose="020F0502020204030204" pitchFamily="34" charset="0"/>
              </a:rPr>
              <a:t>bar from the way of </a:t>
            </a:r>
            <a:r>
              <a:rPr lang="en-US" altLang="en-US" sz="3200" dirty="0" smtClean="0">
                <a:latin typeface="Calibri" panose="020F0502020204030204" pitchFamily="34" charset="0"/>
              </a:rPr>
              <a:t>Allah and </a:t>
            </a:r>
            <a:r>
              <a:rPr lang="en-US" altLang="en-US" sz="3200" dirty="0">
                <a:latin typeface="Calibri" panose="020F0502020204030204" pitchFamily="34" charset="0"/>
              </a:rPr>
              <a:t>then die </a:t>
            </a:r>
            <a:r>
              <a:rPr lang="en-US" altLang="en-US" sz="3200" dirty="0" smtClean="0">
                <a:latin typeface="Calibri" panose="020F0502020204030204" pitchFamily="34" charset="0"/>
              </a:rPr>
              <a:t>faithless, Allah </a:t>
            </a:r>
            <a:r>
              <a:rPr lang="en-US" altLang="en-US" sz="3200" dirty="0">
                <a:latin typeface="Calibri" panose="020F0502020204030204" pitchFamily="34" charset="0"/>
              </a:rPr>
              <a:t>will never forgive them.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541271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فَلَا تَهِنُوا۟ وَتَدْعُوٓا۟ إِلَى ٱلسَّلْمِ وَأَنتُمُ ٱلْأَعْلَوْنَ وَٱللَّـهُ مَعَكُمْ وَلَن يَتِرَكُمْ أَعْمَـٰلَكُمْ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not slacken and [do not] call for </a:t>
            </a:r>
            <a:r>
              <a:rPr lang="en-US" altLang="en-US" sz="3200" dirty="0" smtClean="0">
                <a:latin typeface="Calibri" panose="020F0502020204030204" pitchFamily="34" charset="0"/>
              </a:rPr>
              <a:t>peace when </a:t>
            </a:r>
            <a:r>
              <a:rPr lang="en-US" altLang="en-US" sz="3200" dirty="0">
                <a:latin typeface="Calibri" panose="020F0502020204030204" pitchFamily="34" charset="0"/>
              </a:rPr>
              <a:t>you have the upper </a:t>
            </a:r>
            <a:r>
              <a:rPr lang="en-US" altLang="en-US" sz="3200" dirty="0" smtClean="0">
                <a:latin typeface="Calibri" panose="020F0502020204030204" pitchFamily="34" charset="0"/>
              </a:rPr>
              <a:t>hand and </a:t>
            </a:r>
            <a:r>
              <a:rPr lang="en-US" altLang="en-US" sz="3200" dirty="0">
                <a:latin typeface="Calibri" panose="020F0502020204030204" pitchFamily="34" charset="0"/>
              </a:rPr>
              <a:t>Allah is with </a:t>
            </a:r>
            <a:r>
              <a:rPr lang="en-US" altLang="en-US" sz="3200" dirty="0" smtClean="0">
                <a:latin typeface="Calibri" panose="020F0502020204030204" pitchFamily="34" charset="0"/>
              </a:rPr>
              <a:t>you, and </a:t>
            </a:r>
            <a:r>
              <a:rPr lang="en-US" altLang="en-US" sz="3200" dirty="0">
                <a:latin typeface="Calibri" panose="020F0502020204030204" pitchFamily="34" charset="0"/>
              </a:rPr>
              <a:t>He will not stint [the reward of] your works.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7865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إِنَّمَا ٱلْحَيَوٰةُ ٱلدُّنْيَا لَعِبٌ وَلَهْوٌ ۚ وَإِن تُؤْمِنُوا۟ وَتَتَّقُوا۟ يُؤْتِكُمْ أُجُورَكُمْ وَلَا يَسْـَٔلْكُمْ أَمْوَٰلَكُمْ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life of the world is just play and </a:t>
            </a:r>
            <a:r>
              <a:rPr lang="en-US" altLang="en-US" sz="3200" dirty="0" smtClean="0">
                <a:latin typeface="Calibri" panose="020F0502020204030204" pitchFamily="34" charset="0"/>
              </a:rPr>
              <a:t>diversion, but </a:t>
            </a:r>
            <a:r>
              <a:rPr lang="en-US" altLang="en-US" sz="3200" dirty="0">
                <a:latin typeface="Calibri" panose="020F0502020204030204" pitchFamily="34" charset="0"/>
              </a:rPr>
              <a:t>if you are faithful and </a:t>
            </a:r>
            <a:r>
              <a:rPr lang="en-US" altLang="en-US" sz="3200" dirty="0" err="1" smtClean="0">
                <a:latin typeface="Calibri" panose="020F0502020204030204" pitchFamily="34" charset="0"/>
              </a:rPr>
              <a:t>Godwary</a:t>
            </a:r>
            <a:r>
              <a:rPr lang="en-US" altLang="en-US" sz="3200" dirty="0" smtClean="0">
                <a:latin typeface="Calibri" panose="020F0502020204030204" pitchFamily="34" charset="0"/>
              </a:rPr>
              <a:t>, He </a:t>
            </a:r>
            <a:r>
              <a:rPr lang="en-US" altLang="en-US" sz="3200" dirty="0">
                <a:latin typeface="Calibri" panose="020F0502020204030204" pitchFamily="34" charset="0"/>
              </a:rPr>
              <a:t>will give you your </a:t>
            </a:r>
            <a:r>
              <a:rPr lang="en-US" altLang="en-US" sz="3200" dirty="0" smtClean="0">
                <a:latin typeface="Calibri" panose="020F0502020204030204" pitchFamily="34" charset="0"/>
              </a:rPr>
              <a:t>rewards, and </a:t>
            </a:r>
            <a:r>
              <a:rPr lang="en-US" altLang="en-US" sz="3200" dirty="0">
                <a:latin typeface="Calibri" panose="020F0502020204030204" pitchFamily="34" charset="0"/>
              </a:rPr>
              <a:t>will not ask your wealth [in return] from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39495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يَسْـَٔلْكُمُوهَا فَيُحْفِكُمْ تَبْخَلُوا۟ وَيُخْرِجْ أَضْغَـٰنَكُمْ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Should He ask it from you, and press </a:t>
            </a:r>
            <a:r>
              <a:rPr lang="en-US" altLang="en-US" sz="3200" dirty="0" smtClean="0">
                <a:latin typeface="Calibri" panose="020F0502020204030204" pitchFamily="34" charset="0"/>
              </a:rPr>
              <a:t>you, you </a:t>
            </a:r>
            <a:r>
              <a:rPr lang="en-US" altLang="en-US" sz="3200" dirty="0">
                <a:latin typeface="Calibri" panose="020F0502020204030204" pitchFamily="34" charset="0"/>
              </a:rPr>
              <a:t>will be stingy, and He will expose your spite.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41868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هَـٰٓأَنتُمْ هَـٰٓؤُلَآءِ تُدْعَوْنَ لِتُنفِقُوا۟ فِى سَبِيلِ ٱللَّـهِ فَمِنكُم مَّن يَبْخَلُ ۖ وَمَن يَبْخَلْ فَإِنَّمَا يَبْخَلُ عَن نَّفْسِهِۦ ۚ وَٱللَّـهُ ٱلْغَنِىُّ وَأَنتُمُ ٱلْفُقَرَآءُ ۚ وَإِن تَتَوَلَّوْا۟ يَسْتَبْدِلْ قَوْمًا غَيْرَكُمْ ثُمَّ لَا يَكُونُوٓا۟ أَمْثَـٰلَكُم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Ah! There you </a:t>
            </a:r>
            <a:r>
              <a:rPr lang="en-US" altLang="en-US" sz="3200" dirty="0" smtClean="0">
                <a:latin typeface="Calibri" panose="020F0502020204030204" pitchFamily="34" charset="0"/>
              </a:rPr>
              <a:t>are, being </a:t>
            </a:r>
            <a:r>
              <a:rPr lang="en-US" altLang="en-US" sz="3200" dirty="0">
                <a:latin typeface="Calibri" panose="020F0502020204030204" pitchFamily="34" charset="0"/>
              </a:rPr>
              <a:t>invited to spend in the way of </a:t>
            </a:r>
            <a:r>
              <a:rPr lang="en-US" altLang="en-US" sz="3200" dirty="0" smtClean="0">
                <a:latin typeface="Calibri" panose="020F0502020204030204" pitchFamily="34" charset="0"/>
              </a:rPr>
              <a:t>Allah; yet </a:t>
            </a:r>
            <a:r>
              <a:rPr lang="en-US" altLang="en-US" sz="3200" dirty="0">
                <a:latin typeface="Calibri" panose="020F0502020204030204" pitchFamily="34" charset="0"/>
              </a:rPr>
              <a:t>among you there are those who are </a:t>
            </a:r>
            <a:r>
              <a:rPr lang="en-US" altLang="en-US" sz="3200" dirty="0" smtClean="0">
                <a:latin typeface="Calibri" panose="020F0502020204030204" pitchFamily="34" charset="0"/>
              </a:rPr>
              <a:t>stingy; and </a:t>
            </a:r>
            <a:r>
              <a:rPr lang="en-US" altLang="en-US" sz="3200" dirty="0">
                <a:latin typeface="Calibri" panose="020F0502020204030204" pitchFamily="34" charset="0"/>
              </a:rPr>
              <a:t>whoever is stingy is stingy only to </a:t>
            </a:r>
            <a:r>
              <a:rPr lang="en-US" altLang="en-US" sz="3200" dirty="0" smtClean="0">
                <a:latin typeface="Calibri" panose="020F0502020204030204" pitchFamily="34" charset="0"/>
              </a:rPr>
              <a:t>himself. Allah </a:t>
            </a:r>
            <a:r>
              <a:rPr lang="en-US" altLang="en-US" sz="3200" dirty="0">
                <a:latin typeface="Calibri" panose="020F0502020204030204" pitchFamily="34" charset="0"/>
              </a:rPr>
              <a:t>is the All-sufficient, and you are </a:t>
            </a:r>
            <a:r>
              <a:rPr lang="en-US" altLang="en-US" sz="3200" dirty="0" smtClean="0">
                <a:latin typeface="Calibri" panose="020F0502020204030204" pitchFamily="34" charset="0"/>
              </a:rPr>
              <a:t>all-needy, and </a:t>
            </a:r>
            <a:r>
              <a:rPr lang="en-US" altLang="en-US" sz="3200" dirty="0">
                <a:latin typeface="Calibri" panose="020F0502020204030204" pitchFamily="34" charset="0"/>
              </a:rPr>
              <a:t>if you turn </a:t>
            </a:r>
            <a:r>
              <a:rPr lang="en-US" altLang="en-US" sz="3200" dirty="0" smtClean="0">
                <a:latin typeface="Calibri" panose="020F0502020204030204" pitchFamily="34" charset="0"/>
              </a:rPr>
              <a:t>away He </a:t>
            </a:r>
            <a:r>
              <a:rPr lang="en-US" altLang="en-US" sz="3200" dirty="0">
                <a:latin typeface="Calibri" panose="020F0502020204030204" pitchFamily="34" charset="0"/>
              </a:rPr>
              <a:t>will replace you with another </a:t>
            </a:r>
            <a:r>
              <a:rPr lang="en-US" altLang="en-US" sz="3200" dirty="0" smtClean="0">
                <a:latin typeface="Calibri" panose="020F0502020204030204" pitchFamily="34" charset="0"/>
              </a:rPr>
              <a:t>people, and </a:t>
            </a:r>
            <a:r>
              <a:rPr lang="en-US" altLang="en-US" sz="3200" dirty="0">
                <a:latin typeface="Calibri" panose="020F0502020204030204" pitchFamily="34" charset="0"/>
              </a:rPr>
              <a:t>they will not be like you.</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947497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ٱلَّذِينَ كَفَرُوا۟ وَصَدُّوا۟ عَن سَبِيلِ ٱللَّـهِ أَضَلَّ أَعْمَـٰلَهُمْ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[themselves] </a:t>
            </a:r>
            <a:r>
              <a:rPr lang="en-US" altLang="en-US" sz="3200" dirty="0" smtClean="0">
                <a:latin typeface="Calibri" panose="020F0502020204030204" pitchFamily="34" charset="0"/>
              </a:rPr>
              <a:t>faithless and </a:t>
            </a:r>
            <a:r>
              <a:rPr lang="en-US" altLang="en-US" sz="3200" dirty="0">
                <a:latin typeface="Calibri" panose="020F0502020204030204" pitchFamily="34" charset="0"/>
              </a:rPr>
              <a:t>bar [others] from the way of Allah</a:t>
            </a:r>
          </a:p>
          <a:p>
            <a:pPr>
              <a:lnSpc>
                <a:spcPct val="90000"/>
              </a:lnSpc>
            </a:pPr>
            <a:r>
              <a:rPr lang="en-US" altLang="en-US" sz="3200" dirty="0">
                <a:latin typeface="Calibri" panose="020F0502020204030204" pitchFamily="34" charset="0"/>
              </a:rPr>
              <a:t>—He has made their works go awry.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45203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ءَامَنُوا۟ وَعَمِلُوا۟ ٱلصَّـٰلِحَـٰتِ وَءَامَنُوا۟ بِمَا نُزِّلَ عَلَىٰ مُحَمَّدٍ وَهُوَ ٱلْحَقُّ مِن رَّبِّهِمْ ۙ كَفَّرَ عَنْهُمْ سَيِّـَٔاتِهِمْ وَأَصْلَحَ بَالَهُمْ ﴿٢﴾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those who have faith and do righteous </a:t>
            </a:r>
            <a:r>
              <a:rPr lang="en-US" altLang="en-US" sz="3200" dirty="0" smtClean="0">
                <a:latin typeface="Calibri" panose="020F0502020204030204" pitchFamily="34" charset="0"/>
              </a:rPr>
              <a:t>deeds and </a:t>
            </a:r>
            <a:r>
              <a:rPr lang="en-US" altLang="en-US" sz="3200" dirty="0">
                <a:latin typeface="Calibri" panose="020F0502020204030204" pitchFamily="34" charset="0"/>
              </a:rPr>
              <a:t>believe in what has been sent </a:t>
            </a:r>
            <a:r>
              <a:rPr lang="en-US" altLang="en-US" sz="3200" dirty="0" smtClean="0">
                <a:latin typeface="Calibri" panose="020F0502020204030204" pitchFamily="34" charset="0"/>
              </a:rPr>
              <a:t>down to </a:t>
            </a:r>
            <a:r>
              <a:rPr lang="en-US" altLang="en-US" sz="3200" dirty="0" err="1">
                <a:latin typeface="Calibri" panose="020F0502020204030204" pitchFamily="34" charset="0"/>
              </a:rPr>
              <a:t>Muḥammad</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—and it is the truth from their Lord—</a:t>
            </a:r>
          </a:p>
          <a:p>
            <a:pPr>
              <a:lnSpc>
                <a:spcPct val="90000"/>
              </a:lnSpc>
            </a:pPr>
            <a:r>
              <a:rPr lang="en-US" altLang="en-US" sz="3200" dirty="0">
                <a:latin typeface="Calibri" panose="020F0502020204030204" pitchFamily="34" charset="0"/>
              </a:rPr>
              <a:t>He shall absolve them of their </a:t>
            </a:r>
            <a:r>
              <a:rPr lang="en-US" altLang="en-US" sz="3200" dirty="0" smtClean="0">
                <a:latin typeface="Calibri" panose="020F0502020204030204" pitchFamily="34" charset="0"/>
              </a:rPr>
              <a:t>misdeeds and </a:t>
            </a:r>
            <a:r>
              <a:rPr lang="en-US" altLang="en-US" sz="3200" dirty="0">
                <a:latin typeface="Calibri" panose="020F0502020204030204" pitchFamily="34" charset="0"/>
              </a:rPr>
              <a:t>set right their affairs.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649895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ذَٰلِكَ بِأَنَّ ٱلَّذِينَ كَفَرُوا۟ ٱتَّبَعُوا۟ ٱلْبَـٰطِلَ وَأَنَّ ٱلَّذِينَ ءَامَنُوا۟ ٱتَّبَعُوا۟ ٱلْحَقَّ مِن رَّبِّهِمْ ۚ كَذَٰلِكَ يَضْرِبُ ٱللَّـهُ لِلنَّاسِ أَمْثَـٰلَهُمْ ﴿٣﴾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is because the </a:t>
            </a:r>
            <a:r>
              <a:rPr lang="en-US" altLang="en-US" sz="3200" dirty="0" smtClean="0">
                <a:latin typeface="Calibri" panose="020F0502020204030204" pitchFamily="34" charset="0"/>
              </a:rPr>
              <a:t>faithless follow falsehood, and </a:t>
            </a:r>
            <a:r>
              <a:rPr lang="en-US" altLang="en-US" sz="3200" dirty="0">
                <a:latin typeface="Calibri" panose="020F0502020204030204" pitchFamily="34" charset="0"/>
              </a:rPr>
              <a:t>because the faithful follow the </a:t>
            </a:r>
            <a:r>
              <a:rPr lang="en-US" altLang="en-US" sz="3200" dirty="0" smtClean="0">
                <a:latin typeface="Calibri" panose="020F0502020204030204" pitchFamily="34" charset="0"/>
              </a:rPr>
              <a:t>truth from </a:t>
            </a:r>
            <a:r>
              <a:rPr lang="en-US" altLang="en-US" sz="3200" dirty="0">
                <a:latin typeface="Calibri" panose="020F0502020204030204" pitchFamily="34" charset="0"/>
              </a:rPr>
              <a:t>their Lord.</a:t>
            </a:r>
          </a:p>
          <a:p>
            <a:pPr>
              <a:lnSpc>
                <a:spcPct val="90000"/>
              </a:lnSpc>
            </a:pPr>
            <a:r>
              <a:rPr lang="en-US" altLang="en-US" sz="3200" dirty="0">
                <a:latin typeface="Calibri" panose="020F0502020204030204" pitchFamily="34" charset="0"/>
              </a:rPr>
              <a:t>That is how Allah draws comparisons for mankind.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1122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فَإِذَا لَقِيتُمُ ٱلَّذِينَ كَفَرُوا۟ فَضَرْبَ ٱلرِّقَابِ حَتَّىٰٓ إِذَآ أَثْخَنتُمُوهُمْ فَشُدُّوا۟ ٱلْوَثَاقَ فَإِمَّا مَنًّۢا بَعْدُ وَإِمَّا فِدَآءً حَتَّىٰ تَضَعَ ٱلْحَرْبُ أَوْزَارَهَا </a:t>
            </a:r>
            <a:r>
              <a:rPr lang="ar-SA" altLang="en-US" sz="7200" dirty="0" smtClean="0">
                <a:latin typeface="Arabic Typesetting" panose="03020402040406030203" pitchFamily="66" charset="-78"/>
                <a:cs typeface="Arabic Typesetting" panose="03020402040406030203" pitchFamily="66" charset="-78"/>
              </a:rPr>
              <a:t>ۚ</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 meet the faithless in </a:t>
            </a:r>
            <a:r>
              <a:rPr lang="en-US" altLang="en-US" sz="3200" dirty="0" smtClean="0">
                <a:latin typeface="Calibri" panose="020F0502020204030204" pitchFamily="34" charset="0"/>
              </a:rPr>
              <a:t>battle, strike </a:t>
            </a:r>
            <a:r>
              <a:rPr lang="en-US" altLang="en-US" sz="3200" dirty="0">
                <a:latin typeface="Calibri" panose="020F0502020204030204" pitchFamily="34" charset="0"/>
              </a:rPr>
              <a:t>their </a:t>
            </a:r>
            <a:r>
              <a:rPr lang="en-US" altLang="en-US" sz="3200" dirty="0" smtClean="0">
                <a:latin typeface="Calibri" panose="020F0502020204030204" pitchFamily="34" charset="0"/>
              </a:rPr>
              <a:t>necks. When </a:t>
            </a:r>
            <a:r>
              <a:rPr lang="en-US" altLang="en-US" sz="3200" dirty="0">
                <a:latin typeface="Calibri" panose="020F0502020204030204" pitchFamily="34" charset="0"/>
              </a:rPr>
              <a:t>you have thoroughly decimated </a:t>
            </a:r>
            <a:r>
              <a:rPr lang="en-US" altLang="en-US" sz="3200" dirty="0" smtClean="0">
                <a:latin typeface="Calibri" panose="020F0502020204030204" pitchFamily="34" charset="0"/>
              </a:rPr>
              <a:t>them, bind </a:t>
            </a:r>
            <a:r>
              <a:rPr lang="en-US" altLang="en-US" sz="3200" dirty="0">
                <a:latin typeface="Calibri" panose="020F0502020204030204" pitchFamily="34" charset="0"/>
              </a:rPr>
              <a:t>the captives </a:t>
            </a:r>
            <a:r>
              <a:rPr lang="en-US" altLang="en-US" sz="3200" dirty="0" smtClean="0">
                <a:latin typeface="Calibri" panose="020F0502020204030204" pitchFamily="34" charset="0"/>
              </a:rPr>
              <a:t>firmly. Thereafter </a:t>
            </a:r>
            <a:r>
              <a:rPr lang="en-US" altLang="en-US" sz="3200" dirty="0">
                <a:latin typeface="Calibri" panose="020F0502020204030204" pitchFamily="34" charset="0"/>
              </a:rPr>
              <a:t>either oblige them [by setting them </a:t>
            </a:r>
            <a:r>
              <a:rPr lang="en-US" altLang="en-US" sz="3200" dirty="0" smtClean="0">
                <a:latin typeface="Calibri" panose="020F0502020204030204" pitchFamily="34" charset="0"/>
              </a:rPr>
              <a:t>free] or </a:t>
            </a:r>
            <a:r>
              <a:rPr lang="en-US" altLang="en-US" sz="3200" dirty="0">
                <a:latin typeface="Calibri" panose="020F0502020204030204" pitchFamily="34" charset="0"/>
              </a:rPr>
              <a:t>take </a:t>
            </a:r>
            <a:r>
              <a:rPr lang="en-US" altLang="en-US" sz="3200" dirty="0" smtClean="0">
                <a:latin typeface="Calibri" panose="020F0502020204030204" pitchFamily="34" charset="0"/>
              </a:rPr>
              <a:t>ransom till </a:t>
            </a:r>
            <a:r>
              <a:rPr lang="en-US" altLang="en-US" sz="3200" dirty="0">
                <a:latin typeface="Calibri" panose="020F0502020204030204" pitchFamily="34" charset="0"/>
              </a:rPr>
              <a:t>the war lays down its </a:t>
            </a:r>
            <a:r>
              <a:rPr lang="en-US" altLang="en-US" sz="3200" dirty="0" smtClean="0">
                <a:latin typeface="Calibri" panose="020F0502020204030204" pitchFamily="34" charset="0"/>
              </a:rPr>
              <a:t>burdens.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6694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smtClean="0">
                <a:latin typeface="Arabic Typesetting" panose="03020402040406030203" pitchFamily="66" charset="-78"/>
                <a:cs typeface="Arabic Typesetting" panose="03020402040406030203" pitchFamily="66" charset="-78"/>
              </a:rPr>
              <a:t>ذَٰلِكَ </a:t>
            </a:r>
            <a:r>
              <a:rPr lang="ar-SA" altLang="en-US" sz="7200" dirty="0">
                <a:latin typeface="Arabic Typesetting" panose="03020402040406030203" pitchFamily="66" charset="-78"/>
                <a:cs typeface="Arabic Typesetting" panose="03020402040406030203" pitchFamily="66" charset="-78"/>
              </a:rPr>
              <a:t>وَلَوْ يَشَآءُ ٱللَّـهُ لَٱنتَصَرَ مِنْهُمْ وَلَـٰكِن لِّيَبْلُوَا۟ بَعْضَكُم بِبَعْضٍ ۗ وَٱلَّذِينَ قُتِلُوا۟ فِى سَبِيلِ ٱللَّـهِ فَلَن يُضِلَّ أَعْمَـٰلَهُمْ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That </a:t>
            </a:r>
            <a:r>
              <a:rPr lang="en-US" altLang="en-US" sz="3200" dirty="0">
                <a:latin typeface="Calibri" panose="020F0502020204030204" pitchFamily="34" charset="0"/>
              </a:rPr>
              <a:t>[is Allah’s ordinance</a:t>
            </a:r>
            <a:r>
              <a:rPr lang="en-US" altLang="en-US" sz="3200" dirty="0" smtClean="0">
                <a:latin typeface="Calibri" panose="020F0502020204030204" pitchFamily="34" charset="0"/>
              </a:rPr>
              <a:t>], and </a:t>
            </a:r>
            <a:r>
              <a:rPr lang="en-US" altLang="en-US" sz="3200" dirty="0">
                <a:latin typeface="Calibri" panose="020F0502020204030204" pitchFamily="34" charset="0"/>
              </a:rPr>
              <a:t>had Allah </a:t>
            </a:r>
            <a:r>
              <a:rPr lang="en-US" altLang="en-US" sz="3200" dirty="0" smtClean="0">
                <a:latin typeface="Calibri" panose="020F0502020204030204" pitchFamily="34" charset="0"/>
              </a:rPr>
              <a:t>wished He </a:t>
            </a:r>
            <a:r>
              <a:rPr lang="en-US" altLang="en-US" sz="3200" dirty="0">
                <a:latin typeface="Calibri" panose="020F0502020204030204" pitchFamily="34" charset="0"/>
              </a:rPr>
              <a:t>could have taken vengeance on </a:t>
            </a:r>
            <a:r>
              <a:rPr lang="en-US" altLang="en-US" sz="3200" dirty="0" smtClean="0">
                <a:latin typeface="Calibri" panose="020F0502020204030204" pitchFamily="34" charset="0"/>
              </a:rPr>
              <a:t>them, but </a:t>
            </a:r>
            <a:r>
              <a:rPr lang="en-US" altLang="en-US" sz="3200" dirty="0">
                <a:latin typeface="Calibri" panose="020F0502020204030204" pitchFamily="34" charset="0"/>
              </a:rPr>
              <a:t>that He may test some of you by means of </a:t>
            </a:r>
            <a:r>
              <a:rPr lang="en-US" altLang="en-US" sz="3200" dirty="0" smtClean="0">
                <a:latin typeface="Calibri" panose="020F0502020204030204" pitchFamily="34" charset="0"/>
              </a:rPr>
              <a:t>others. As </a:t>
            </a:r>
            <a:r>
              <a:rPr lang="en-US" altLang="en-US" sz="3200" dirty="0">
                <a:latin typeface="Calibri" panose="020F0502020204030204" pitchFamily="34" charset="0"/>
              </a:rPr>
              <a:t>for those who were slain in the way of </a:t>
            </a:r>
            <a:r>
              <a:rPr lang="en-US" altLang="en-US" sz="3200" dirty="0" smtClean="0">
                <a:latin typeface="Calibri" panose="020F0502020204030204" pitchFamily="34" charset="0"/>
              </a:rPr>
              <a:t>Allah, He </a:t>
            </a:r>
            <a:r>
              <a:rPr lang="en-US" altLang="en-US" sz="3200" dirty="0">
                <a:latin typeface="Calibri" panose="020F0502020204030204" pitchFamily="34" charset="0"/>
              </a:rPr>
              <a:t>will not let their works go awry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err="1" smtClean="0">
                <a:solidFill>
                  <a:srgbClr val="FFFF99"/>
                </a:solidFill>
                <a:latin typeface="Trebuchet MS" panose="020B0603020202020204" pitchFamily="34" charset="0"/>
              </a:rPr>
              <a:t>Muḥammad</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508124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9979</TotalTime>
  <Words>2636</Words>
  <Application>Microsoft Office PowerPoint</Application>
  <PresentationFormat>Widescreen</PresentationFormat>
  <Paragraphs>150</Paragraphs>
  <Slides>46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ٱلَّذِينَ كَفَرُوا۟ وَصَدُّوا۟ عَن سَبِيلِ ٱللَّـهِ أَضَلَّ أَعْمَـٰلَهُمْ ﴿١﴾</vt:lpstr>
      <vt:lpstr> وَٱلَّذِينَ ءَامَنُوا۟ وَعَمِلُوا۟ ٱلصَّـٰلِحَـٰتِ وَءَامَنُوا۟ بِمَا نُزِّلَ عَلَىٰ مُحَمَّدٍ وَهُوَ ٱلْحَقُّ مِن رَّبِّهِمْ ۙ كَفَّرَ عَنْهُمْ سَيِّـَٔاتِهِمْ وَأَصْلَحَ بَالَهُمْ ﴿٢﴾ </vt:lpstr>
      <vt:lpstr>ذَٰلِكَ بِأَنَّ ٱلَّذِينَ كَفَرُوا۟ ٱتَّبَعُوا۟ ٱلْبَـٰطِلَ وَأَنَّ ٱلَّذِينَ ءَامَنُوا۟ ٱتَّبَعُوا۟ ٱلْحَقَّ مِن رَّبِّهِمْ ۚ كَذَٰلِكَ يَضْرِبُ ٱللَّـهُ لِلنَّاسِ أَمْثَـٰلَهُمْ ﴿٣﴾ </vt:lpstr>
      <vt:lpstr>فَإِذَا لَقِيتُمُ ٱلَّذِينَ كَفَرُوا۟ فَضَرْبَ ٱلرِّقَابِ حَتَّىٰٓ إِذَآ أَثْخَنتُمُوهُمْ فَشُدُّوا۟ ٱلْوَثَاقَ فَإِمَّا مَنًّۢا بَعْدُ وَإِمَّا فِدَآءً حَتَّىٰ تَضَعَ ٱلْحَرْبُ أَوْزَارَهَا ۚ</vt:lpstr>
      <vt:lpstr>ذَٰلِكَ وَلَوْ يَشَآءُ ٱللَّـهُ لَٱنتَصَرَ مِنْهُمْ وَلَـٰكِن لِّيَبْلُوَا۟ بَعْضَكُم بِبَعْضٍ ۗ وَٱلَّذِينَ قُتِلُوا۟ فِى سَبِيلِ ٱللَّـهِ فَلَن يُضِلَّ أَعْمَـٰلَهُمْ ﴿٤﴾</vt:lpstr>
      <vt:lpstr> سَيَهْدِيهِمْ وَيُصْلِحُ بَالَهُمْ ﴿٥﴾</vt:lpstr>
      <vt:lpstr> وَيُدْخِلُهُمُ ٱلْجَنَّةَ عَرَّفَهَا لَهُمْ ﴿٦﴾</vt:lpstr>
      <vt:lpstr> يَـٰٓأَيُّهَا ٱلَّذِينَ ءَامَنُوٓا۟ إِن تَنصُرُوا۟ ٱللَّـهَ يَنصُرْكُمْ وَيُثَبِّتْ أَقْدَامَكُمْ ﴿٧﴾</vt:lpstr>
      <vt:lpstr> وَٱلَّذِينَ كَفَرُوا۟ فَتَعْسًا لَّهُمْ وَأَضَلَّ أَعْمَـٰلَهُمْ ﴿٨﴾</vt:lpstr>
      <vt:lpstr> ذَٰلِكَ بِأَنَّهُمْ كَرِهُوا۟ مَآ أَنزَلَ ٱللَّـهُ فَأَحْبَطَ أَعْمَـٰلَهُمْ ﴿٩﴾</vt:lpstr>
      <vt:lpstr> أَفَلَمْ يَسِيرُوا۟ فِى ٱلْأَرْضِ فَيَنظُرُوا۟ كَيْفَ كَانَ عَـٰقِبَةُ ٱلَّذِينَ مِن قَبْلِهِمْ ۚ دَمَّرَ ٱللَّـهُ عَلَيْهِمْ ۖ وَلِلْكَـٰفِرِينَ أَمْثَـٰلُهَا ﴿١٠﴾</vt:lpstr>
      <vt:lpstr> ذَٰلِكَ بِأَنَّ ٱللَّـهَ مَوْلَى ٱلَّذِينَ ءَامَنُوا۟ وَأَنَّ ٱلْكَـٰفِرِينَ لَا مَوْلَىٰ لَهُمْ ﴿١١﴾</vt:lpstr>
      <vt:lpstr>إِنَّ ٱللَّـهَ يُدْخِلُ ٱلَّذِينَ ءَامَنُوا۟ وَعَمِلُوا۟ ٱلصَّـٰلِحَـٰتِ جَنَّـٰتٍ تَجْرِى مِن تَحْتِهَا ٱلْأَنْهَـٰرُ ۖ وَٱلَّذِينَ كَفَرُوا۟ يَتَمَتَّعُونَ وَيَأْكُلُونَ كَمَا تَأْكُلُ ٱلْأَنْعَـٰمُ وَٱلنَّارُ مَثْوًى لَّهُمْ ﴿١٢﴾ </vt:lpstr>
      <vt:lpstr>وَكَأَيِّن مِّن قَرْيَةٍ هِىَ أَشَدُّ قُوَّةً مِّن قَرْيَتِكَ ٱلَّتِىٓ أَخْرَجَتْكَ أَهْلَكْنَـٰهُمْ فَلَا نَاصِرَ لَهُمْ ﴿١٣﴾ </vt:lpstr>
      <vt:lpstr>أَفَمَن كَانَ عَلَىٰ بَيِّنَةٍ مِّن رَّبِّهِۦ كَمَن زُيِّنَ لَهُۥ سُوٓءُ عَمَلِهِۦ وَٱتَّبَعُوٓا۟ أَهْوَآءَهُم ﴿١٤﴾</vt:lpstr>
      <vt:lpstr> مَّثَلُ ٱلْجَنَّةِ ٱلَّتِى وُعِدَ ٱلْمُتَّقُونَ ۖ فِيهَآ أَنْهَـٰرٌ مِّن مَّآءٍ غَيْرِ ءَاسِنٍ وَأَنْهَـٰرٌ مِّن لَّبَنٍ لَّمْ يَتَغَيَّرْ طَعْمُهُۥ وَأَنْهَـٰرٌ مِّنْ خَمْرٍ لَّذَّةٍ لِّلشَّـٰرِبِينَ وَأَنْهَـٰرٌ مِّنْ عَسَلٍ مُّصَفًّى ۖ</vt:lpstr>
      <vt:lpstr>وَلَهُمْ فِيهَا مِن كُلِّ ٱلثَّمَرَٰتِ وَمَغْفِرَةٌ مِّن رَّبِّهِمْ ۖ كَمَنْ هُوَ خَـٰلِدٌ فِى ٱلنَّارِ وَسُقُوا۟ مَآءً حَمِيمًا فَقَطَّعَ أَمْعَآءَهُمْ ﴿١٥﴾</vt:lpstr>
      <vt:lpstr> وَمِنْهُم مَّن يَسْتَمِعُ إِلَيْكَ حَتَّىٰٓ إِذَا خَرَجُوا۟ مِنْ عِندِكَ قَالُوا۟ لِلَّذِينَ أُوتُوا۟ ٱلْعِلْمَ مَاذَا قَالَ ءَانِفًا ۚ أُو۟لَـٰٓئِكَ ٱلَّذِينَ طَبَعَ ٱللَّـهُ عَلَىٰ قُلُوبِهِمْ وَٱتَّبَعُوٓا۟ أَهْوَآءَهُمْ ﴿١٦﴾</vt:lpstr>
      <vt:lpstr> وَٱلَّذِينَ ٱهْتَدَوْا۟ زَادَهُمْ هُدًى وَءَاتَىٰهُمْ تَقْوَىٰهُمْ ﴿١٧﴾</vt:lpstr>
      <vt:lpstr> فَهَلْ يَنظُرُونَ إِلَّا ٱلسَّاعَةَ أَن تَأْتِيَهُم بَغْتَةً ۖ فَقَدْ جَآءَ أَشْرَاطُهَا ۚ فَأَنَّىٰ لَهُمْ إِذَا جَآءَتْهُمْ ذِكْرَىٰهُمْ ﴿١٨﴾</vt:lpstr>
      <vt:lpstr> فَٱعْلَمْ أَنَّهُۥ لَآ إِلَـٰهَ إِلَّا ٱللَّـهُ وَٱسْتَغْفِرْ لِذَنۢبِكَ وَلِلْمُؤْمِنِينَ وَٱلْمُؤْمِنَـٰتِ ۗ وَٱللَّـهُ يَعْلَمُ مُتَقَلَّبَكُمْ وَمَثْوَىٰكُمْ ﴿١٩﴾</vt:lpstr>
      <vt:lpstr>وَيَقُولُ ٱلَّذِينَ ءَامَنُوا۟ لَوْلَا نُزِّلَتْ سُورَةٌ ۖ فَإِذَآ أُنزِلَتْ سُورَةٌ مُّحْكَمَةٌ وَذُكِرَ فِيهَا ٱلْقِتَالُ ۙ رَأَيْتَ ٱلَّذِينَ فِى قُلُوبِهِم مَّرَضٌ يَنظُرُونَ إِلَيْكَ نَظَرَ ٱلْمَغْشِىِّ عَلَيْهِ مِنَ ٱلْمَوْتِ ۖ فَأَوْلَىٰ لَهُمْ ﴿٢٠﴾</vt:lpstr>
      <vt:lpstr> طَاعَةٌ وَقَوْلٌ مَّعْرُوفٌ ۚ فَإِذَا عَزَمَ ٱلْأَمْرُ فَلَوْ صَدَقُوا۟ ٱللَّـهَ لَكَانَ خَيْرًا لَّهُمْ ﴿٢١﴾</vt:lpstr>
      <vt:lpstr> فَهَلْ عَسَيْتُمْ إِن تَوَلَّيْتُمْ أَن تُفْسِدُوا۟ فِى ٱلْأَرْضِ وَتُقَطِّعُوٓا۟ أَرْحَامَكُمْ ﴿٢٢﴾</vt:lpstr>
      <vt:lpstr> أُو۟لَـٰٓئِكَ ٱلَّذِينَ لَعَنَهُمُ ٱللَّـهُ فَأَصَمَّهُمْ وَأَعْمَىٰٓ أَبْصَـٰرَهُمْ ﴿٢٣﴾</vt:lpstr>
      <vt:lpstr> أَفَلَا يَتَدَبَّرُونَ ٱلْقُرْءَانَ أَمْ عَلَىٰ قُلُوبٍ أَقْفَالُهَآ ﴿٢٤﴾ </vt:lpstr>
      <vt:lpstr>إِنَّ ٱلَّذِينَ ٱرْتَدُّوا۟ عَلَىٰٓ أَدْبَـٰرِهِم مِّنۢ بَعْدِ مَا تَبَيَّنَ لَهُمُ ٱلْهُدَى ۙ ٱلشَّيْطَـٰنُ سَوَّلَ لَهُمْ وَأَمْلَىٰ لَهُمْ ﴿٢٥﴾</vt:lpstr>
      <vt:lpstr> ذَٰلِكَ بِأَنَّهُمْ قَالُوا۟ لِلَّذِينَ كَرِهُوا۟ مَا نَزَّلَ ٱللَّـهُ سَنُطِيعُكُمْ فِى بَعْضِ ٱلْأَمْرِ ۖ وَٱللَّـهُ يَعْلَمُ إِسْرَارَهُمْ ﴿٢٦﴾</vt:lpstr>
      <vt:lpstr> فَكَيْفَ إِذَا تَوَفَّتْهُمُ ٱلْمَلَـٰٓئِكَةُ يَضْرِبُونَ وُجُوهَهُمْ وَأَدْبَـٰرَهُمْ ﴿٢٧﴾</vt:lpstr>
      <vt:lpstr> ذَٰلِكَ بِأَنَّهُمُ ٱتَّبَعُوا۟ مَآ أَسْخَطَ ٱللَّـهَ وَكَرِهُوا۟ رِضْوَٰنَهُۥ فَأَحْبَطَ أَعْمَـٰلَهُمْ ﴿٢٨﴾</vt:lpstr>
      <vt:lpstr> أَمْ حَسِبَ ٱلَّذِينَ فِى قُلُوبِهِم مَّرَضٌ أَن لَّن يُخْرِجَ ٱللَّـهُ أَضْغَـٰنَهُمْ ﴿٢٩﴾</vt:lpstr>
      <vt:lpstr>وَلَوْ نَشَآءُ لَأَرَيْنَـٰكَهُمْ فَلَعَرَفْتَهُم بِسِيمَـٰهُمْ ۚ وَلَتَعْرِفَنَّهُمْ فِى لَحْنِ ٱلْقَوْلِ ۚ وَٱللَّـهُ يَعْلَمُ أَعْمَـٰلَكُمْ ﴿٣٠﴾</vt:lpstr>
      <vt:lpstr> وَلَنَبْلُوَنَّكُمْ حَتَّىٰ نَعْلَمَ ٱلْمُجَـٰهِدِينَ مِنكُمْ وَٱلصَّـٰبِرِينَ وَنَبْلُوَا۟ أَخْبَارَكُمْ ﴿٣١﴾ </vt:lpstr>
      <vt:lpstr>إِنَّ ٱلَّذِينَ كَفَرُوا۟ وَصَدُّوا۟ عَن سَبِيلِ ٱللَّـهِ وَشَآقُّوا۟ ٱلرَّسُولَ مِنۢ بَعْدِ مَا تَبَيَّنَ لَهُمُ ٱلْهُدَىٰ لَن يَضُرُّوا۟ ٱللَّـهَ شَيْـًٔا وَسَيُحْبِطُ أَعْمَـٰلَهُمْ ﴿٣٢﴾</vt:lpstr>
      <vt:lpstr> يَـٰٓأَيُّهَا ٱلَّذِينَ ءَامَنُوٓا۟ أَطِيعُوا۟ ٱللَّـهَ وَأَطِيعُوا۟ ٱلرَّسُولَ وَلَا تُبْطِلُوٓا۟ أَعْمَـٰلَكُمْ ﴿٣٣﴾ </vt:lpstr>
      <vt:lpstr>إِنَّ ٱلَّذِينَ كَفَرُوا۟ وَصَدُّوا۟ عَن سَبِيلِ ٱللَّـهِ ثُمَّ مَاتُوا۟ وَهُمْ كُفَّارٌ فَلَن يَغْفِرَ ٱللَّـهُ لَهُمْ ﴿٣٤﴾</vt:lpstr>
      <vt:lpstr> فَلَا تَهِنُوا۟ وَتَدْعُوٓا۟ إِلَى ٱلسَّلْمِ وَأَنتُمُ ٱلْأَعْلَوْنَ وَٱللَّـهُ مَعَكُمْ وَلَن يَتِرَكُمْ أَعْمَـٰلَكُمْ ﴿٣٥﴾</vt:lpstr>
      <vt:lpstr> إِنَّمَا ٱلْحَيَوٰةُ ٱلدُّنْيَا لَعِبٌ وَلَهْوٌ ۚ وَإِن تُؤْمِنُوا۟ وَتَتَّقُوا۟ يُؤْتِكُمْ أُجُورَكُمْ وَلَا يَسْـَٔلْكُمْ أَمْوَٰلَكُمْ ﴿٣٦﴾</vt:lpstr>
      <vt:lpstr> إِن يَسْـَٔلْكُمُوهَا فَيُحْفِكُمْ تَبْخَلُوا۟ وَيُخْرِجْ أَضْغَـٰنَكُمْ ﴿٣٧﴾</vt:lpstr>
      <vt:lpstr> هَـٰٓأَنتُمْ هَـٰٓؤُلَآءِ تُدْعَوْنَ لِتُنفِقُوا۟ فِى سَبِيلِ ٱللَّـهِ فَمِنكُم مَّن يَبْخَلُ ۖ وَمَن يَبْخَلْ فَإِنَّمَا يَبْخَلُ عَن نَّفْسِهِۦ ۚ وَٱللَّـهُ ٱلْغَنِىُّ وَأَنتُمُ ٱلْفُقَرَآءُ ۚ وَإِن تَتَوَلَّوْا۟ يَسْتَبْدِلْ قَوْمًا غَيْرَكُمْ ثُمَّ لَا يَكُونُوٓا۟ أَمْثَـٰلَكُم ﴿٣٨﴾</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731</cp:revision>
  <dcterms:created xsi:type="dcterms:W3CDTF">2005-07-27T05:58:58Z</dcterms:created>
  <dcterms:modified xsi:type="dcterms:W3CDTF">2020-05-17T21:53:20Z</dcterms:modified>
</cp:coreProperties>
</file>