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54" r:id="rId2"/>
    <p:sldId id="355" r:id="rId3"/>
    <p:sldId id="893" r:id="rId4"/>
    <p:sldId id="766" r:id="rId5"/>
    <p:sldId id="1073" r:id="rId6"/>
    <p:sldId id="1074" r:id="rId7"/>
    <p:sldId id="1075" r:id="rId8"/>
    <p:sldId id="1076" r:id="rId9"/>
    <p:sldId id="1077" r:id="rId10"/>
    <p:sldId id="1078" r:id="rId11"/>
    <p:sldId id="1079" r:id="rId12"/>
    <p:sldId id="1080" r:id="rId13"/>
    <p:sldId id="1081" r:id="rId14"/>
    <p:sldId id="1082" r:id="rId15"/>
    <p:sldId id="1083" r:id="rId16"/>
    <p:sldId id="1084" r:id="rId17"/>
    <p:sldId id="1085" r:id="rId18"/>
    <p:sldId id="1086" r:id="rId19"/>
    <p:sldId id="1087" r:id="rId20"/>
    <p:sldId id="1088" r:id="rId21"/>
    <p:sldId id="1089" r:id="rId22"/>
    <p:sldId id="1090" r:id="rId23"/>
    <p:sldId id="1091" r:id="rId24"/>
    <p:sldId id="1092" r:id="rId25"/>
    <p:sldId id="1093" r:id="rId26"/>
    <p:sldId id="1094" r:id="rId27"/>
    <p:sldId id="1095" r:id="rId28"/>
    <p:sldId id="1096" r:id="rId29"/>
    <p:sldId id="1097" r:id="rId30"/>
    <p:sldId id="1098" r:id="rId31"/>
    <p:sldId id="1099" r:id="rId32"/>
    <p:sldId id="1100" r:id="rId33"/>
    <p:sldId id="1101" r:id="rId34"/>
    <p:sldId id="1102" r:id="rId35"/>
    <p:sldId id="1103" r:id="rId36"/>
    <p:sldId id="1104" r:id="rId37"/>
    <p:sldId id="1105" r:id="rId38"/>
    <p:sldId id="1106" r:id="rId39"/>
    <p:sldId id="1107" r:id="rId40"/>
    <p:sldId id="1108" r:id="rId41"/>
    <p:sldId id="1109" r:id="rId42"/>
    <p:sldId id="352" r:id="rId43"/>
    <p:sldId id="353" r:id="rId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45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الجاثية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Jāthiyah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err="1" smtClean="0">
                <a:solidFill>
                  <a:srgbClr val="FFFF00"/>
                </a:solidFill>
                <a:latin typeface="Trebuchet MS" panose="020B0603020202020204" pitchFamily="34" charset="0"/>
                <a:cs typeface="Traditional Arabic" panose="02020603050405020304" pitchFamily="18" charset="-78"/>
              </a:rPr>
              <a:t>crowling</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37</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ءَايَـٰتُ ٱللَّـهِ نَتْلُوهَا عَلَيْكَ بِٱلْحَقِّ ۖ فَبِأَىِّ حَدِيثٍۭ بَعْدَ ٱللَّـهِ وَءَايَـٰتِهِۦ يُؤْمِنُونَ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the signs of </a:t>
            </a:r>
            <a:r>
              <a:rPr lang="en-US" altLang="en-US" sz="3200" dirty="0" smtClean="0">
                <a:latin typeface="Calibri" panose="020F0502020204030204" pitchFamily="34" charset="0"/>
              </a:rPr>
              <a:t>Allah that </a:t>
            </a:r>
            <a:r>
              <a:rPr lang="en-US" altLang="en-US" sz="3200" dirty="0">
                <a:latin typeface="Calibri" panose="020F0502020204030204" pitchFamily="34" charset="0"/>
              </a:rPr>
              <a:t>We recite for you in truth.</a:t>
            </a:r>
          </a:p>
          <a:p>
            <a:pPr>
              <a:lnSpc>
                <a:spcPct val="90000"/>
              </a:lnSpc>
            </a:pPr>
            <a:r>
              <a:rPr lang="en-US" altLang="en-US" sz="3200" dirty="0">
                <a:latin typeface="Calibri" panose="020F0502020204030204" pitchFamily="34" charset="0"/>
              </a:rPr>
              <a:t>So what </a:t>
            </a:r>
            <a:r>
              <a:rPr lang="en-US" altLang="en-US" sz="3200" dirty="0" smtClean="0">
                <a:latin typeface="Calibri" panose="020F0502020204030204" pitchFamily="34" charset="0"/>
              </a:rPr>
              <a:t>discourse will </a:t>
            </a:r>
            <a:r>
              <a:rPr lang="en-US" altLang="en-US" sz="3200" dirty="0">
                <a:latin typeface="Calibri" panose="020F0502020204030204" pitchFamily="34" charset="0"/>
              </a:rPr>
              <a:t>they believe after Allah and His signs?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1015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وَيْلٌ لِّكُلِّ أَفَّاكٍ أَثِيمٍ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Woe to every sinful liar,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881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يَسْمَعُ ءَايَـٰتِ ٱللَّـهِ تُتْلَىٰ عَلَيْهِ ثُمَّ يُصِرُّ مُسْتَكْبِرًا كَأَن لَّمْ يَسْمَعْهَا ۖ فَبَشِّرْهُ بِعَذَابٍ أَلِيمٍ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hears the signs of Allah being recited to </a:t>
            </a:r>
            <a:r>
              <a:rPr lang="en-US" altLang="en-US" sz="3200" dirty="0" smtClean="0">
                <a:latin typeface="Calibri" panose="020F0502020204030204" pitchFamily="34" charset="0"/>
              </a:rPr>
              <a:t>him, yet </a:t>
            </a:r>
            <a:r>
              <a:rPr lang="en-US" altLang="en-US" sz="3200" dirty="0">
                <a:latin typeface="Calibri" panose="020F0502020204030204" pitchFamily="34" charset="0"/>
              </a:rPr>
              <a:t>persists </a:t>
            </a:r>
            <a:r>
              <a:rPr lang="en-US" altLang="en-US" sz="3200" dirty="0" smtClean="0">
                <a:latin typeface="Calibri" panose="020F0502020204030204" pitchFamily="34" charset="0"/>
              </a:rPr>
              <a:t>disdainfully, as </a:t>
            </a:r>
            <a:r>
              <a:rPr lang="en-US" altLang="en-US" sz="3200" dirty="0">
                <a:latin typeface="Calibri" panose="020F0502020204030204" pitchFamily="34" charset="0"/>
              </a:rPr>
              <a:t>if he had not heard </a:t>
            </a:r>
            <a:r>
              <a:rPr lang="en-US" altLang="en-US" sz="3200" dirty="0" smtClean="0">
                <a:latin typeface="Calibri" panose="020F0502020204030204" pitchFamily="34" charset="0"/>
              </a:rPr>
              <a:t>them. So </a:t>
            </a:r>
            <a:r>
              <a:rPr lang="en-US" altLang="en-US" sz="3200" dirty="0">
                <a:latin typeface="Calibri" panose="020F0502020204030204" pitchFamily="34" charset="0"/>
              </a:rPr>
              <a:t>inform him of a painful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731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عَلِمَ مِنْ ءَايَـٰتِنَا شَيْـًٔا ٱتَّخَذَهَا هُزُوًا ۚ أُو۟لَـٰٓئِكَ لَهُمْ عَذَابٌ مُّهِينٌ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he learn anything about Our </a:t>
            </a:r>
            <a:r>
              <a:rPr lang="en-US" altLang="en-US" sz="3200" dirty="0" smtClean="0">
                <a:latin typeface="Calibri" panose="020F0502020204030204" pitchFamily="34" charset="0"/>
              </a:rPr>
              <a:t>signs, he </a:t>
            </a:r>
            <a:r>
              <a:rPr lang="en-US" altLang="en-US" sz="3200" dirty="0">
                <a:latin typeface="Calibri" panose="020F0502020204030204" pitchFamily="34" charset="0"/>
              </a:rPr>
              <a:t>takes them in derision.</a:t>
            </a:r>
          </a:p>
          <a:p>
            <a:pPr>
              <a:lnSpc>
                <a:spcPct val="90000"/>
              </a:lnSpc>
            </a:pPr>
            <a:r>
              <a:rPr lang="en-US" altLang="en-US" sz="3200" dirty="0">
                <a:latin typeface="Calibri" panose="020F0502020204030204" pitchFamily="34" charset="0"/>
              </a:rPr>
              <a:t>For such there is a humiliating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329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وَرَآئِهِمْ جَهَنَّمُ ۖ وَلَا يُغْنِى عَنْهُم مَّا كَسَبُوا۟ شَيْـًٔا وَلَا مَا ٱتَّخَذُوا۟ مِن دُونِ ٱللَّـهِ أَوْلِيَآءَ ۖ وَلَهُمْ عَذَابٌ عَظِيمٌ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Ahead of them is </a:t>
            </a:r>
            <a:r>
              <a:rPr lang="en-US" altLang="en-US" sz="3200" dirty="0" smtClean="0">
                <a:latin typeface="Calibri" panose="020F0502020204030204" pitchFamily="34" charset="0"/>
              </a:rPr>
              <a:t>hell and </a:t>
            </a:r>
            <a:r>
              <a:rPr lang="en-US" altLang="en-US" sz="3200" dirty="0">
                <a:latin typeface="Calibri" panose="020F0502020204030204" pitchFamily="34" charset="0"/>
              </a:rPr>
              <a:t>what they have earned will not avail them in any </a:t>
            </a:r>
            <a:r>
              <a:rPr lang="en-US" altLang="en-US" sz="3200" dirty="0" smtClean="0">
                <a:latin typeface="Calibri" panose="020F0502020204030204" pitchFamily="34" charset="0"/>
              </a:rPr>
              <a:t>way, nor </a:t>
            </a:r>
            <a:r>
              <a:rPr lang="en-US" altLang="en-US" sz="3200" dirty="0">
                <a:latin typeface="Calibri" panose="020F0502020204030204" pitchFamily="34" charset="0"/>
              </a:rPr>
              <a:t>what they had taken as guardians besides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there is a great punishment for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144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هُدًى ۖ وَٱلَّذِينَ كَفَرُوا۟ بِـَٔايَـٰتِ رَبِّهِمْ لَهُمْ عَذَابٌ مِّن رِّجْزٍ أَلِيمٌ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a:t>
            </a:r>
            <a:r>
              <a:rPr lang="en-US" altLang="en-US" sz="3200" dirty="0" smtClean="0">
                <a:latin typeface="Calibri" panose="020F0502020204030204" pitchFamily="34" charset="0"/>
              </a:rPr>
              <a:t>guidance, and </a:t>
            </a:r>
            <a:r>
              <a:rPr lang="en-US" altLang="en-US" sz="3200" dirty="0">
                <a:latin typeface="Calibri" panose="020F0502020204030204" pitchFamily="34" charset="0"/>
              </a:rPr>
              <a:t>as for those who defy the signs of their Lord,</a:t>
            </a:r>
          </a:p>
          <a:p>
            <a:pPr>
              <a:lnSpc>
                <a:spcPct val="90000"/>
              </a:lnSpc>
            </a:pPr>
            <a:r>
              <a:rPr lang="en-US" altLang="en-US" sz="3200" dirty="0">
                <a:latin typeface="Calibri" panose="020F0502020204030204" pitchFamily="34" charset="0"/>
              </a:rPr>
              <a:t>for them is a painful punishment due to defilement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2095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سَخَّرَ لَكُمُ ٱلْبَحْرَ لِتَجْرِىَ ٱلْفُلْكُ فِيهِ بِأَمْرِهِۦ وَلِتَبْتَغُوا۟ مِن فَضْلِهِۦ وَلَعَلَّكُمْ تَشْكُرُونَ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disposed the sea for you[r </a:t>
            </a:r>
            <a:r>
              <a:rPr lang="en-US" altLang="en-US" sz="3200" dirty="0" smtClean="0">
                <a:latin typeface="Calibri" panose="020F0502020204030204" pitchFamily="34" charset="0"/>
              </a:rPr>
              <a:t>benefit] so </a:t>
            </a:r>
            <a:r>
              <a:rPr lang="en-US" altLang="en-US" sz="3200" dirty="0">
                <a:latin typeface="Calibri" panose="020F0502020204030204" pitchFamily="34" charset="0"/>
              </a:rPr>
              <a:t>that the ships may sail in it by His </a:t>
            </a:r>
            <a:r>
              <a:rPr lang="en-US" altLang="en-US" sz="3200" dirty="0" smtClean="0">
                <a:latin typeface="Calibri" panose="020F0502020204030204" pitchFamily="34" charset="0"/>
              </a:rPr>
              <a:t>command, and </a:t>
            </a:r>
            <a:r>
              <a:rPr lang="en-US" altLang="en-US" sz="3200" dirty="0">
                <a:latin typeface="Calibri" panose="020F0502020204030204" pitchFamily="34" charset="0"/>
              </a:rPr>
              <a:t>that you may seek of His </a:t>
            </a:r>
            <a:r>
              <a:rPr lang="en-US" altLang="en-US" sz="3200" dirty="0" smtClean="0">
                <a:latin typeface="Calibri" panose="020F0502020204030204" pitchFamily="34" charset="0"/>
              </a:rPr>
              <a:t>grace, and </a:t>
            </a:r>
            <a:r>
              <a:rPr lang="en-US" altLang="en-US" sz="3200" dirty="0">
                <a:latin typeface="Calibri" panose="020F0502020204030204" pitchFamily="34" charset="0"/>
              </a:rPr>
              <a:t>that you may give thanks.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761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وَسَخَّرَ لَكُم مَّا فِى ٱلسَّمَـٰوَٰتِ وَمَا فِى ٱلْأَرْضِ جَمِيعًا مِّنْهُ ۚ إِنَّ فِى ذَٰلِكَ لَـَٔايَـٰتٍ لِّقَوْمٍ يَتَفَكَّرُونَ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has disposed for you[r </a:t>
            </a:r>
            <a:r>
              <a:rPr lang="en-US" altLang="en-US" sz="3200" dirty="0" smtClean="0">
                <a:latin typeface="Calibri" panose="020F0502020204030204" pitchFamily="34" charset="0"/>
              </a:rPr>
              <a:t>benefit] whatever </a:t>
            </a:r>
            <a:r>
              <a:rPr lang="en-US" altLang="en-US" sz="3200" dirty="0">
                <a:latin typeface="Calibri" panose="020F0502020204030204" pitchFamily="34" charset="0"/>
              </a:rPr>
              <a:t>is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whatever is on the </a:t>
            </a:r>
            <a:r>
              <a:rPr lang="en-US" altLang="en-US" sz="3200" dirty="0" smtClean="0">
                <a:latin typeface="Calibri" panose="020F0502020204030204" pitchFamily="34" charset="0"/>
              </a:rPr>
              <a:t>earth; all </a:t>
            </a:r>
            <a:r>
              <a:rPr lang="en-US" altLang="en-US" sz="3200" dirty="0">
                <a:latin typeface="Calibri" panose="020F0502020204030204" pitchFamily="34" charset="0"/>
              </a:rPr>
              <a:t>is from Him.</a:t>
            </a:r>
          </a:p>
          <a:p>
            <a:pPr>
              <a:lnSpc>
                <a:spcPct val="90000"/>
              </a:lnSpc>
            </a:pPr>
            <a:r>
              <a:rPr lang="en-US" altLang="en-US" sz="3200" dirty="0">
                <a:latin typeface="Calibri" panose="020F0502020204030204" pitchFamily="34" charset="0"/>
              </a:rPr>
              <a:t>There are indeed signs in </a:t>
            </a:r>
            <a:r>
              <a:rPr lang="en-US" altLang="en-US" sz="3200" dirty="0" smtClean="0">
                <a:latin typeface="Calibri" panose="020F0502020204030204" pitchFamily="34" charset="0"/>
              </a:rPr>
              <a:t>that for </a:t>
            </a:r>
            <a:r>
              <a:rPr lang="en-US" altLang="en-US" sz="3200" dirty="0">
                <a:latin typeface="Calibri" panose="020F0502020204030204" pitchFamily="34" charset="0"/>
              </a:rPr>
              <a:t>a people who reflect.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5587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لِّلَّذِينَ ءَامَنُوا۟ يَغْفِرُوا۟ لِلَّذِينَ لَا يَرْجُونَ أَيَّامَ ٱللَّـهِ لِيَجْزِىَ قَوْمًۢا بِمَا كَانُوا۟ يَكْسِبُونَ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to the </a:t>
            </a:r>
            <a:r>
              <a:rPr lang="en-US" altLang="en-US" sz="3200" dirty="0" smtClean="0">
                <a:latin typeface="Calibri" panose="020F0502020204030204" pitchFamily="34" charset="0"/>
              </a:rPr>
              <a:t>faithful to </a:t>
            </a:r>
            <a:r>
              <a:rPr lang="en-US" altLang="en-US" sz="3200" dirty="0">
                <a:latin typeface="Calibri" panose="020F0502020204030204" pitchFamily="34" charset="0"/>
              </a:rPr>
              <a:t>forgive those who do not expect Allah’s days,</a:t>
            </a:r>
          </a:p>
          <a:p>
            <a:pPr>
              <a:lnSpc>
                <a:spcPct val="90000"/>
              </a:lnSpc>
            </a:pPr>
            <a:r>
              <a:rPr lang="en-US" altLang="en-US" sz="3200" dirty="0">
                <a:latin typeface="Calibri" panose="020F0502020204030204" pitchFamily="34" charset="0"/>
              </a:rPr>
              <a:t>that He may [Himself] requite a </a:t>
            </a:r>
            <a:r>
              <a:rPr lang="en-US" altLang="en-US" sz="3200" dirty="0" smtClean="0">
                <a:latin typeface="Calibri" panose="020F0502020204030204" pitchFamily="34" charset="0"/>
              </a:rPr>
              <a:t>people for </a:t>
            </a:r>
            <a:r>
              <a:rPr lang="en-US" altLang="en-US" sz="3200" dirty="0">
                <a:latin typeface="Calibri" panose="020F0502020204030204" pitchFamily="34" charset="0"/>
              </a:rPr>
              <a:t>what they used to earn.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569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عَمِلَ صَـٰلِحًا فَلِنَفْسِهِۦ ۖ وَمَنْ أَسَآءَ فَعَلَيْهَا ۖ ثُمَّ إِلَىٰ رَبِّكُمْ تُرْجَعُونَ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acts righteously, it is for his own </a:t>
            </a:r>
            <a:r>
              <a:rPr lang="en-US" altLang="en-US" sz="3200" dirty="0" smtClean="0">
                <a:latin typeface="Calibri" panose="020F0502020204030204" pitchFamily="34" charset="0"/>
              </a:rPr>
              <a:t>soul, and </a:t>
            </a:r>
            <a:r>
              <a:rPr lang="en-US" altLang="en-US" sz="3200" dirty="0">
                <a:latin typeface="Calibri" panose="020F0502020204030204" pitchFamily="34" charset="0"/>
              </a:rPr>
              <a:t>whoever does evil, it is to its own </a:t>
            </a:r>
            <a:r>
              <a:rPr lang="en-US" altLang="en-US" sz="3200" dirty="0" smtClean="0">
                <a:latin typeface="Calibri" panose="020F0502020204030204" pitchFamily="34" charset="0"/>
              </a:rPr>
              <a:t>detriment, then </a:t>
            </a:r>
            <a:r>
              <a:rPr lang="en-US" altLang="en-US" sz="3200" dirty="0">
                <a:latin typeface="Calibri" panose="020F0502020204030204" pitchFamily="34" charset="0"/>
              </a:rPr>
              <a:t>you will be brought back to your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90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98966"/>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45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Jāthiyah</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200" dirty="0">
                <a:solidFill>
                  <a:srgbClr val="FFFF00"/>
                </a:solidFill>
              </a:rPr>
              <a:t>The surah that mentions The Kneeling of every community around the brink of Hellfire on the Day of Doom in wait of its divine judgment. It takes its name from the word “kneeling” (</a:t>
            </a:r>
            <a:r>
              <a:rPr lang="en-US" altLang="en-US" sz="2200" dirty="0" err="1">
                <a:solidFill>
                  <a:srgbClr val="FFFF00"/>
                </a:solidFill>
              </a:rPr>
              <a:t>jāthiyah</a:t>
            </a:r>
            <a:r>
              <a:rPr lang="en-US" altLang="en-US" sz="2200" dirty="0">
                <a:solidFill>
                  <a:srgbClr val="FFFF00"/>
                </a:solidFill>
              </a:rPr>
              <a:t>) in . The surah addresses some of the arguments put forward by those </a:t>
            </a:r>
            <a:r>
              <a:rPr lang="en-US" altLang="en-US" sz="2200" dirty="0" err="1">
                <a:solidFill>
                  <a:srgbClr val="FFFF00"/>
                </a:solidFill>
              </a:rPr>
              <a:t>sceptical</a:t>
            </a:r>
            <a:r>
              <a:rPr lang="en-US" altLang="en-US" sz="2200" dirty="0">
                <a:solidFill>
                  <a:srgbClr val="FFFF00"/>
                </a:solidFill>
              </a:rPr>
              <a:t> of the truthfulness of the Quran. Emphasis is placed on the signs of God’s existence discernible in nature, and on the painful punishment that awaits the doubters on the Day of Judgement. The misguided arrogance of the </a:t>
            </a:r>
            <a:r>
              <a:rPr lang="en-US" altLang="en-US" sz="2200" dirty="0" smtClean="0">
                <a:solidFill>
                  <a:srgbClr val="FFFF00"/>
                </a:solidFill>
              </a:rPr>
              <a:t>disbelievers is </a:t>
            </a:r>
            <a:r>
              <a:rPr lang="en-US" altLang="en-US" sz="2200" dirty="0">
                <a:solidFill>
                  <a:srgbClr val="FFFF00"/>
                </a:solidFill>
              </a:rPr>
              <a:t>contrasted with God’s true </a:t>
            </a:r>
            <a:r>
              <a:rPr lang="en-US" altLang="en-US" sz="2200" dirty="0" smtClean="0">
                <a:solidFill>
                  <a:srgbClr val="FFFF00"/>
                </a:solidFill>
              </a:rPr>
              <a:t>greatness; </a:t>
            </a:r>
            <a:r>
              <a:rPr lang="en-US" altLang="en-US" sz="2200" dirty="0">
                <a:solidFill>
                  <a:srgbClr val="FFFF00"/>
                </a:solidFill>
              </a:rPr>
              <a:t>references to God’s wisdom and majesty open and close the surah</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r>
              <a:rPr lang="en-US" altLang="en-US" sz="2200" dirty="0">
                <a:solidFill>
                  <a:srgbClr val="FFFF00"/>
                </a:solidFill>
              </a:rPr>
              <a:t>The surah is also known as: Bowing the Knee, Crouching, Hobbling, The Kneeling, The Kneeling </a:t>
            </a:r>
            <a:r>
              <a:rPr lang="en-US" altLang="en-US" sz="2200" dirty="0" smtClean="0">
                <a:solidFill>
                  <a:srgbClr val="FFFF00"/>
                </a:solidFill>
              </a:rPr>
              <a:t>Down. </a:t>
            </a:r>
            <a:endParaRPr lang="en-US" altLang="en-US" sz="2200" dirty="0" smtClean="0">
              <a:solidFill>
                <a:srgbClr val="FFFF00"/>
              </a:solidFill>
            </a:endParaRPr>
          </a:p>
          <a:p>
            <a:pPr algn="ctr">
              <a:spcBef>
                <a:spcPct val="0"/>
              </a:spcBef>
              <a:buFontTx/>
              <a:buNone/>
            </a:pPr>
            <a:r>
              <a:rPr lang="en-US" altLang="en-US" sz="2200" dirty="0" smtClean="0">
                <a:solidFill>
                  <a:srgbClr val="FFFF00"/>
                </a:solidFill>
              </a:rPr>
              <a:t>This surah was </a:t>
            </a:r>
            <a:r>
              <a:rPr lang="en-US" altLang="en-US" sz="2200" dirty="0">
                <a:solidFill>
                  <a:srgbClr val="FFFF00"/>
                </a:solidFill>
              </a:rPr>
              <a:t>revealed in Makkah. This surah is also called surah ash-</a:t>
            </a:r>
            <a:r>
              <a:rPr lang="en-US" altLang="en-US" sz="2200" dirty="0" err="1">
                <a:solidFill>
                  <a:srgbClr val="FFFF00"/>
                </a:solidFill>
              </a:rPr>
              <a:t>Shari’ah</a:t>
            </a:r>
            <a:r>
              <a:rPr lang="en-US" altLang="en-US" sz="2200" dirty="0">
                <a:solidFill>
                  <a:srgbClr val="FFFF00"/>
                </a:solidFill>
              </a:rPr>
              <a:t>. It is narrated that whoever recites this surah will not be frightened on the Day of Judgement and his private parts will remain covered (whereas all people will be raised naked on this day</a:t>
            </a:r>
            <a:r>
              <a:rPr lang="en-US" altLang="en-US" sz="2200" dirty="0" smtClean="0">
                <a:solidFill>
                  <a:srgbClr val="FFFF00"/>
                </a:solidFill>
              </a:rPr>
              <a:t>).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whoever recites this surah will not see Jahannam and neither will he hear the voice of its flames. Keeping this surah in one’s possession makes him a beloved of the people and protects him from tyrant rulers. It also keeps one safe from those who love to slander and backbite. If it is placed on the neck of a newborn child, it ensures safety and protection from all calamities</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بَنِىٓ إِسْرَٰٓءِيلَ ٱلْكِتَـٰبَ وَٱلْحُكْمَ وَٱلنُّبُوَّةَ وَرَزَقْنَـٰهُم مِّنَ ٱلطَّيِّبَـٰتِ وَفَضَّلْنَـٰهُمْ عَلَى ٱلْعَـٰلَمِينَ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the Children of Israel the </a:t>
            </a:r>
            <a:r>
              <a:rPr lang="en-US" altLang="en-US" sz="3200" dirty="0" smtClean="0">
                <a:latin typeface="Calibri" panose="020F0502020204030204" pitchFamily="34" charset="0"/>
              </a:rPr>
              <a:t>Book, judgement </a:t>
            </a:r>
            <a:r>
              <a:rPr lang="en-US" altLang="en-US" sz="3200" dirty="0">
                <a:latin typeface="Calibri" panose="020F0502020204030204" pitchFamily="34" charset="0"/>
              </a:rPr>
              <a:t>and </a:t>
            </a:r>
            <a:r>
              <a:rPr lang="en-US" altLang="en-US" sz="3200" dirty="0" err="1" smtClean="0">
                <a:latin typeface="Calibri" panose="020F0502020204030204" pitchFamily="34" charset="0"/>
              </a:rPr>
              <a:t>prophethood</a:t>
            </a:r>
            <a:r>
              <a:rPr lang="en-US" altLang="en-US" sz="3200" dirty="0" smtClean="0">
                <a:latin typeface="Calibri" panose="020F0502020204030204" pitchFamily="34" charset="0"/>
              </a:rPr>
              <a:t> and </a:t>
            </a:r>
            <a:r>
              <a:rPr lang="en-US" altLang="en-US" sz="3200" dirty="0">
                <a:latin typeface="Calibri" panose="020F0502020204030204" pitchFamily="34" charset="0"/>
              </a:rPr>
              <a:t>We provided them with all the good things,</a:t>
            </a:r>
          </a:p>
          <a:p>
            <a:pPr>
              <a:lnSpc>
                <a:spcPct val="90000"/>
              </a:lnSpc>
            </a:pPr>
            <a:r>
              <a:rPr lang="en-US" altLang="en-US" sz="3200" dirty="0">
                <a:latin typeface="Calibri" panose="020F0502020204030204" pitchFamily="34" charset="0"/>
              </a:rPr>
              <a:t>and We gave them an advantage over all the nations,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388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وَءَاتَيْنَـٰهُم بَيِّنَـٰتٍ مِّنَ ٱلْأَمْرِ ۖ فَمَا ٱخْتَلَفُوٓا۟ إِلَّا مِنۢ بَعْدِ مَا جَآءَهُمُ ٱلْعِلْمُ بَغْيًۢا بَيْنَهُمْ ۚ إِنَّ رَبَّكَ يَقْضِى بَيْنَهُمْ يَوْمَ ٱلْقِيَـٰمَةِ فِيمَا كَانُوا۟ فِيهِ يَخْتَلِفُونَ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them manifest </a:t>
            </a:r>
            <a:r>
              <a:rPr lang="en-US" altLang="en-US" sz="3200" dirty="0" smtClean="0">
                <a:latin typeface="Calibri" panose="020F0502020204030204" pitchFamily="34" charset="0"/>
              </a:rPr>
              <a:t>precepts. But </a:t>
            </a:r>
            <a:r>
              <a:rPr lang="en-US" altLang="en-US" sz="3200" dirty="0">
                <a:latin typeface="Calibri" panose="020F0502020204030204" pitchFamily="34" charset="0"/>
              </a:rPr>
              <a:t>they did not </a:t>
            </a:r>
            <a:r>
              <a:rPr lang="en-US" altLang="en-US" sz="3200" dirty="0" smtClean="0">
                <a:latin typeface="Calibri" panose="020F0502020204030204" pitchFamily="34" charset="0"/>
              </a:rPr>
              <a:t>differ except </a:t>
            </a:r>
            <a:r>
              <a:rPr lang="en-US" altLang="en-US" sz="3200" dirty="0">
                <a:latin typeface="Calibri" panose="020F0502020204030204" pitchFamily="34" charset="0"/>
              </a:rPr>
              <a:t>after knowledge had come to </a:t>
            </a:r>
            <a:r>
              <a:rPr lang="en-US" altLang="en-US" sz="3200" dirty="0" smtClean="0">
                <a:latin typeface="Calibri" panose="020F0502020204030204" pitchFamily="34" charset="0"/>
              </a:rPr>
              <a:t>them, out </a:t>
            </a:r>
            <a:r>
              <a:rPr lang="en-US" altLang="en-US" sz="3200" dirty="0">
                <a:latin typeface="Calibri" panose="020F0502020204030204" pitchFamily="34" charset="0"/>
              </a:rPr>
              <a:t>of envy among themselves.</a:t>
            </a:r>
          </a:p>
          <a:p>
            <a:pPr>
              <a:lnSpc>
                <a:spcPct val="90000"/>
              </a:lnSpc>
            </a:pPr>
            <a:r>
              <a:rPr lang="en-US" altLang="en-US" sz="3200" dirty="0">
                <a:latin typeface="Calibri" panose="020F0502020204030204" pitchFamily="34" charset="0"/>
              </a:rPr>
              <a:t>Indeed your Lord will judge between </a:t>
            </a:r>
            <a:r>
              <a:rPr lang="en-US" altLang="en-US" sz="3200" dirty="0" smtClean="0">
                <a:latin typeface="Calibri" panose="020F0502020204030204" pitchFamily="34" charset="0"/>
              </a:rPr>
              <a:t>them on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concerning </a:t>
            </a:r>
            <a:r>
              <a:rPr lang="en-US" altLang="en-US" sz="3200" dirty="0">
                <a:latin typeface="Calibri" panose="020F0502020204030204" pitchFamily="34" charset="0"/>
              </a:rPr>
              <a:t>that about which they used to differ.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573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جَعَلْنَـٰكَ عَلَىٰ شَرِيعَةٍ مِّنَ ٱلْأَمْرِ فَٱتَّبِعْهَا وَلَا تَتَّبِعْ أَهْوَآءَ ٱلَّذِينَ لَا يَعْلَمُونَ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set you upon a clear course of the </a:t>
            </a:r>
            <a:r>
              <a:rPr lang="en-US" altLang="en-US" sz="3200" dirty="0" smtClean="0">
                <a:latin typeface="Calibri" panose="020F0502020204030204" pitchFamily="34" charset="0"/>
              </a:rPr>
              <a:t>Law; so </a:t>
            </a:r>
            <a:r>
              <a:rPr lang="en-US" altLang="en-US" sz="3200" dirty="0">
                <a:latin typeface="Calibri" panose="020F0502020204030204" pitchFamily="34" charset="0"/>
              </a:rPr>
              <a:t>follow it,</a:t>
            </a:r>
          </a:p>
          <a:p>
            <a:pPr>
              <a:lnSpc>
                <a:spcPct val="90000"/>
              </a:lnSpc>
            </a:pPr>
            <a:r>
              <a:rPr lang="en-US" altLang="en-US" sz="3200" dirty="0">
                <a:latin typeface="Calibri" panose="020F0502020204030204" pitchFamily="34" charset="0"/>
              </a:rPr>
              <a:t>and do not follow the desires of </a:t>
            </a:r>
            <a:r>
              <a:rPr lang="en-US" altLang="en-US" sz="3200" dirty="0" err="1" smtClean="0">
                <a:latin typeface="Calibri" panose="020F0502020204030204" pitchFamily="34" charset="0"/>
              </a:rPr>
              <a:t>thosewho</a:t>
            </a:r>
            <a:r>
              <a:rPr lang="en-US" altLang="en-US" sz="3200" dirty="0" smtClean="0">
                <a:latin typeface="Calibri" panose="020F0502020204030204" pitchFamily="34" charset="0"/>
              </a:rPr>
              <a:t> </a:t>
            </a:r>
            <a:r>
              <a:rPr lang="en-US" altLang="en-US" sz="3200" dirty="0">
                <a:latin typeface="Calibri" panose="020F0502020204030204" pitchFamily="34" charset="0"/>
              </a:rPr>
              <a:t>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9741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لَن يُغْنُوا۟ عَنكَ مِنَ ٱللَّـهِ شَيْـًٔا ۚ وَإِنَّ ٱلظَّـٰلِمِينَ بَعْضُهُمْ أَوْلِيَآءُ بَعْضٍ ۖ وَٱللَّـهُ وَلِىُّ ٱلْمُتَّقِينَ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will not avail </a:t>
            </a:r>
            <a:r>
              <a:rPr lang="en-US" altLang="en-US" sz="3200" dirty="0" smtClean="0">
                <a:latin typeface="Calibri" panose="020F0502020204030204" pitchFamily="34" charset="0"/>
              </a:rPr>
              <a:t>you in </a:t>
            </a:r>
            <a:r>
              <a:rPr lang="en-US" altLang="en-US" sz="3200" dirty="0">
                <a:latin typeface="Calibri" panose="020F0502020204030204" pitchFamily="34" charset="0"/>
              </a:rPr>
              <a:t>any way against Allah.</a:t>
            </a:r>
          </a:p>
          <a:p>
            <a:pPr>
              <a:lnSpc>
                <a:spcPct val="90000"/>
              </a:lnSpc>
            </a:pPr>
            <a:r>
              <a:rPr lang="en-US" altLang="en-US" sz="3200" dirty="0">
                <a:latin typeface="Calibri" panose="020F0502020204030204" pitchFamily="34" charset="0"/>
              </a:rPr>
              <a:t>Indeed the wrongdoers are allies of one </a:t>
            </a:r>
            <a:r>
              <a:rPr lang="en-US" altLang="en-US" sz="3200" dirty="0" smtClean="0">
                <a:latin typeface="Calibri" panose="020F0502020204030204" pitchFamily="34" charset="0"/>
              </a:rPr>
              <a:t>another, but </a:t>
            </a:r>
            <a:r>
              <a:rPr lang="en-US" altLang="en-US" sz="3200" dirty="0">
                <a:latin typeface="Calibri" panose="020F0502020204030204" pitchFamily="34" charset="0"/>
              </a:rPr>
              <a:t>Allah is </a:t>
            </a:r>
            <a:r>
              <a:rPr lang="en-US" altLang="en-US" sz="3200">
                <a:latin typeface="Calibri" panose="020F0502020204030204" pitchFamily="34" charset="0"/>
              </a:rPr>
              <a:t>the </a:t>
            </a:r>
            <a:r>
              <a:rPr lang="en-US" altLang="en-US" sz="3200" smtClean="0">
                <a:latin typeface="Calibri" panose="020F0502020204030204" pitchFamily="34" charset="0"/>
              </a:rPr>
              <a:t>guardian </a:t>
            </a:r>
            <a:r>
              <a:rPr lang="en-US" altLang="en-US" sz="3200" dirty="0">
                <a:latin typeface="Calibri" panose="020F0502020204030204" pitchFamily="34" charset="0"/>
              </a:rPr>
              <a:t>of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1778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بَصَـٰٓئِرُ لِلنَّاسِ وَهُدًى وَرَحْمَةٌ لِّقَوْمٍ يُوقِنُونَ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eye-openers for </a:t>
            </a:r>
            <a:r>
              <a:rPr lang="en-US" altLang="en-US" sz="3200" dirty="0" smtClean="0">
                <a:latin typeface="Calibri" panose="020F0502020204030204" pitchFamily="34" charset="0"/>
              </a:rPr>
              <a:t>mankind, and </a:t>
            </a:r>
            <a:r>
              <a:rPr lang="en-US" altLang="en-US" sz="3200" dirty="0">
                <a:latin typeface="Calibri" panose="020F0502020204030204" pitchFamily="34" charset="0"/>
              </a:rPr>
              <a:t>guidance and </a:t>
            </a:r>
            <a:r>
              <a:rPr lang="en-US" altLang="en-US" sz="3200" dirty="0" smtClean="0">
                <a:latin typeface="Calibri" panose="020F0502020204030204" pitchFamily="34" charset="0"/>
              </a:rPr>
              <a:t>mercy for </a:t>
            </a:r>
            <a:r>
              <a:rPr lang="en-US" altLang="en-US" sz="3200" dirty="0">
                <a:latin typeface="Calibri" panose="020F0502020204030204" pitchFamily="34" charset="0"/>
              </a:rPr>
              <a:t>a people who have certainty.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837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أَمْ </a:t>
            </a:r>
            <a:r>
              <a:rPr lang="ar-SA" altLang="en-US" sz="7200" dirty="0">
                <a:latin typeface="Arabic Typesetting" panose="03020402040406030203" pitchFamily="66" charset="-78"/>
                <a:cs typeface="Arabic Typesetting" panose="03020402040406030203" pitchFamily="66" charset="-78"/>
              </a:rPr>
              <a:t>حَسِبَ ٱلَّذِينَ ٱجْتَرَحُوا۟ ٱلسَّيِّـَٔاتِ أَن نَّجْعَلَهُمْ كَٱلَّذِينَ ءَامَنُوا۟ وَعَمِلُوا۟ ٱلصَّـٰلِحَـٰتِ سَوَآءً مَّحْيَاهُمْ وَمَمَاتُهُمْ ۚ سَآءَ مَا يَحْكُمُونَ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those who have perpetrated misdeeds </a:t>
            </a:r>
            <a:r>
              <a:rPr lang="en-US" altLang="en-US" sz="3200" dirty="0" smtClean="0">
                <a:latin typeface="Calibri" panose="020F0502020204030204" pitchFamily="34" charset="0"/>
              </a:rPr>
              <a:t>suppose that </a:t>
            </a:r>
            <a:r>
              <a:rPr lang="en-US" altLang="en-US" sz="3200" dirty="0">
                <a:latin typeface="Calibri" panose="020F0502020204030204" pitchFamily="34" charset="0"/>
              </a:rPr>
              <a:t>We shall treat them as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their </a:t>
            </a:r>
            <a:r>
              <a:rPr lang="en-US" altLang="en-US" sz="3200" dirty="0">
                <a:latin typeface="Calibri" panose="020F0502020204030204" pitchFamily="34" charset="0"/>
              </a:rPr>
              <a:t>life and death being </a:t>
            </a:r>
            <a:r>
              <a:rPr lang="en-US" altLang="en-US" sz="3200" dirty="0" smtClean="0">
                <a:latin typeface="Calibri" panose="020F0502020204030204" pitchFamily="34" charset="0"/>
              </a:rPr>
              <a:t>equal? Evil </a:t>
            </a:r>
            <a:r>
              <a:rPr lang="en-US" altLang="en-US" sz="3200" dirty="0">
                <a:latin typeface="Calibri" panose="020F0502020204030204" pitchFamily="34" charset="0"/>
              </a:rPr>
              <a:t>is the judgement that they make!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5934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وَخَلَقَ ٱللَّـهُ ٱلسَّمَـٰوَٰتِ وَٱلْأَرْضَ بِٱلْحَقِّ وَلِتُجْزَىٰ كُلُّ نَفْسٍۭ بِمَا كَسَبَتْ وَهُمْ لَا يُظْلَمُونَ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created the heavens and the </a:t>
            </a:r>
            <a:r>
              <a:rPr lang="en-US" altLang="en-US" sz="3200" dirty="0" smtClean="0">
                <a:latin typeface="Calibri" panose="020F0502020204030204" pitchFamily="34" charset="0"/>
              </a:rPr>
              <a:t>earth with </a:t>
            </a:r>
            <a:r>
              <a:rPr lang="en-US" altLang="en-US" sz="3200" dirty="0">
                <a:latin typeface="Calibri" panose="020F0502020204030204" pitchFamily="34" charset="0"/>
              </a:rPr>
              <a:t>reason,</a:t>
            </a:r>
          </a:p>
          <a:p>
            <a:pPr>
              <a:lnSpc>
                <a:spcPct val="90000"/>
              </a:lnSpc>
            </a:pPr>
            <a:r>
              <a:rPr lang="en-US" altLang="en-US" sz="3200" dirty="0">
                <a:latin typeface="Calibri" panose="020F0502020204030204" pitchFamily="34" charset="0"/>
              </a:rPr>
              <a:t>so that every soul may be </a:t>
            </a:r>
            <a:r>
              <a:rPr lang="en-US" altLang="en-US" sz="3200" dirty="0" smtClean="0">
                <a:latin typeface="Calibri" panose="020F0502020204030204" pitchFamily="34" charset="0"/>
              </a:rPr>
              <a:t>requited for </a:t>
            </a:r>
            <a:r>
              <a:rPr lang="en-US" altLang="en-US" sz="3200" dirty="0">
                <a:latin typeface="Calibri" panose="020F0502020204030204" pitchFamily="34" charset="0"/>
              </a:rPr>
              <a:t>what it has </a:t>
            </a:r>
            <a:r>
              <a:rPr lang="en-US" altLang="en-US" sz="3200" dirty="0" smtClean="0">
                <a:latin typeface="Calibri" panose="020F0502020204030204" pitchFamily="34" charset="0"/>
              </a:rPr>
              <a:t>earned, and </a:t>
            </a:r>
            <a:r>
              <a:rPr lang="en-US" altLang="en-US" sz="3200" dirty="0">
                <a:latin typeface="Calibri" panose="020F0502020204030204" pitchFamily="34" charset="0"/>
              </a:rPr>
              <a:t>they will not be wronged.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2338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أَفَرَءَيْتَ مَنِ ٱتَّخَذَ إِلَـٰهَهُۥ هَوَىٰهُ وَأَضَلَّهُ ٱللَّـهُ عَلَىٰ عِلْمٍ وَخَتَمَ عَلَىٰ سَمْعِهِۦ وَقَلْبِهِۦ وَجَعَلَ عَلَىٰ بَصَرِهِۦ غِشَـٰوَةً فَمَن يَهْدِيهِ مِنۢ بَعْدِ ٱللَّـهِ ۚ أَفَلَا تَذَكَّرُونَ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seen him who has </a:t>
            </a:r>
            <a:r>
              <a:rPr lang="en-US" altLang="en-US" sz="3200" dirty="0" smtClean="0">
                <a:latin typeface="Calibri" panose="020F0502020204030204" pitchFamily="34" charset="0"/>
              </a:rPr>
              <a:t>taken his </a:t>
            </a:r>
            <a:r>
              <a:rPr lang="en-US" altLang="en-US" sz="3200" dirty="0">
                <a:latin typeface="Calibri" panose="020F0502020204030204" pitchFamily="34" charset="0"/>
              </a:rPr>
              <a:t>desire to be his </a:t>
            </a:r>
            <a:r>
              <a:rPr lang="en-US" altLang="en-US" sz="3200" dirty="0" smtClean="0">
                <a:latin typeface="Calibri" panose="020F0502020204030204" pitchFamily="34" charset="0"/>
              </a:rPr>
              <a:t>god and </a:t>
            </a:r>
            <a:r>
              <a:rPr lang="en-US" altLang="en-US" sz="3200" dirty="0">
                <a:latin typeface="Calibri" panose="020F0502020204030204" pitchFamily="34" charset="0"/>
              </a:rPr>
              <a:t>whom Allah has led astray </a:t>
            </a:r>
            <a:r>
              <a:rPr lang="en-US" altLang="en-US" sz="3200" dirty="0" smtClean="0">
                <a:latin typeface="Calibri" panose="020F0502020204030204" pitchFamily="34" charset="0"/>
              </a:rPr>
              <a:t>knowingly, and </a:t>
            </a:r>
            <a:r>
              <a:rPr lang="en-US" altLang="en-US" sz="3200" dirty="0">
                <a:latin typeface="Calibri" panose="020F0502020204030204" pitchFamily="34" charset="0"/>
              </a:rPr>
              <a:t>set a seal upon </a:t>
            </a:r>
            <a:r>
              <a:rPr lang="en-US" altLang="en-US" sz="3200" dirty="0" smtClean="0">
                <a:latin typeface="Calibri" panose="020F0502020204030204" pitchFamily="34" charset="0"/>
              </a:rPr>
              <a:t>his hearing </a:t>
            </a:r>
            <a:r>
              <a:rPr lang="en-US" altLang="en-US" sz="3200" dirty="0">
                <a:latin typeface="Calibri" panose="020F0502020204030204" pitchFamily="34" charset="0"/>
              </a:rPr>
              <a:t>and his </a:t>
            </a:r>
            <a:r>
              <a:rPr lang="en-US" altLang="en-US" sz="3200" dirty="0" smtClean="0">
                <a:latin typeface="Calibri" panose="020F0502020204030204" pitchFamily="34" charset="0"/>
              </a:rPr>
              <a:t>heart, and </a:t>
            </a:r>
            <a:r>
              <a:rPr lang="en-US" altLang="en-US" sz="3200" dirty="0">
                <a:latin typeface="Calibri" panose="020F0502020204030204" pitchFamily="34" charset="0"/>
              </a:rPr>
              <a:t>put a blindfold on his </a:t>
            </a:r>
            <a:r>
              <a:rPr lang="en-US" altLang="en-US" sz="3200" dirty="0" smtClean="0">
                <a:latin typeface="Calibri" panose="020F0502020204030204" pitchFamily="34" charset="0"/>
              </a:rPr>
              <a:t>sight? So </a:t>
            </a:r>
            <a:r>
              <a:rPr lang="en-US" altLang="en-US" sz="3200" dirty="0">
                <a:latin typeface="Calibri" panose="020F0502020204030204" pitchFamily="34" charset="0"/>
              </a:rPr>
              <a:t>who will guide him after </a:t>
            </a:r>
            <a:r>
              <a:rPr lang="en-US" altLang="en-US" sz="3200" dirty="0" smtClean="0">
                <a:latin typeface="Calibri" panose="020F0502020204030204" pitchFamily="34" charset="0"/>
              </a:rPr>
              <a:t>Allah? Will </a:t>
            </a:r>
            <a:r>
              <a:rPr lang="en-US" altLang="en-US" sz="3200" dirty="0">
                <a:latin typeface="Calibri" panose="020F0502020204030204" pitchFamily="34" charset="0"/>
              </a:rPr>
              <a:t>you not then take admonition?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035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مَا هِىَ إِلَّا حَيَاتُنَا ٱلدُّنْيَا نَمُوتُ وَنَحْيَا وَمَا يُهْلِكُنَآ إِلَّا ٱلدَّهْرُ ۚ وَمَا لَهُم بِذَٰلِكَ مِنْ عِلْمٍ ۖ إِنْ هُمْ إِلَّا يَظُنُّونَ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a:t>
            </a:r>
            <a:r>
              <a:rPr lang="en-US" altLang="en-US" sz="3200" dirty="0" smtClean="0">
                <a:latin typeface="Calibri" panose="020F0502020204030204" pitchFamily="34" charset="0"/>
              </a:rPr>
              <a:t>, ‘</a:t>
            </a:r>
            <a:r>
              <a:rPr lang="en-US" altLang="en-US" sz="3200" dirty="0">
                <a:latin typeface="Calibri" panose="020F0502020204030204" pitchFamily="34" charset="0"/>
              </a:rPr>
              <a:t>There is nothing but the life of this </a:t>
            </a:r>
            <a:r>
              <a:rPr lang="en-US" altLang="en-US" sz="3200" dirty="0" smtClean="0">
                <a:latin typeface="Calibri" panose="020F0502020204030204" pitchFamily="34" charset="0"/>
              </a:rPr>
              <a:t>world: we </a:t>
            </a:r>
            <a:r>
              <a:rPr lang="en-US" altLang="en-US" sz="3200" dirty="0">
                <a:latin typeface="Calibri" panose="020F0502020204030204" pitchFamily="34" charset="0"/>
              </a:rPr>
              <a:t>live and we </a:t>
            </a:r>
            <a:r>
              <a:rPr lang="en-US" altLang="en-US" sz="3200" dirty="0" smtClean="0">
                <a:latin typeface="Calibri" panose="020F0502020204030204" pitchFamily="34" charset="0"/>
              </a:rPr>
              <a:t>die, and </a:t>
            </a:r>
            <a:r>
              <a:rPr lang="en-US" altLang="en-US" sz="3200" dirty="0">
                <a:latin typeface="Calibri" panose="020F0502020204030204" pitchFamily="34" charset="0"/>
              </a:rPr>
              <a:t>nothing but time destroys us</a:t>
            </a:r>
            <a:r>
              <a:rPr lang="en-US" altLang="en-US" sz="3200" dirty="0" smtClean="0">
                <a:latin typeface="Calibri" panose="020F0502020204030204" pitchFamily="34" charset="0"/>
              </a:rPr>
              <a:t>.’ But </a:t>
            </a:r>
            <a:r>
              <a:rPr lang="en-US" altLang="en-US" sz="3200" dirty="0">
                <a:latin typeface="Calibri" panose="020F0502020204030204" pitchFamily="34" charset="0"/>
              </a:rPr>
              <a:t>they do not have any knowledge of </a:t>
            </a:r>
            <a:r>
              <a:rPr lang="en-US" altLang="en-US" sz="3200" dirty="0" smtClean="0">
                <a:latin typeface="Calibri" panose="020F0502020204030204" pitchFamily="34" charset="0"/>
              </a:rPr>
              <a:t>that, and </a:t>
            </a:r>
            <a:r>
              <a:rPr lang="en-US" altLang="en-US" sz="3200" dirty="0">
                <a:latin typeface="Calibri" panose="020F0502020204030204" pitchFamily="34" charset="0"/>
              </a:rPr>
              <a:t>they only make conjectures.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8591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تُتْلَىٰ عَلَيْهِمْ ءَايَـٰتُنَا بَيِّنَـٰتٍ مَّا كَانَ حُجَّتَهُمْ إِلَّآ أَن قَالُوا۟ ٱئْتُوا۟ بِـَٔابَآئِنَآ إِن كُنتُمْ صَـٰدِقِينَ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manifest signs are recited to </a:t>
            </a:r>
            <a:r>
              <a:rPr lang="en-US" altLang="en-US" sz="3200" dirty="0" smtClean="0">
                <a:latin typeface="Calibri" panose="020F0502020204030204" pitchFamily="34" charset="0"/>
              </a:rPr>
              <a:t>them, their </a:t>
            </a:r>
            <a:r>
              <a:rPr lang="en-US" altLang="en-US" sz="3200" dirty="0">
                <a:latin typeface="Calibri" panose="020F0502020204030204" pitchFamily="34" charset="0"/>
              </a:rPr>
              <a:t>only argument is to say</a:t>
            </a:r>
            <a:r>
              <a:rPr lang="en-US" altLang="en-US" sz="3200" dirty="0" smtClean="0">
                <a:latin typeface="Calibri" panose="020F0502020204030204" pitchFamily="34" charset="0"/>
              </a:rPr>
              <a:t>, ‘</a:t>
            </a:r>
            <a:r>
              <a:rPr lang="en-US" altLang="en-US" sz="3200" dirty="0">
                <a:latin typeface="Calibri" panose="020F0502020204030204" pitchFamily="34" charset="0"/>
              </a:rPr>
              <a:t>Bring our fathers back [to life</a:t>
            </a:r>
            <a:r>
              <a:rPr lang="en-US" altLang="en-US" sz="3200" dirty="0" smtClean="0">
                <a:latin typeface="Calibri" panose="020F0502020204030204" pitchFamily="34" charset="0"/>
              </a:rPr>
              <a:t>], should </a:t>
            </a:r>
            <a:r>
              <a:rPr lang="en-US" altLang="en-US" sz="3200" dirty="0">
                <a:latin typeface="Calibri" panose="020F0502020204030204" pitchFamily="34" charset="0"/>
              </a:rPr>
              <a:t>you be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474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ٱللَّـهُ يُحْيِيكُمْ ثُمَّ يُمِيتُكُمْ ثُمَّ يَجْمَعُكُمْ إِلَىٰ يَوْمِ ٱلْقِيَـٰمَةِ لَا رَيْبَ فِيهِ وَلَـٰكِنَّ أَكْثَرَ ٱلنَّاسِ لَا يَعْلَمُونَ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is Allah who gives you </a:t>
            </a:r>
            <a:r>
              <a:rPr lang="en-US" altLang="en-US" sz="3200" dirty="0" smtClean="0">
                <a:latin typeface="Calibri" panose="020F0502020204030204" pitchFamily="34" charset="0"/>
              </a:rPr>
              <a:t>life, then </a:t>
            </a:r>
            <a:r>
              <a:rPr lang="en-US" altLang="en-US" sz="3200" dirty="0">
                <a:latin typeface="Calibri" panose="020F0502020204030204" pitchFamily="34" charset="0"/>
              </a:rPr>
              <a:t>He makes you die.</a:t>
            </a:r>
          </a:p>
          <a:p>
            <a:pPr>
              <a:lnSpc>
                <a:spcPct val="90000"/>
              </a:lnSpc>
            </a:pPr>
            <a:r>
              <a:rPr lang="en-US" altLang="en-US" sz="3200" dirty="0">
                <a:latin typeface="Calibri" panose="020F0502020204030204" pitchFamily="34" charset="0"/>
              </a:rPr>
              <a:t>Then He will gather </a:t>
            </a:r>
            <a:r>
              <a:rPr lang="en-US" altLang="en-US" sz="3200" dirty="0" smtClean="0">
                <a:latin typeface="Calibri" panose="020F0502020204030204" pitchFamily="34" charset="0"/>
              </a:rPr>
              <a:t>you on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in </a:t>
            </a:r>
            <a:r>
              <a:rPr lang="en-US" altLang="en-US" sz="3200" dirty="0">
                <a:latin typeface="Calibri" panose="020F0502020204030204" pitchFamily="34" charset="0"/>
              </a:rPr>
              <a:t>which there is no </a:t>
            </a:r>
            <a:r>
              <a:rPr lang="en-US" altLang="en-US" sz="3200" dirty="0" smtClean="0">
                <a:latin typeface="Calibri" panose="020F0502020204030204" pitchFamily="34" charset="0"/>
              </a:rPr>
              <a:t>doubt. But </a:t>
            </a:r>
            <a:r>
              <a:rPr lang="en-US" altLang="en-US" sz="3200" dirty="0">
                <a:latin typeface="Calibri" panose="020F0502020204030204" pitchFamily="34" charset="0"/>
              </a:rPr>
              <a:t>most people 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0822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مُلْكُ ٱلسَّمَـٰوَٰتِ وَٱلْأَرْضِ ۚ وَيَوْمَ تَقُومُ ٱلسَّاعَةُ يَوْمَئِذٍ يَخْسَرُ ٱلْمُبْطِلُونَ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and when the Hour sets </a:t>
            </a:r>
            <a:r>
              <a:rPr lang="en-US" altLang="en-US" sz="3200" dirty="0" smtClean="0">
                <a:latin typeface="Calibri" panose="020F0502020204030204" pitchFamily="34" charset="0"/>
              </a:rPr>
              <a:t>in, the </a:t>
            </a:r>
            <a:r>
              <a:rPr lang="en-US" altLang="en-US" sz="3200" dirty="0">
                <a:latin typeface="Calibri" panose="020F0502020204030204" pitchFamily="34" charset="0"/>
              </a:rPr>
              <a:t>falsifiers will be losers on that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153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وَتَرَىٰ كُلَّ أُمَّةٍ جَاثِيَةً ۚ كُلُّ أُمَّةٍ تُدْعَىٰٓ إِلَىٰ كِتَـٰبِهَا ٱلْيَوْمَ تُجْزَوْنَ مَا كُنتُمْ تَعْمَلُونَ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will see every nation fallen on its </a:t>
            </a:r>
            <a:r>
              <a:rPr lang="en-US" altLang="en-US" sz="3200" dirty="0" smtClean="0">
                <a:latin typeface="Calibri" panose="020F0502020204030204" pitchFamily="34" charset="0"/>
              </a:rPr>
              <a:t>knees. Every </a:t>
            </a:r>
            <a:r>
              <a:rPr lang="en-US" altLang="en-US" sz="3200" dirty="0">
                <a:latin typeface="Calibri" panose="020F0502020204030204" pitchFamily="34" charset="0"/>
              </a:rPr>
              <a:t>nation will be summoned to its book</a:t>
            </a:r>
            <a:r>
              <a:rPr lang="en-US" altLang="en-US" sz="3200" dirty="0" smtClean="0">
                <a:latin typeface="Calibri" panose="020F0502020204030204" pitchFamily="34" charset="0"/>
              </a:rPr>
              <a:t>: ‘</a:t>
            </a:r>
            <a:r>
              <a:rPr lang="en-US" altLang="en-US" sz="3200" dirty="0">
                <a:latin typeface="Calibri" panose="020F0502020204030204" pitchFamily="34" charset="0"/>
              </a:rPr>
              <a:t>Today you will be requited </a:t>
            </a:r>
            <a:r>
              <a:rPr lang="en-US" altLang="en-US" sz="3200" dirty="0" smtClean="0">
                <a:latin typeface="Calibri" panose="020F0502020204030204" pitchFamily="34" charset="0"/>
              </a:rPr>
              <a:t>for what </a:t>
            </a:r>
            <a:r>
              <a:rPr lang="en-US" altLang="en-US" sz="3200" dirty="0">
                <a:latin typeface="Calibri" panose="020F0502020204030204" pitchFamily="34" charset="0"/>
              </a:rPr>
              <a:t>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9329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كِتَـٰبُنَا يَنطِقُ عَلَيْكُم بِٱلْحَقِّ ۚ إِنَّا كُنَّا نَسْتَنسِخُ مَا كُنتُمْ تَعْمَلُونَ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Our book, which speaks truly against you.</a:t>
            </a:r>
          </a:p>
          <a:p>
            <a:pPr>
              <a:lnSpc>
                <a:spcPct val="90000"/>
              </a:lnSpc>
            </a:pPr>
            <a:r>
              <a:rPr lang="en-US" altLang="en-US" sz="3200" dirty="0">
                <a:latin typeface="Calibri" panose="020F0502020204030204" pitchFamily="34" charset="0"/>
              </a:rPr>
              <a:t>Indeed We used to record what 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907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ٱلَّذِينَ ءَامَنُوا۟ وَعَمِلُوا۟ ٱلصَّـٰلِحَـٰتِ فَيُدْخِلُهُمْ رَبُّهُمْ فِى رَحْمَتِهِۦ ۚ ذَٰلِكَ هُوَ ٱلْفَوْزُ ٱلْمُبِينُ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their </a:t>
            </a:r>
            <a:r>
              <a:rPr lang="en-US" altLang="en-US" sz="3200" dirty="0">
                <a:latin typeface="Calibri" panose="020F0502020204030204" pitchFamily="34" charset="0"/>
              </a:rPr>
              <a:t>Lord will admit them into His mercy.</a:t>
            </a:r>
          </a:p>
          <a:p>
            <a:pPr>
              <a:lnSpc>
                <a:spcPct val="90000"/>
              </a:lnSpc>
            </a:pPr>
            <a:r>
              <a:rPr lang="en-US" altLang="en-US" sz="3200" dirty="0">
                <a:latin typeface="Calibri" panose="020F0502020204030204" pitchFamily="34" charset="0"/>
              </a:rPr>
              <a:t>That is the manifest success!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1638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ٱلَّذِينَ كَفَرُوٓا۟ أَفَلَمْ تَكُنْ ءَايَـٰتِى تُتْلَىٰ عَلَيْكُمْ فَٱسْتَكْبَرْتُمْ وَكُنتُمْ قَوْمًا مُّجْرِمِينَ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the faithless, [they will be asked</a:t>
            </a:r>
            <a:r>
              <a:rPr lang="en-US" altLang="en-US" sz="3200" dirty="0" smtClean="0">
                <a:latin typeface="Calibri" panose="020F0502020204030204" pitchFamily="34" charset="0"/>
              </a:rPr>
              <a:t>,] ‘</a:t>
            </a:r>
            <a:r>
              <a:rPr lang="en-US" altLang="en-US" sz="3200" dirty="0">
                <a:latin typeface="Calibri" panose="020F0502020204030204" pitchFamily="34" charset="0"/>
              </a:rPr>
              <a:t>Were not My signs recited to </a:t>
            </a:r>
            <a:r>
              <a:rPr lang="en-US" altLang="en-US" sz="3200" dirty="0" smtClean="0">
                <a:latin typeface="Calibri" panose="020F0502020204030204" pitchFamily="34" charset="0"/>
              </a:rPr>
              <a:t>you? But </a:t>
            </a:r>
            <a:r>
              <a:rPr lang="en-US" altLang="en-US" sz="3200" dirty="0">
                <a:latin typeface="Calibri" panose="020F0502020204030204" pitchFamily="34" charset="0"/>
              </a:rPr>
              <a:t>you were </a:t>
            </a:r>
            <a:r>
              <a:rPr lang="en-US" altLang="en-US" sz="3200" dirty="0" smtClean="0">
                <a:latin typeface="Calibri" panose="020F0502020204030204" pitchFamily="34" charset="0"/>
              </a:rPr>
              <a:t>disdainful, and </a:t>
            </a:r>
            <a:r>
              <a:rPr lang="en-US" altLang="en-US" sz="3200" dirty="0">
                <a:latin typeface="Calibri" panose="020F0502020204030204" pitchFamily="34" charset="0"/>
              </a:rPr>
              <a:t>you were a guilty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6302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قِيلَ إِنَّ وَعْدَ ٱللَّـهِ حَقٌّ وَٱلسَّاعَةُ لَا رَيْبَ فِيهَا قُلْتُم مَّا نَدْرِى مَا ٱلسَّاعَةُ إِن نَّظُنُّ إِلَّا ظَنًّا وَمَا نَحْنُ بِمُسْتَيْقِنِينَ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it was said</a:t>
            </a:r>
            <a:r>
              <a:rPr lang="en-US" altLang="en-US" sz="3200" dirty="0" smtClean="0">
                <a:latin typeface="Calibri" panose="020F0502020204030204" pitchFamily="34" charset="0"/>
              </a:rPr>
              <a:t>, “</a:t>
            </a:r>
            <a:r>
              <a:rPr lang="en-US" altLang="en-US" sz="3200" dirty="0">
                <a:latin typeface="Calibri" panose="020F0502020204030204" pitchFamily="34" charset="0"/>
              </a:rPr>
              <a:t>Allah’s promise is indeed </a:t>
            </a:r>
            <a:r>
              <a:rPr lang="en-US" altLang="en-US" sz="3200" dirty="0" smtClean="0">
                <a:latin typeface="Calibri" panose="020F0502020204030204" pitchFamily="34" charset="0"/>
              </a:rPr>
              <a:t>true, and </a:t>
            </a:r>
            <a:r>
              <a:rPr lang="en-US" altLang="en-US" sz="3200" dirty="0">
                <a:latin typeface="Calibri" panose="020F0502020204030204" pitchFamily="34" charset="0"/>
              </a:rPr>
              <a:t>there is no doubt about the Hour</a:t>
            </a:r>
            <a:r>
              <a:rPr lang="en-US" altLang="en-US" sz="3200" dirty="0" smtClean="0">
                <a:latin typeface="Calibri" panose="020F0502020204030204" pitchFamily="34" charset="0"/>
              </a:rPr>
              <a:t>,” you </a:t>
            </a:r>
            <a:r>
              <a:rPr lang="en-US" altLang="en-US" sz="3200" dirty="0">
                <a:latin typeface="Calibri" panose="020F0502020204030204" pitchFamily="34" charset="0"/>
              </a:rPr>
              <a:t>said, “We do not know what the Hour </a:t>
            </a:r>
            <a:r>
              <a:rPr lang="en-US" altLang="en-US" sz="3200" dirty="0" smtClean="0">
                <a:latin typeface="Calibri" panose="020F0502020204030204" pitchFamily="34" charset="0"/>
              </a:rPr>
              <a:t>is. We </a:t>
            </a:r>
            <a:r>
              <a:rPr lang="en-US" altLang="en-US" sz="3200" dirty="0">
                <a:latin typeface="Calibri" panose="020F0502020204030204" pitchFamily="34" charset="0"/>
              </a:rPr>
              <a:t>know nothing beyond </a:t>
            </a:r>
            <a:r>
              <a:rPr lang="en-US" altLang="en-US" sz="3200" dirty="0" smtClean="0">
                <a:latin typeface="Calibri" panose="020F0502020204030204" pitchFamily="34" charset="0"/>
              </a:rPr>
              <a:t>conjectures, and </a:t>
            </a:r>
            <a:r>
              <a:rPr lang="en-US" altLang="en-US" sz="3200" dirty="0">
                <a:latin typeface="Calibri" panose="020F0502020204030204" pitchFamily="34" charset="0"/>
              </a:rPr>
              <a:t>we do not possess any certainty.”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6829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وَبَدَا لَهُمْ سَيِّـَٔاتُ مَا عَمِلُوا۟ وَحَاقَ بِهِم مَّا كَانُوا۟ بِهِۦ يَسْتَهْزِءُونَ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evils of what they had done will appear to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they will be </a:t>
            </a:r>
            <a:r>
              <a:rPr lang="en-US" altLang="en-US" sz="3200" dirty="0" smtClean="0">
                <a:latin typeface="Calibri" panose="020F0502020204030204" pitchFamily="34" charset="0"/>
              </a:rPr>
              <a:t>besieged by </a:t>
            </a:r>
            <a:r>
              <a:rPr lang="en-US" altLang="en-US" sz="3200" dirty="0">
                <a:latin typeface="Calibri" panose="020F0502020204030204" pitchFamily="34" charset="0"/>
              </a:rPr>
              <a:t>what they used to deride.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2112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ٱلْيَوْمَ نَنسَىٰكُمْ كَمَا نَسِيتُمْ لِقَآءَ يَوْمِكُمْ هَـٰذَا وَمَأْوَىٰكُمُ ٱلنَّارُ وَمَا لَكُم مِّن نَّـٰصِرِينَ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will be said, ‘Today We will forget </a:t>
            </a:r>
            <a:r>
              <a:rPr lang="en-US" altLang="en-US" sz="3200" dirty="0" smtClean="0">
                <a:latin typeface="Calibri" panose="020F0502020204030204" pitchFamily="34" charset="0"/>
              </a:rPr>
              <a:t>you, just </a:t>
            </a:r>
            <a:r>
              <a:rPr lang="en-US" altLang="en-US" sz="3200" dirty="0">
                <a:latin typeface="Calibri" panose="020F0502020204030204" pitchFamily="34" charset="0"/>
              </a:rPr>
              <a:t>as you forgot the encounter of this day of </a:t>
            </a:r>
            <a:r>
              <a:rPr lang="en-US" altLang="en-US" sz="3200" dirty="0" smtClean="0">
                <a:latin typeface="Calibri" panose="020F0502020204030204" pitchFamily="34" charset="0"/>
              </a:rPr>
              <a:t>yours. The </a:t>
            </a:r>
            <a:r>
              <a:rPr lang="en-US" altLang="en-US" sz="3200" dirty="0">
                <a:latin typeface="Calibri" panose="020F0502020204030204" pitchFamily="34" charset="0"/>
              </a:rPr>
              <a:t>Fire will be your </a:t>
            </a:r>
            <a:r>
              <a:rPr lang="en-US" altLang="en-US" sz="3200" dirty="0" smtClean="0">
                <a:latin typeface="Calibri" panose="020F0502020204030204" pitchFamily="34" charset="0"/>
              </a:rPr>
              <a:t>abode, and </a:t>
            </a:r>
            <a:r>
              <a:rPr lang="en-US" altLang="en-US" sz="3200" dirty="0">
                <a:latin typeface="Calibri" panose="020F0502020204030204" pitchFamily="34" charset="0"/>
              </a:rPr>
              <a:t>you will not have any helpers.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232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ذَٰلِكُم بِأَنَّكُمُ ٱتَّخَذْتُمْ ءَايَـٰتِ ٱللَّـهِ هُزُوًا وَغَرَّتْكُمُ ٱلْحَيَوٰةُ ٱلدُّنْيَا ۚ فَٱلْيَوْمَ لَا يُخْرَجُونَ مِنْهَا وَلَا هُمْ يُسْتَعْتَبُونَ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you took the signs of </a:t>
            </a:r>
            <a:r>
              <a:rPr lang="en-US" altLang="en-US" sz="3200" dirty="0" smtClean="0">
                <a:latin typeface="Calibri" panose="020F0502020204030204" pitchFamily="34" charset="0"/>
              </a:rPr>
              <a:t>Allah in derision, and </a:t>
            </a:r>
            <a:r>
              <a:rPr lang="en-US" altLang="en-US" sz="3200" dirty="0">
                <a:latin typeface="Calibri" panose="020F0502020204030204" pitchFamily="34" charset="0"/>
              </a:rPr>
              <a:t>the life of the world had deceived you</a:t>
            </a:r>
            <a:r>
              <a:rPr lang="en-US" altLang="en-US" sz="3200" dirty="0" smtClean="0">
                <a:latin typeface="Calibri" panose="020F0502020204030204" pitchFamily="34" charset="0"/>
              </a:rPr>
              <a:t>.’ So </a:t>
            </a:r>
            <a:r>
              <a:rPr lang="en-US" altLang="en-US" sz="3200" dirty="0">
                <a:latin typeface="Calibri" panose="020F0502020204030204" pitchFamily="34" charset="0"/>
              </a:rPr>
              <a:t>today they will not be brought out of </a:t>
            </a:r>
            <a:r>
              <a:rPr lang="en-US" altLang="en-US" sz="3200" dirty="0" smtClean="0">
                <a:latin typeface="Calibri" panose="020F0502020204030204" pitchFamily="34" charset="0"/>
              </a:rPr>
              <a:t>it, nor </a:t>
            </a:r>
            <a:r>
              <a:rPr lang="en-US" altLang="en-US" sz="3200" dirty="0">
                <a:latin typeface="Calibri" panose="020F0502020204030204" pitchFamily="34" charset="0"/>
              </a:rPr>
              <a:t>will they be asked to propitiate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781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فَلِلَّـهِ ٱلْحَمْدُ رَبِّ ٱلسَّمَـٰوَٰتِ وَرَبِّ ٱلْأَرْضِ رَبِّ ٱلْعَـٰلَمِينَ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all praise belongs to Allah,</a:t>
            </a:r>
          </a:p>
          <a:p>
            <a:pPr>
              <a:lnSpc>
                <a:spcPct val="90000"/>
              </a:lnSpc>
            </a:pPr>
            <a:r>
              <a:rPr lang="en-US" altLang="en-US" sz="3200" dirty="0">
                <a:latin typeface="Calibri" panose="020F0502020204030204" pitchFamily="34" charset="0"/>
              </a:rPr>
              <a:t>the Lord of the heavens and the Lord of the earth,</a:t>
            </a:r>
          </a:p>
          <a:p>
            <a:pPr>
              <a:lnSpc>
                <a:spcPct val="90000"/>
              </a:lnSpc>
            </a:pPr>
            <a:r>
              <a:rPr lang="en-US" altLang="en-US" sz="3200" dirty="0">
                <a:latin typeface="Calibri" panose="020F0502020204030204" pitchFamily="34" charset="0"/>
              </a:rPr>
              <a:t>the Lord of all the worlds.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9909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 ٱلْكِبْرِيَآءُ فِى ٱلسَّمَـٰوَٰتِ وَٱلْأَرْضِ ۖ وَهُوَ ٱلْعَزِيزُ ٱلْحَكِيمُ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all supremacy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and He is the All-mighty, the All-wise.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2969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ٱلْكِتَـٰبِ مِنَ ٱللَّـهِ ٱلْعَزِيزِ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[gradual] sending down of the Book is from Allah,</a:t>
            </a:r>
          </a:p>
          <a:p>
            <a:pPr>
              <a:lnSpc>
                <a:spcPct val="90000"/>
              </a:lnSpc>
            </a:pPr>
            <a:r>
              <a:rPr lang="en-US" altLang="en-US" sz="3200" dirty="0">
                <a:latin typeface="Calibri" panose="020F0502020204030204" pitchFamily="34" charset="0"/>
              </a:rPr>
              <a:t>the All-mighty, All-wise.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19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ٱلسَّمَـٰوَٰتِ وَٱلْأَرْضِ لَـَٔايَـٰتٍ لِّلْمُؤْمِنِينَ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in the heavens and the earth there are signs</a:t>
            </a:r>
          </a:p>
          <a:p>
            <a:pPr>
              <a:lnSpc>
                <a:spcPct val="90000"/>
              </a:lnSpc>
            </a:pPr>
            <a:r>
              <a:rPr lang="en-US" altLang="en-US" sz="3200" dirty="0">
                <a:latin typeface="Calibri" panose="020F0502020204030204" pitchFamily="34" charset="0"/>
              </a:rPr>
              <a:t>for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518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خَلْقِكُمْ وَمَا يَبُثُّ مِن دَآبَّةٍ ءَايَـٰتٌ لِّقَوْمٍ يُوقِنُونَ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your creation [too],</a:t>
            </a:r>
          </a:p>
          <a:p>
            <a:pPr>
              <a:lnSpc>
                <a:spcPct val="90000"/>
              </a:lnSpc>
            </a:pPr>
            <a:r>
              <a:rPr lang="en-US" altLang="en-US" sz="3200" dirty="0">
                <a:latin typeface="Calibri" panose="020F0502020204030204" pitchFamily="34" charset="0"/>
              </a:rPr>
              <a:t>and whatever animals that He scatters abroad,</a:t>
            </a:r>
          </a:p>
          <a:p>
            <a:pPr>
              <a:lnSpc>
                <a:spcPct val="90000"/>
              </a:lnSpc>
            </a:pPr>
            <a:r>
              <a:rPr lang="en-US" altLang="en-US" sz="3200" dirty="0">
                <a:latin typeface="Calibri" panose="020F0502020204030204" pitchFamily="34" charset="0"/>
              </a:rPr>
              <a:t>there are signs for a people who have certainty.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585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وَٱخْتِلَـٰفِ </a:t>
            </a:r>
            <a:r>
              <a:rPr lang="ar-SA" altLang="en-US" sz="7200" dirty="0">
                <a:latin typeface="Arabic Typesetting" panose="03020402040406030203" pitchFamily="66" charset="-78"/>
                <a:cs typeface="Arabic Typesetting" panose="03020402040406030203" pitchFamily="66" charset="-78"/>
              </a:rPr>
              <a:t>ٱلَّيْلِ وَٱلنَّهَارِ وَمَآ أَنزَلَ ٱللَّـهُ مِنَ ٱلسَّمَآءِ مِن رِّزْقٍ فَأَحْيَا بِهِ ٱلْأَرْضَ بَعْدَ مَوْتِهَا وَتَصْرِيفِ ٱلرِّيَـٰحِ ءَايَـٰتٌ لِّقَوْمٍ يَعْقِلُونَ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the alternation of night and </a:t>
            </a:r>
            <a:r>
              <a:rPr lang="en-US" altLang="en-US" sz="3200" dirty="0" smtClean="0">
                <a:latin typeface="Calibri" panose="020F0502020204030204" pitchFamily="34" charset="0"/>
              </a:rPr>
              <a:t>day and </a:t>
            </a:r>
            <a:r>
              <a:rPr lang="en-US" altLang="en-US" sz="3200" dirty="0">
                <a:latin typeface="Calibri" panose="020F0502020204030204" pitchFamily="34" charset="0"/>
              </a:rPr>
              <a:t>what Allah sends down from the </a:t>
            </a:r>
            <a:r>
              <a:rPr lang="en-US" altLang="en-US" sz="3200" dirty="0" smtClean="0">
                <a:latin typeface="Calibri" panose="020F0502020204030204" pitchFamily="34" charset="0"/>
              </a:rPr>
              <a:t>sky of </a:t>
            </a:r>
            <a:r>
              <a:rPr lang="en-US" altLang="en-US" sz="3200" dirty="0">
                <a:latin typeface="Calibri" panose="020F0502020204030204" pitchFamily="34" charset="0"/>
              </a:rPr>
              <a:t>[His] </a:t>
            </a:r>
            <a:r>
              <a:rPr lang="en-US" altLang="en-US" sz="3200" dirty="0" smtClean="0">
                <a:latin typeface="Calibri" panose="020F0502020204030204" pitchFamily="34" charset="0"/>
              </a:rPr>
              <a:t>provision with </a:t>
            </a:r>
            <a:r>
              <a:rPr lang="en-US" altLang="en-US" sz="3200" dirty="0">
                <a:latin typeface="Calibri" panose="020F0502020204030204" pitchFamily="34" charset="0"/>
              </a:rPr>
              <a:t>which He revives the earth after its </a:t>
            </a:r>
            <a:r>
              <a:rPr lang="en-US" altLang="en-US" sz="3200" dirty="0" smtClean="0">
                <a:latin typeface="Calibri" panose="020F0502020204030204" pitchFamily="34" charset="0"/>
              </a:rPr>
              <a:t>death, and </a:t>
            </a:r>
            <a:r>
              <a:rPr lang="en-US" altLang="en-US" sz="3200" dirty="0">
                <a:latin typeface="Calibri" panose="020F0502020204030204" pitchFamily="34" charset="0"/>
              </a:rPr>
              <a:t>in the changing of the </a:t>
            </a:r>
            <a:r>
              <a:rPr lang="en-US" altLang="en-US" sz="3200" dirty="0" smtClean="0">
                <a:latin typeface="Calibri" panose="020F0502020204030204" pitchFamily="34" charset="0"/>
              </a:rPr>
              <a:t>winds there </a:t>
            </a:r>
            <a:r>
              <a:rPr lang="en-US" altLang="en-US" sz="3200" dirty="0">
                <a:latin typeface="Calibri" panose="020F0502020204030204" pitchFamily="34" charset="0"/>
              </a:rPr>
              <a:t>are signs for a people who apply reason.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Jāthiyah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498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9834</TotalTime>
  <Words>2384</Words>
  <Application>Microsoft Office PowerPoint</Application>
  <PresentationFormat>Widescreen</PresentationFormat>
  <Paragraphs>156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تَنزِيلُ ٱلْكِتَـٰبِ مِنَ ٱللَّـهِ ٱلْعَزِيزِ ٱلْحَكِيمِ ﴿٢﴾</vt:lpstr>
      <vt:lpstr> إِنَّ فِى ٱلسَّمَـٰوَٰتِ وَٱلْأَرْضِ لَـَٔايَـٰتٍ لِّلْمُؤْمِنِينَ ﴿٣﴾</vt:lpstr>
      <vt:lpstr> وَفِى خَلْقِكُمْ وَمَا يَبُثُّ مِن دَآبَّةٍ ءَايَـٰتٌ لِّقَوْمٍ يُوقِنُونَ ﴿٤﴾</vt:lpstr>
      <vt:lpstr>وَٱخْتِلَـٰفِ ٱلَّيْلِ وَٱلنَّهَارِ وَمَآ أَنزَلَ ٱللَّـهُ مِنَ ٱلسَّمَآءِ مِن رِّزْقٍ فَأَحْيَا بِهِ ٱلْأَرْضَ بَعْدَ مَوْتِهَا وَتَصْرِيفِ ٱلرِّيَـٰحِ ءَايَـٰتٌ لِّقَوْمٍ يَعْقِلُونَ ﴿٥﴾</vt:lpstr>
      <vt:lpstr> تِلْكَ ءَايَـٰتُ ٱللَّـهِ نَتْلُوهَا عَلَيْكَ بِٱلْحَقِّ ۖ فَبِأَىِّ حَدِيثٍۭ بَعْدَ ٱللَّـهِ وَءَايَـٰتِهِۦ يُؤْمِنُونَ ﴿٦﴾</vt:lpstr>
      <vt:lpstr> وَيْلٌ لِّكُلِّ أَفَّاكٍ أَثِيمٍ ﴿٧﴾</vt:lpstr>
      <vt:lpstr>يَسْمَعُ ءَايَـٰتِ ٱللَّـهِ تُتْلَىٰ عَلَيْهِ ثُمَّ يُصِرُّ مُسْتَكْبِرًا كَأَن لَّمْ يَسْمَعْهَا ۖ فَبَشِّرْهُ بِعَذَابٍ أَلِيمٍ ﴿٨﴾</vt:lpstr>
      <vt:lpstr> وَإِذَا عَلِمَ مِنْ ءَايَـٰتِنَا شَيْـًٔا ٱتَّخَذَهَا هُزُوًا ۚ أُو۟لَـٰٓئِكَ لَهُمْ عَذَابٌ مُّهِينٌ ﴿٩﴾</vt:lpstr>
      <vt:lpstr>مِّن وَرَآئِهِمْ جَهَنَّمُ ۖ وَلَا يُغْنِى عَنْهُم مَّا كَسَبُوا۟ شَيْـًٔا وَلَا مَا ٱتَّخَذُوا۟ مِن دُونِ ٱللَّـهِ أَوْلِيَآءَ ۖ وَلَهُمْ عَذَابٌ عَظِيمٌ ﴿١٠﴾</vt:lpstr>
      <vt:lpstr> هَـٰذَا هُدًى ۖ وَٱلَّذِينَ كَفَرُوا۟ بِـَٔايَـٰتِ رَبِّهِمْ لَهُمْ عَذَابٌ مِّن رِّجْزٍ أَلِيمٌ ﴿١١﴾</vt:lpstr>
      <vt:lpstr> ٱللَّـهُ ٱلَّذِى سَخَّرَ لَكُمُ ٱلْبَحْرَ لِتَجْرِىَ ٱلْفُلْكُ فِيهِ بِأَمْرِهِۦ وَلِتَبْتَغُوا۟ مِن فَضْلِهِۦ وَلَعَلَّكُمْ تَشْكُرُونَ ﴿١٢﴾</vt:lpstr>
      <vt:lpstr> وَسَخَّرَ لَكُم مَّا فِى ٱلسَّمَـٰوَٰتِ وَمَا فِى ٱلْأَرْضِ جَمِيعًا مِّنْهُ ۚ إِنَّ فِى ذَٰلِكَ لَـَٔايَـٰتٍ لِّقَوْمٍ يَتَفَكَّرُونَ ﴿١٣﴾</vt:lpstr>
      <vt:lpstr>قُل لِّلَّذِينَ ءَامَنُوا۟ يَغْفِرُوا۟ لِلَّذِينَ لَا يَرْجُونَ أَيَّامَ ٱللَّـهِ لِيَجْزِىَ قَوْمًۢا بِمَا كَانُوا۟ يَكْسِبُونَ ﴿١٤﴾</vt:lpstr>
      <vt:lpstr> مَنْ عَمِلَ صَـٰلِحًا فَلِنَفْسِهِۦ ۖ وَمَنْ أَسَآءَ فَعَلَيْهَا ۖ ثُمَّ إِلَىٰ رَبِّكُمْ تُرْجَعُونَ ﴿١٥﴾</vt:lpstr>
      <vt:lpstr> وَلَقَدْ ءَاتَيْنَا بَنِىٓ إِسْرَٰٓءِيلَ ٱلْكِتَـٰبَ وَٱلْحُكْمَ وَٱلنُّبُوَّةَ وَرَزَقْنَـٰهُم مِّنَ ٱلطَّيِّبَـٰتِ وَفَضَّلْنَـٰهُمْ عَلَى ٱلْعَـٰلَمِينَ ﴿١٦﴾</vt:lpstr>
      <vt:lpstr> وَءَاتَيْنَـٰهُم بَيِّنَـٰتٍ مِّنَ ٱلْأَمْرِ ۖ فَمَا ٱخْتَلَفُوٓا۟ إِلَّا مِنۢ بَعْدِ مَا جَآءَهُمُ ٱلْعِلْمُ بَغْيًۢا بَيْنَهُمْ ۚ إِنَّ رَبَّكَ يَقْضِى بَيْنَهُمْ يَوْمَ ٱلْقِيَـٰمَةِ فِيمَا كَانُوا۟ فِيهِ يَخْتَلِفُونَ ﴿١٧﴾</vt:lpstr>
      <vt:lpstr> ثُمَّ جَعَلْنَـٰكَ عَلَىٰ شَرِيعَةٍ مِّنَ ٱلْأَمْرِ فَٱتَّبِعْهَا وَلَا تَتَّبِعْ أَهْوَآءَ ٱلَّذِينَ لَا يَعْلَمُونَ ﴿١٨﴾</vt:lpstr>
      <vt:lpstr> إِنَّهُمْ لَن يُغْنُوا۟ عَنكَ مِنَ ٱللَّـهِ شَيْـًٔا ۚ وَإِنَّ ٱلظَّـٰلِمِينَ بَعْضُهُمْ أَوْلِيَآءُ بَعْضٍ ۖ وَٱللَّـهُ وَلِىُّ ٱلْمُتَّقِينَ ﴿١٩﴾</vt:lpstr>
      <vt:lpstr> هَـٰذَا بَصَـٰٓئِرُ لِلنَّاسِ وَهُدًى وَرَحْمَةٌ لِّقَوْمٍ يُوقِنُونَ ﴿٢٠﴾</vt:lpstr>
      <vt:lpstr>أَمْ حَسِبَ ٱلَّذِينَ ٱجْتَرَحُوا۟ ٱلسَّيِّـَٔاتِ أَن نَّجْعَلَهُمْ كَٱلَّذِينَ ءَامَنُوا۟ وَعَمِلُوا۟ ٱلصَّـٰلِحَـٰتِ سَوَآءً مَّحْيَاهُمْ وَمَمَاتُهُمْ ۚ سَآءَ مَا يَحْكُمُونَ ﴿٢١﴾</vt:lpstr>
      <vt:lpstr>وَخَلَقَ ٱللَّـهُ ٱلسَّمَـٰوَٰتِ وَٱلْأَرْضَ بِٱلْحَقِّ وَلِتُجْزَىٰ كُلُّ نَفْسٍۭ بِمَا كَسَبَتْ وَهُمْ لَا يُظْلَمُونَ ﴿٢٢﴾</vt:lpstr>
      <vt:lpstr>أَفَرَءَيْتَ مَنِ ٱتَّخَذَ إِلَـٰهَهُۥ هَوَىٰهُ وَأَضَلَّهُ ٱللَّـهُ عَلَىٰ عِلْمٍ وَخَتَمَ عَلَىٰ سَمْعِهِۦ وَقَلْبِهِۦ وَجَعَلَ عَلَىٰ بَصَرِهِۦ غِشَـٰوَةً فَمَن يَهْدِيهِ مِنۢ بَعْدِ ٱللَّـهِ ۚ أَفَلَا تَذَكَّرُونَ ﴿٢٣﴾</vt:lpstr>
      <vt:lpstr> وَقَالُوا۟ مَا هِىَ إِلَّا حَيَاتُنَا ٱلدُّنْيَا نَمُوتُ وَنَحْيَا وَمَا يُهْلِكُنَآ إِلَّا ٱلدَّهْرُ ۚ وَمَا لَهُم بِذَٰلِكَ مِنْ عِلْمٍ ۖ إِنْ هُمْ إِلَّا يَظُنُّونَ ﴿٢٤﴾ </vt:lpstr>
      <vt:lpstr>وَإِذَا تُتْلَىٰ عَلَيْهِمْ ءَايَـٰتُنَا بَيِّنَـٰتٍ مَّا كَانَ حُجَّتَهُمْ إِلَّآ أَن قَالُوا۟ ٱئْتُوا۟ بِـَٔابَآئِنَآ إِن كُنتُمْ صَـٰدِقِينَ ﴿٢٥﴾</vt:lpstr>
      <vt:lpstr> قُلِ ٱللَّـهُ يُحْيِيكُمْ ثُمَّ يُمِيتُكُمْ ثُمَّ يَجْمَعُكُمْ إِلَىٰ يَوْمِ ٱلْقِيَـٰمَةِ لَا رَيْبَ فِيهِ وَلَـٰكِنَّ أَكْثَرَ ٱلنَّاسِ لَا يَعْلَمُونَ ﴿٢٦﴾</vt:lpstr>
      <vt:lpstr> وَلِلَّـهِ مُلْكُ ٱلسَّمَـٰوَٰتِ وَٱلْأَرْضِ ۚ وَيَوْمَ تَقُومُ ٱلسَّاعَةُ يَوْمَئِذٍ يَخْسَرُ ٱلْمُبْطِلُونَ ﴿٢٧﴾</vt:lpstr>
      <vt:lpstr> وَتَرَىٰ كُلَّ أُمَّةٍ جَاثِيَةً ۚ كُلُّ أُمَّةٍ تُدْعَىٰٓ إِلَىٰ كِتَـٰبِهَا ٱلْيَوْمَ تُجْزَوْنَ مَا كُنتُمْ تَعْمَلُونَ ﴿٢٨﴾</vt:lpstr>
      <vt:lpstr> هَـٰذَا كِتَـٰبُنَا يَنطِقُ عَلَيْكُم بِٱلْحَقِّ ۚ إِنَّا كُنَّا نَسْتَنسِخُ مَا كُنتُمْ تَعْمَلُونَ ﴿٢٩﴾</vt:lpstr>
      <vt:lpstr> فَأَمَّا ٱلَّذِينَ ءَامَنُوا۟ وَعَمِلُوا۟ ٱلصَّـٰلِحَـٰتِ فَيُدْخِلُهُمْ رَبُّهُمْ فِى رَحْمَتِهِۦ ۚ ذَٰلِكَ هُوَ ٱلْفَوْزُ ٱلْمُبِينُ ﴿٣٠﴾</vt:lpstr>
      <vt:lpstr> وَأَمَّا ٱلَّذِينَ كَفَرُوٓا۟ أَفَلَمْ تَكُنْ ءَايَـٰتِى تُتْلَىٰ عَلَيْكُمْ فَٱسْتَكْبَرْتُمْ وَكُنتُمْ قَوْمًا مُّجْرِمِينَ ﴿٣١﴾</vt:lpstr>
      <vt:lpstr>وَإِذَا قِيلَ إِنَّ وَعْدَ ٱللَّـهِ حَقٌّ وَٱلسَّاعَةُ لَا رَيْبَ فِيهَا قُلْتُم مَّا نَدْرِى مَا ٱلسَّاعَةُ إِن نَّظُنُّ إِلَّا ظَنًّا وَمَا نَحْنُ بِمُسْتَيْقِنِينَ ﴿٣٢﴾</vt:lpstr>
      <vt:lpstr>وَبَدَا لَهُمْ سَيِّـَٔاتُ مَا عَمِلُوا۟ وَحَاقَ بِهِم مَّا كَانُوا۟ بِهِۦ يَسْتَهْزِءُونَ ﴿٣٣﴾</vt:lpstr>
      <vt:lpstr> وَقِيلَ ٱلْيَوْمَ نَنسَىٰكُمْ كَمَا نَسِيتُمْ لِقَآءَ يَوْمِكُمْ هَـٰذَا وَمَأْوَىٰكُمُ ٱلنَّارُ وَمَا لَكُم مِّن نَّـٰصِرِينَ ﴿٣٤﴾</vt:lpstr>
      <vt:lpstr> ذَٰلِكُم بِأَنَّكُمُ ٱتَّخَذْتُمْ ءَايَـٰتِ ٱللَّـهِ هُزُوًا وَغَرَّتْكُمُ ٱلْحَيَوٰةُ ٱلدُّنْيَا ۚ فَٱلْيَوْمَ لَا يُخْرَجُونَ مِنْهَا وَلَا هُمْ يُسْتَعْتَبُونَ ﴿٣٥﴾</vt:lpstr>
      <vt:lpstr> فَلِلَّـهِ ٱلْحَمْدُ رَبِّ ٱلسَّمَـٰوَٰتِ وَرَبِّ ٱلْأَرْضِ رَبِّ ٱلْعَـٰلَمِينَ ﴿٣٦﴾</vt:lpstr>
      <vt:lpstr> وَلَهُ ٱلْكِبْرِيَآءُ فِى ٱلسَّمَـٰوَٰتِ وَٱلْأَرْضِ ۖ وَهُوَ ٱلْعَزِيزُ ٱلْحَكِيمُ ﴿٣٧﴾</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714</cp:revision>
  <dcterms:created xsi:type="dcterms:W3CDTF">2005-07-27T05:58:58Z</dcterms:created>
  <dcterms:modified xsi:type="dcterms:W3CDTF">2020-05-17T08:28:56Z</dcterms:modified>
</cp:coreProperties>
</file>