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354" r:id="rId2"/>
    <p:sldId id="355" r:id="rId3"/>
    <p:sldId id="1072" r:id="rId4"/>
    <p:sldId id="893" r:id="rId5"/>
    <p:sldId id="766" r:id="rId6"/>
    <p:sldId id="1071" r:id="rId7"/>
    <p:sldId id="1073" r:id="rId8"/>
    <p:sldId id="1074" r:id="rId9"/>
    <p:sldId id="1075" r:id="rId10"/>
    <p:sldId id="1076" r:id="rId11"/>
    <p:sldId id="1077" r:id="rId12"/>
    <p:sldId id="1078" r:id="rId13"/>
    <p:sldId id="1079" r:id="rId14"/>
    <p:sldId id="1080" r:id="rId15"/>
    <p:sldId id="1081" r:id="rId16"/>
    <p:sldId id="1082" r:id="rId17"/>
    <p:sldId id="1083" r:id="rId18"/>
    <p:sldId id="1084" r:id="rId19"/>
    <p:sldId id="1085" r:id="rId20"/>
    <p:sldId id="1086" r:id="rId21"/>
    <p:sldId id="1087" r:id="rId22"/>
    <p:sldId id="1088" r:id="rId23"/>
    <p:sldId id="1089" r:id="rId24"/>
    <p:sldId id="1090" r:id="rId25"/>
    <p:sldId id="1091" r:id="rId26"/>
    <p:sldId id="1092" r:id="rId27"/>
    <p:sldId id="1093" r:id="rId28"/>
    <p:sldId id="1094" r:id="rId29"/>
    <p:sldId id="1095" r:id="rId30"/>
    <p:sldId id="1096" r:id="rId31"/>
    <p:sldId id="1097" r:id="rId32"/>
    <p:sldId id="1098" r:id="rId33"/>
    <p:sldId id="1099" r:id="rId34"/>
    <p:sldId id="1100" r:id="rId35"/>
    <p:sldId id="1101" r:id="rId36"/>
    <p:sldId id="1102" r:id="rId37"/>
    <p:sldId id="1103" r:id="rId38"/>
    <p:sldId id="1104" r:id="rId39"/>
    <p:sldId id="1105" r:id="rId40"/>
    <p:sldId id="1106" r:id="rId41"/>
    <p:sldId id="1107" r:id="rId42"/>
    <p:sldId id="1108" r:id="rId43"/>
    <p:sldId id="1109" r:id="rId44"/>
    <p:sldId id="1110" r:id="rId45"/>
    <p:sldId id="1111" r:id="rId46"/>
    <p:sldId id="1112" r:id="rId47"/>
    <p:sldId id="1113" r:id="rId48"/>
    <p:sldId id="1114" r:id="rId49"/>
    <p:sldId id="1115" r:id="rId50"/>
    <p:sldId id="1116" r:id="rId51"/>
    <p:sldId id="1117" r:id="rId52"/>
    <p:sldId id="1118" r:id="rId53"/>
    <p:sldId id="1119" r:id="rId54"/>
    <p:sldId id="1120" r:id="rId55"/>
    <p:sldId id="1121" r:id="rId56"/>
    <p:sldId id="1122" r:id="rId57"/>
    <p:sldId id="1123" r:id="rId58"/>
    <p:sldId id="1124" r:id="rId59"/>
    <p:sldId id="1125" r:id="rId60"/>
    <p:sldId id="1126" r:id="rId61"/>
    <p:sldId id="1127" r:id="rId62"/>
    <p:sldId id="1128" r:id="rId63"/>
    <p:sldId id="1129" r:id="rId64"/>
    <p:sldId id="1130" r:id="rId65"/>
    <p:sldId id="352" r:id="rId66"/>
    <p:sldId id="353"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522" y="667"/>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14/05/2020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الدخان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Dukhān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smoke)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44</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59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أَمْرًا مِّنْ عِندِنَآ ۚ إِنَّا كُنَّا مُرْسِلِينَ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an </a:t>
            </a:r>
            <a:r>
              <a:rPr lang="en-US" altLang="en-US" sz="3200" dirty="0" smtClean="0">
                <a:latin typeface="Calibri" panose="020F0502020204030204" pitchFamily="34" charset="0"/>
              </a:rPr>
              <a:t>ordinance </a:t>
            </a:r>
            <a:r>
              <a:rPr lang="en-US" altLang="en-US" sz="3200" dirty="0">
                <a:latin typeface="Calibri" panose="020F0502020204030204" pitchFamily="34" charset="0"/>
              </a:rPr>
              <a:t>from Us.</a:t>
            </a:r>
          </a:p>
          <a:p>
            <a:pPr>
              <a:lnSpc>
                <a:spcPct val="90000"/>
              </a:lnSpc>
            </a:pPr>
            <a:r>
              <a:rPr lang="en-US" altLang="en-US" sz="3200" dirty="0">
                <a:latin typeface="Calibri" panose="020F0502020204030204" pitchFamily="34" charset="0"/>
              </a:rPr>
              <a:t>Indeed We have been sending [apostles],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182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رَحْمَةً مِّن رَّبِّكَ ۚ إِنَّهُۥ هُوَ ٱلسَّمِيعُ ٱلْعَلِيمُ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mercy from your Lord</a:t>
            </a:r>
          </a:p>
          <a:p>
            <a:pPr>
              <a:lnSpc>
                <a:spcPct val="90000"/>
              </a:lnSpc>
            </a:pPr>
            <a:r>
              <a:rPr lang="en-US" altLang="en-US" sz="3200" dirty="0">
                <a:latin typeface="Calibri" panose="020F0502020204030204" pitchFamily="34" charset="0"/>
              </a:rPr>
              <a:t>—indeed He is the All-hearing, the All-knowing—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911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ٱلسَّمَـٰوَٰتِ وَٱلْأَرْضِ وَمَا بَيْنَهُمَآ ۖ إِن كُنتُم مُّوقِنِينَ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the heavens and the earth,</a:t>
            </a:r>
          </a:p>
          <a:p>
            <a:pPr>
              <a:lnSpc>
                <a:spcPct val="90000"/>
              </a:lnSpc>
            </a:pPr>
            <a:r>
              <a:rPr lang="en-US" altLang="en-US" sz="3200" dirty="0">
                <a:latin typeface="Calibri" panose="020F0502020204030204" pitchFamily="34" charset="0"/>
              </a:rPr>
              <a:t>and whatever is between them,</a:t>
            </a:r>
          </a:p>
          <a:p>
            <a:pPr>
              <a:lnSpc>
                <a:spcPct val="90000"/>
              </a:lnSpc>
            </a:pPr>
            <a:r>
              <a:rPr lang="en-US" altLang="en-US" sz="3200" dirty="0">
                <a:latin typeface="Calibri" panose="020F0502020204030204" pitchFamily="34" charset="0"/>
              </a:rPr>
              <a:t>should you have conviction.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5583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لَآ إِلَـٰهَ إِلَّا هُوَ يُحْىِۦ وَيُمِيتُ ۖ رَبُّكُمْ وَرَبُّ ءَابَآئِكُمُ ٱلْأَوَّلِينَ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god except Him:</a:t>
            </a:r>
          </a:p>
          <a:p>
            <a:pPr>
              <a:lnSpc>
                <a:spcPct val="90000"/>
              </a:lnSpc>
            </a:pPr>
            <a:r>
              <a:rPr lang="en-US" altLang="en-US" sz="3200" dirty="0">
                <a:latin typeface="Calibri" panose="020F0502020204030204" pitchFamily="34" charset="0"/>
              </a:rPr>
              <a:t>He gives life and brings death,</a:t>
            </a:r>
          </a:p>
          <a:p>
            <a:pPr>
              <a:lnSpc>
                <a:spcPct val="90000"/>
              </a:lnSpc>
            </a:pPr>
            <a:r>
              <a:rPr lang="en-US" altLang="en-US" sz="3200" dirty="0">
                <a:latin typeface="Calibri" panose="020F0502020204030204" pitchFamily="34" charset="0"/>
              </a:rPr>
              <a:t>your Lord and the Lord of your forefathers.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578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هُمْ فِى شَكٍّۢ يَلْعَبُونَ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play around in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9099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فَٱرْتَقِبْ يَوْمَ تَأْتِى ٱلسَّمَآءُ بِدُخَانٍ مُّبِينٍ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watch out for the day</a:t>
            </a:r>
          </a:p>
          <a:p>
            <a:pPr>
              <a:lnSpc>
                <a:spcPct val="90000"/>
              </a:lnSpc>
            </a:pPr>
            <a:r>
              <a:rPr lang="en-US" altLang="en-US" sz="3200" dirty="0">
                <a:latin typeface="Calibri" panose="020F0502020204030204" pitchFamily="34" charset="0"/>
              </a:rPr>
              <a:t>when the sky brings on a manifest smoke,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0457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يَغْشَى ٱلنَّاسَ ۖ هَـٰذَا عَذَابٌ أَلِيمٌ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enveloping the people.</a:t>
            </a:r>
          </a:p>
          <a:p>
            <a:pPr>
              <a:lnSpc>
                <a:spcPct val="90000"/>
              </a:lnSpc>
            </a:pPr>
            <a:r>
              <a:rPr lang="en-US" altLang="en-US" sz="3200" dirty="0">
                <a:latin typeface="Calibri" panose="020F0502020204030204" pitchFamily="34" charset="0"/>
              </a:rPr>
              <a:t>[They will cry out:] ‘This is a painful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3088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رَّبَّنَا ٱكْشِفْ عَنَّا ٱلْعَذَابَ إِنَّا مُؤْمِنُونَ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Remove from us this punishment.</a:t>
            </a:r>
          </a:p>
          <a:p>
            <a:pPr>
              <a:lnSpc>
                <a:spcPct val="90000"/>
              </a:lnSpc>
            </a:pPr>
            <a:r>
              <a:rPr lang="en-US" altLang="en-US" sz="3200" dirty="0">
                <a:latin typeface="Calibri" panose="020F0502020204030204" pitchFamily="34" charset="0"/>
              </a:rPr>
              <a:t>Indeed we have believed!’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4926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أَنَّىٰ لَهُمُ ٱلذِّكْرَىٰ وَقَدْ جَآءَهُمْ رَسُولٌ مُّبِينٌ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will the admonition avail them,</a:t>
            </a:r>
          </a:p>
          <a:p>
            <a:pPr>
              <a:lnSpc>
                <a:spcPct val="90000"/>
              </a:lnSpc>
            </a:pPr>
            <a:r>
              <a:rPr lang="en-US" altLang="en-US" sz="3200" dirty="0">
                <a:latin typeface="Calibri" panose="020F0502020204030204" pitchFamily="34" charset="0"/>
              </a:rPr>
              <a:t>when a manifest apostle had already come to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217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تَوَلَّوْا۟ عَنْهُ وَقَالُوا۟ مُعَلَّمٌ مَّجْنُونٌ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turned away from him,</a:t>
            </a:r>
          </a:p>
          <a:p>
            <a:pPr>
              <a:lnSpc>
                <a:spcPct val="90000"/>
              </a:lnSpc>
            </a:pPr>
            <a:r>
              <a:rPr lang="en-US" altLang="en-US" sz="3200" dirty="0">
                <a:latin typeface="Calibri" panose="020F0502020204030204" pitchFamily="34" charset="0"/>
              </a:rPr>
              <a:t>and said, ‘A tutored madman?’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2211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6815"/>
            <a:ext cx="12192000" cy="663258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44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Dukhān</a:t>
            </a:r>
            <a:endParaRPr lang="en-US" altLang="en-US" sz="2800" dirty="0" smtClean="0">
              <a:solidFill>
                <a:srgbClr val="FFFF00"/>
              </a:solidFill>
            </a:endParaRPr>
          </a:p>
          <a:p>
            <a:pPr algn="ctr">
              <a:spcBef>
                <a:spcPct val="0"/>
              </a:spcBef>
              <a:buFontTx/>
              <a:buNone/>
            </a:pPr>
            <a:endParaRPr lang="en-US" altLang="en-US" sz="900" dirty="0" smtClean="0">
              <a:solidFill>
                <a:srgbClr val="FFFF00"/>
              </a:solidFill>
            </a:endParaRPr>
          </a:p>
          <a:p>
            <a:pPr algn="ctr">
              <a:spcBef>
                <a:spcPct val="0"/>
              </a:spcBef>
              <a:buFontTx/>
              <a:buNone/>
            </a:pPr>
            <a:r>
              <a:rPr lang="en-US" altLang="en-US" sz="2600" dirty="0" smtClean="0">
                <a:solidFill>
                  <a:srgbClr val="FFFF00"/>
                </a:solidFill>
              </a:rPr>
              <a:t>The </a:t>
            </a:r>
            <a:r>
              <a:rPr lang="en-US" altLang="en-US" sz="2600" dirty="0">
                <a:solidFill>
                  <a:srgbClr val="FFFF00"/>
                </a:solidFill>
              </a:rPr>
              <a:t>surah that mentions a divine portent of an evil destiny that will come in the appearance of something unknown called the Smoke. It manifests in the sky and </a:t>
            </a:r>
            <a:r>
              <a:rPr lang="en-US" altLang="en-US" sz="2600" dirty="0" err="1">
                <a:solidFill>
                  <a:srgbClr val="FFFF00"/>
                </a:solidFill>
              </a:rPr>
              <a:t>enveils</a:t>
            </a:r>
            <a:r>
              <a:rPr lang="en-US" altLang="en-US" sz="2600" dirty="0">
                <a:solidFill>
                  <a:srgbClr val="FFFF00"/>
                </a:solidFill>
              </a:rPr>
              <a:t> the unbelievers on the earth, until they cry in vain to God that they shall believe in the Quran and its Messenger of only He delivers them from this torment. It takes its name from the “smoke” (</a:t>
            </a:r>
            <a:r>
              <a:rPr lang="en-US" altLang="en-US" sz="2600" dirty="0" err="1">
                <a:solidFill>
                  <a:srgbClr val="FFFF00"/>
                </a:solidFill>
              </a:rPr>
              <a:t>dukhān</a:t>
            </a:r>
            <a:r>
              <a:rPr lang="en-US" altLang="en-US" sz="2600" dirty="0">
                <a:solidFill>
                  <a:srgbClr val="FFFF00"/>
                </a:solidFill>
              </a:rPr>
              <a:t>) mentioned in . The surah highlights the mercy that is the Quran, addresses the obduracy of the powerful and wealthy oppressors, and draws comparisons between the people of Pharaoh, </a:t>
            </a:r>
            <a:r>
              <a:rPr lang="en-US" altLang="en-US" sz="2600" dirty="0" err="1">
                <a:solidFill>
                  <a:srgbClr val="FFFF00"/>
                </a:solidFill>
              </a:rPr>
              <a:t>Tubbaʾ</a:t>
            </a:r>
            <a:r>
              <a:rPr lang="en-US" altLang="en-US" sz="2600" dirty="0">
                <a:solidFill>
                  <a:srgbClr val="FFFF00"/>
                </a:solidFill>
              </a:rPr>
              <a:t>, and the Meccans. The people of Paradise will enjoy heavenly bliss while those who were mighty in this world will suffer the torments of Hell</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Mist</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600" dirty="0">
                <a:solidFill>
                  <a:srgbClr val="FFFF00"/>
                </a:solidFill>
              </a:rPr>
              <a:t>This is a ‘</a:t>
            </a:r>
            <a:r>
              <a:rPr lang="en-US" altLang="en-US" sz="2600" dirty="0" err="1">
                <a:solidFill>
                  <a:srgbClr val="FFFF00"/>
                </a:solidFill>
              </a:rPr>
              <a:t>makki</a:t>
            </a:r>
            <a:r>
              <a:rPr lang="en-US" altLang="en-US" sz="2600" dirty="0">
                <a:solidFill>
                  <a:srgbClr val="FFFF00"/>
                </a:solidFill>
              </a:rPr>
              <a:t>’ </a:t>
            </a:r>
            <a:r>
              <a:rPr lang="en-US" altLang="en-US" sz="2600" dirty="0" smtClean="0">
                <a:solidFill>
                  <a:srgbClr val="FFFF00"/>
                </a:solidFill>
              </a:rPr>
              <a:t>surah. </a:t>
            </a:r>
            <a:r>
              <a:rPr lang="en-US" altLang="en-US" sz="2600" dirty="0">
                <a:solidFill>
                  <a:srgbClr val="FFFF00"/>
                </a:solidFill>
              </a:rPr>
              <a:t>It is narrated from the Holy Prophet </a:t>
            </a:r>
            <a:r>
              <a:rPr lang="en-US" altLang="en-US" sz="2600" dirty="0" smtClean="0">
                <a:solidFill>
                  <a:srgbClr val="FFFF00"/>
                </a:solidFill>
              </a:rPr>
              <a:t>(S) </a:t>
            </a:r>
            <a:r>
              <a:rPr lang="en-US" altLang="en-US" sz="2600" dirty="0">
                <a:solidFill>
                  <a:srgbClr val="FFFF00"/>
                </a:solidFill>
              </a:rPr>
              <a:t>that if this surah is recited at night, then seventy thousand angels pray to Allah (s.w.t.) to forgive the sins of the reciter. </a:t>
            </a:r>
            <a:endParaRPr lang="en-US" altLang="en-US" sz="2600" dirty="0" smtClean="0">
              <a:solidFill>
                <a:srgbClr val="FFFF00"/>
              </a:solidFill>
            </a:endParaRP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كَاشِفُوا۟ ٱلْعَذَابِ قَلِيلًا ۚ إِنَّكُمْ عَآئِدُونَ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will withdraw the punishment a little;</a:t>
            </a:r>
          </a:p>
          <a:p>
            <a:pPr>
              <a:lnSpc>
                <a:spcPct val="90000"/>
              </a:lnSpc>
            </a:pPr>
            <a:r>
              <a:rPr lang="en-US" altLang="en-US" sz="3200" dirty="0">
                <a:latin typeface="Calibri" panose="020F0502020204030204" pitchFamily="34" charset="0"/>
              </a:rPr>
              <a:t>but you will indeed revert [to your earlier ways].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8508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نَبْطِشُ ٱلْبَطْشَةَ ٱلْكُبْرَىٰٓ إِنَّا مُنتَقِمُونَ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strike with the most terrible striking,</a:t>
            </a:r>
          </a:p>
          <a:p>
            <a:pPr>
              <a:lnSpc>
                <a:spcPct val="90000"/>
              </a:lnSpc>
            </a:pPr>
            <a:r>
              <a:rPr lang="en-US" altLang="en-US" sz="3200" dirty="0">
                <a:latin typeface="Calibri" panose="020F0502020204030204" pitchFamily="34" charset="0"/>
              </a:rPr>
              <a:t>We will indeed take vengeance [on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819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فَتَنَّا قَبْلَهُمْ قَوْمَ فِرْعَوْنَ وَجَآءَهُمْ رَسُولٌ كَرِيمٌ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tried</a:t>
            </a:r>
          </a:p>
          <a:p>
            <a:pPr>
              <a:lnSpc>
                <a:spcPct val="90000"/>
              </a:lnSpc>
            </a:pPr>
            <a:r>
              <a:rPr lang="en-US" altLang="en-US" sz="3200" dirty="0">
                <a:latin typeface="Calibri" panose="020F0502020204030204" pitchFamily="34" charset="0"/>
              </a:rPr>
              <a:t>the people of Pharaoh before them,</a:t>
            </a:r>
          </a:p>
          <a:p>
            <a:pPr>
              <a:lnSpc>
                <a:spcPct val="90000"/>
              </a:lnSpc>
            </a:pPr>
            <a:r>
              <a:rPr lang="en-US" altLang="en-US" sz="3200" dirty="0">
                <a:latin typeface="Calibri" panose="020F0502020204030204" pitchFamily="34" charset="0"/>
              </a:rPr>
              <a:t>when a noble apostle came to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1258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أَدُّوٓا۟ إِلَىَّ عِبَادَ ٱللَّـهِ ۖ إِنِّى لَكُمْ رَسُولٌ أَمِينٌ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[saying,] ‘Give over the servants of </a:t>
            </a:r>
            <a:r>
              <a:rPr lang="en-US" altLang="en-US" sz="3200" dirty="0" smtClean="0">
                <a:latin typeface="Calibri" panose="020F0502020204030204" pitchFamily="34" charset="0"/>
              </a:rPr>
              <a:t>Allah </a:t>
            </a:r>
            <a:r>
              <a:rPr lang="en-US" altLang="en-US" sz="3200" dirty="0">
                <a:latin typeface="Calibri" panose="020F0502020204030204" pitchFamily="34" charset="0"/>
              </a:rPr>
              <a:t>to me;</a:t>
            </a:r>
          </a:p>
          <a:p>
            <a:pPr>
              <a:lnSpc>
                <a:spcPct val="90000"/>
              </a:lnSpc>
            </a:pPr>
            <a:r>
              <a:rPr lang="en-US" altLang="en-US" sz="3200" dirty="0">
                <a:latin typeface="Calibri" panose="020F0502020204030204" pitchFamily="34" charset="0"/>
              </a:rPr>
              <a:t>indeed I am a trusted apostle [sent] to you.</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6830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 لَّا تَعْلُوا۟ عَلَى ٱللَّـهِ ۖ إِنِّىٓ ءَاتِيكُم بِسُلْطَـٰنٍ مُّبِينٍ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defy Allah.</a:t>
            </a:r>
          </a:p>
          <a:p>
            <a:pPr>
              <a:lnSpc>
                <a:spcPct val="90000"/>
              </a:lnSpc>
            </a:pPr>
            <a:r>
              <a:rPr lang="en-US" altLang="en-US" sz="3200" dirty="0">
                <a:latin typeface="Calibri" panose="020F0502020204030204" pitchFamily="34" charset="0"/>
              </a:rPr>
              <a:t>Indeed I bring you a manifest authority.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3442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وَإِنِّى عُذْتُ بِرَبِّى وَرَبِّكُمْ أَن تَرْجُمُونِ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seek the protection of my Lord and your Lord,</a:t>
            </a:r>
          </a:p>
          <a:p>
            <a:pPr>
              <a:lnSpc>
                <a:spcPct val="90000"/>
              </a:lnSpc>
            </a:pPr>
            <a:r>
              <a:rPr lang="en-US" altLang="en-US" sz="3200" dirty="0">
                <a:latin typeface="Calibri" panose="020F0502020204030204" pitchFamily="34" charset="0"/>
              </a:rPr>
              <a:t>lest you should stone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2313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لَّمْ تُؤْمِنُوا۟ لِى فَٱعْتَزِلُونِ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do not believe me,</a:t>
            </a:r>
          </a:p>
          <a:p>
            <a:pPr>
              <a:lnSpc>
                <a:spcPct val="90000"/>
              </a:lnSpc>
            </a:pPr>
            <a:r>
              <a:rPr lang="en-US" altLang="en-US" sz="3200" dirty="0">
                <a:latin typeface="Calibri" panose="020F0502020204030204" pitchFamily="34" charset="0"/>
              </a:rPr>
              <a:t>keep out of my way.’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0568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فَدَعَا رَبَّهُۥٓ أَنَّ هَـٰٓؤُلَآءِ قَوْمٌ مُّجْرِمُونَ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invoked his Lord, [saying,]</a:t>
            </a:r>
          </a:p>
          <a:p>
            <a:pPr>
              <a:lnSpc>
                <a:spcPct val="90000"/>
              </a:lnSpc>
            </a:pPr>
            <a:r>
              <a:rPr lang="en-US" altLang="en-US" sz="3200" dirty="0">
                <a:latin typeface="Calibri" panose="020F0502020204030204" pitchFamily="34" charset="0"/>
              </a:rPr>
              <a:t>‘These are indeed a guilty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36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فَأَسْرِ بِعِبَادِى لَيْلًا إِنَّكُم مُّتَّبَعُونَ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told him,] ‘Set out with My servants by night;</a:t>
            </a:r>
          </a:p>
          <a:p>
            <a:pPr>
              <a:lnSpc>
                <a:spcPct val="90000"/>
              </a:lnSpc>
            </a:pPr>
            <a:r>
              <a:rPr lang="en-US" altLang="en-US" sz="3200" dirty="0">
                <a:latin typeface="Calibri" panose="020F0502020204030204" pitchFamily="34" charset="0"/>
              </a:rPr>
              <a:t>for you will indeed be pursued.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3351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وَٱتْرُكِ ٱلْبَحْرَ رَهْوًا ۖ إِنَّهُمْ جُندٌ مُّغْرَقُونَ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leave the sea calmly;</a:t>
            </a:r>
          </a:p>
          <a:p>
            <a:pPr>
              <a:lnSpc>
                <a:spcPct val="90000"/>
              </a:lnSpc>
            </a:pPr>
            <a:r>
              <a:rPr lang="en-US" altLang="en-US" sz="3200" dirty="0">
                <a:latin typeface="Calibri" panose="020F0502020204030204" pitchFamily="34" charset="0"/>
              </a:rPr>
              <a:t>they will indeed be a drowned host.’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2109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51809"/>
            <a:ext cx="12192000" cy="710963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44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Dukhān</a:t>
            </a:r>
            <a:endParaRPr lang="en-US" altLang="en-US" sz="2800" dirty="0" smtClean="0">
              <a:solidFill>
                <a:srgbClr val="FFFF00"/>
              </a:solidFill>
            </a:endParaRPr>
          </a:p>
          <a:p>
            <a:pPr algn="ctr">
              <a:spcBef>
                <a:spcPct val="0"/>
              </a:spcBef>
              <a:buFontTx/>
              <a:buNone/>
            </a:pPr>
            <a:endParaRPr lang="en-US" altLang="en-US" sz="600" dirty="0" smtClean="0">
              <a:solidFill>
                <a:srgbClr val="FFFF00"/>
              </a:solidFill>
            </a:endParaRPr>
          </a:p>
          <a:p>
            <a:pPr algn="ctr">
              <a:spcBef>
                <a:spcPct val="0"/>
              </a:spcBef>
              <a:buFontTx/>
              <a:buNone/>
            </a:pPr>
            <a:r>
              <a:rPr lang="en-US" altLang="en-US" sz="2600" dirty="0">
                <a:solidFill>
                  <a:srgbClr val="FFFF00"/>
                </a:solidFill>
              </a:rPr>
              <a:t>If recited on Thursday nights, all sins are forgiven and houses are built for the reciter in Jannah.</a:t>
            </a:r>
            <a:r>
              <a:rPr lang="en-US" altLang="en-US" sz="2400" dirty="0">
                <a:solidFill>
                  <a:srgbClr val="FFFF00"/>
                </a:solidFill>
              </a:rPr>
              <a:t> </a:t>
            </a:r>
            <a:r>
              <a:rPr lang="en-US" altLang="en-US" sz="2600" dirty="0" smtClean="0">
                <a:solidFill>
                  <a:srgbClr val="FFFF00"/>
                </a:solidFill>
              </a:rPr>
              <a:t>The </a:t>
            </a:r>
            <a:r>
              <a:rPr lang="en-US" altLang="en-US" sz="2600" dirty="0">
                <a:solidFill>
                  <a:srgbClr val="FFFF00"/>
                </a:solidFill>
              </a:rPr>
              <a:t>reward for reciting each letter of this surah is equal to that of freeing a thousand slaves for seeking the pleasure of Allah (s.w.t</a:t>
            </a:r>
            <a:r>
              <a:rPr lang="en-US" altLang="en-US" sz="2600" dirty="0" smtClean="0">
                <a:solidFill>
                  <a:srgbClr val="FFFF00"/>
                </a:solidFill>
              </a:rPr>
              <a:t>.). Imam </a:t>
            </a:r>
            <a:r>
              <a:rPr lang="en-US" altLang="en-US" sz="2600" dirty="0">
                <a:solidFill>
                  <a:srgbClr val="FFFF00"/>
                </a:solidFill>
              </a:rPr>
              <a:t>Muhammad al-</a:t>
            </a:r>
            <a:r>
              <a:rPr lang="en-US" altLang="en-US" sz="2600" dirty="0" err="1">
                <a:solidFill>
                  <a:srgbClr val="FFFF00"/>
                </a:solidFill>
              </a:rPr>
              <a:t>Baqir</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said that whoever recites surah ad-</a:t>
            </a:r>
            <a:r>
              <a:rPr lang="en-US" altLang="en-US" sz="2600" dirty="0" err="1">
                <a:solidFill>
                  <a:srgbClr val="FFFF00"/>
                </a:solidFill>
              </a:rPr>
              <a:t>Dukhan</a:t>
            </a:r>
            <a:r>
              <a:rPr lang="en-US" altLang="en-US" sz="2600" dirty="0">
                <a:solidFill>
                  <a:srgbClr val="FFFF00"/>
                </a:solidFill>
              </a:rPr>
              <a:t> in his </a:t>
            </a:r>
            <a:r>
              <a:rPr lang="en-US" altLang="en-US" sz="2600" dirty="0" err="1">
                <a:solidFill>
                  <a:srgbClr val="FFFF00"/>
                </a:solidFill>
              </a:rPr>
              <a:t>faraa’idh</a:t>
            </a:r>
            <a:r>
              <a:rPr lang="en-US" altLang="en-US" sz="2600" dirty="0">
                <a:solidFill>
                  <a:srgbClr val="FFFF00"/>
                </a:solidFill>
              </a:rPr>
              <a:t> (compulsory prayers) will be protected from the torment of the Day of Judgement and will easily be able to give his accounts. His book of deeds will also be given to him in his right hand.</a:t>
            </a:r>
          </a:p>
          <a:p>
            <a:pPr algn="ctr">
              <a:spcBef>
                <a:spcPct val="0"/>
              </a:spcBef>
              <a:buFontTx/>
              <a:buNone/>
            </a:pPr>
            <a:r>
              <a:rPr lang="en-US" altLang="en-US" sz="2600" dirty="0">
                <a:solidFill>
                  <a:srgbClr val="FFFF00"/>
                </a:solidFill>
              </a:rPr>
              <a:t>	If kept in one’s possession, this surah acts as a protection from the plots of </a:t>
            </a:r>
            <a:r>
              <a:rPr lang="en-US" altLang="en-US" sz="2600" dirty="0" err="1">
                <a:solidFill>
                  <a:srgbClr val="FFFF00"/>
                </a:solidFill>
              </a:rPr>
              <a:t>Shaitan</a:t>
            </a:r>
            <a:r>
              <a:rPr lang="en-US" altLang="en-US" sz="2600" dirty="0">
                <a:solidFill>
                  <a:srgbClr val="FFFF00"/>
                </a:solidFill>
              </a:rPr>
              <a:t>. If kept under one’s pillow before sleeping at night, there will be no suffering from nightmares and one will always get good dreams. Keeping this surah in a place of business makes the trade prosper.</a:t>
            </a:r>
          </a:p>
          <a:p>
            <a:pPr algn="ctr">
              <a:spcBef>
                <a:spcPct val="0"/>
              </a:spcBef>
              <a:buFontTx/>
              <a:buNone/>
            </a:pPr>
            <a:r>
              <a:rPr lang="en-US" altLang="en-US" sz="2600" dirty="0">
                <a:solidFill>
                  <a:srgbClr val="FFFF00"/>
                </a:solidFill>
              </a:rPr>
              <a:t>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keeping this surah as a talisman ensures protection from the authorities and makes people fond of the wearer. Drinking water in which this surah has been dissolved is a cure for all ailments related to the stomach</a:t>
            </a:r>
            <a:r>
              <a:rPr lang="en-US" altLang="en-US" sz="2600" dirty="0" smtClean="0">
                <a:solidFill>
                  <a:srgbClr val="FFFF00"/>
                </a:solidFill>
              </a:rPr>
              <a:t>.</a:t>
            </a: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6659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كَمْ تَرَكُوا۟ مِن جَنَّـٰتٍ وَعُيُونٍ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gardens and springs did they leave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7052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وَزُرُوعٍ وَمَقَامٍ كَرِيمٍ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Fields and splendid places,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7416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وَنَعْمَةٍ كَانُوا۟ فِيهَا فَـٰكِهِينَ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bounties wherein they rejoiced!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5219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 وَأَوْرَثْنَـٰهَا قَوْمًا ءَاخَرِينَ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a:t>
            </a:r>
          </a:p>
          <a:p>
            <a:pPr>
              <a:lnSpc>
                <a:spcPct val="90000"/>
              </a:lnSpc>
            </a:pPr>
            <a:r>
              <a:rPr lang="en-US" altLang="en-US" sz="3200" dirty="0">
                <a:latin typeface="Calibri" panose="020F0502020204030204" pitchFamily="34" charset="0"/>
              </a:rPr>
              <a:t>and We bequeathed them to another people.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264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بَكَتْ عَلَيْهِمُ ٱلسَّمَآءُ وَٱلْأَرْضُ وَمَا كَانُوا۟ مُنظَرِينَ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neither the sky wept for them,</a:t>
            </a:r>
          </a:p>
          <a:p>
            <a:pPr>
              <a:lnSpc>
                <a:spcPct val="90000"/>
              </a:lnSpc>
            </a:pPr>
            <a:r>
              <a:rPr lang="en-US" altLang="en-US" sz="3200" dirty="0">
                <a:latin typeface="Calibri" panose="020F0502020204030204" pitchFamily="34" charset="0"/>
              </a:rPr>
              <a:t>nor the earth;</a:t>
            </a:r>
          </a:p>
          <a:p>
            <a:pPr>
              <a:lnSpc>
                <a:spcPct val="90000"/>
              </a:lnSpc>
            </a:pPr>
            <a:r>
              <a:rPr lang="en-US" altLang="en-US" sz="3200" dirty="0">
                <a:latin typeface="Calibri" panose="020F0502020204030204" pitchFamily="34" charset="0"/>
              </a:rPr>
              <a:t>nor were they granted any respite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4683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نَجَّيْنَا بَنِىٓ إِسْرَٰٓءِيلَ مِنَ ٱلْعَذَابِ ٱلْمُهِينِ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delivered the Children of Israel</a:t>
            </a:r>
          </a:p>
          <a:p>
            <a:pPr>
              <a:lnSpc>
                <a:spcPct val="90000"/>
              </a:lnSpc>
            </a:pPr>
            <a:r>
              <a:rPr lang="en-US" altLang="en-US" sz="3200" dirty="0">
                <a:latin typeface="Calibri" panose="020F0502020204030204" pitchFamily="34" charset="0"/>
              </a:rPr>
              <a:t>from a humiliating torment,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5191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فِرْعَوْنَ ۚ إِنَّهُۥ كَانَ عَالِيًا مِّنَ ٱلْمُسْرِفِينَ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Pharaoh.</a:t>
            </a:r>
          </a:p>
          <a:p>
            <a:pPr>
              <a:lnSpc>
                <a:spcPct val="90000"/>
              </a:lnSpc>
            </a:pPr>
            <a:r>
              <a:rPr lang="en-US" altLang="en-US" sz="3200" dirty="0">
                <a:latin typeface="Calibri" panose="020F0502020204030204" pitchFamily="34" charset="0"/>
              </a:rPr>
              <a:t>Indeed he was a tyrant among the profligates.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288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ٱخْتَرْنَـٰهُمْ عَلَىٰ عِلْمٍ عَلَى ٱلْعَـٰلَمِينَ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chose them knowingly</a:t>
            </a:r>
          </a:p>
          <a:p>
            <a:pPr>
              <a:lnSpc>
                <a:spcPct val="90000"/>
              </a:lnSpc>
            </a:pPr>
            <a:r>
              <a:rPr lang="en-US" altLang="en-US" sz="3200" dirty="0">
                <a:latin typeface="Calibri" panose="020F0502020204030204" pitchFamily="34" charset="0"/>
              </a:rPr>
              <a:t>above all the nations.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6455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وَءَاتَيْنَـٰهُم مِّنَ ٱلْـَٔايَـٰتِ مَا فِيهِ بَلَـٰٓؤٌا۟ مُّبِينٌ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them some signs</a:t>
            </a:r>
          </a:p>
          <a:p>
            <a:pPr>
              <a:lnSpc>
                <a:spcPct val="90000"/>
              </a:lnSpc>
            </a:pPr>
            <a:r>
              <a:rPr lang="en-US" altLang="en-US" sz="3200" dirty="0">
                <a:latin typeface="Calibri" panose="020F0502020204030204" pitchFamily="34" charset="0"/>
              </a:rPr>
              <a:t>in which there was a manifest test.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548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هَـٰٓؤُلَآءِ لَيَقُولُونَ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these ones say,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7409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هِىَ إِلَّا مَوْتَتُنَا ٱلْأُولَىٰ وَمَا نَحْنُ بِمُنشَرِينَ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just our first death,</a:t>
            </a:r>
          </a:p>
          <a:p>
            <a:pPr>
              <a:lnSpc>
                <a:spcPct val="90000"/>
              </a:lnSpc>
            </a:pPr>
            <a:r>
              <a:rPr lang="en-US" altLang="en-US" sz="3200" dirty="0">
                <a:latin typeface="Calibri" panose="020F0502020204030204" pitchFamily="34" charset="0"/>
              </a:rPr>
              <a:t>and we shall not be resurrected.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6615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فَأْتُوا۟ بِـَٔابَآئِنَآ إِن كُنتُمْ صَـٰدِقِينَ ﴿٣٦﴾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Bring our fathers back [to life],</a:t>
            </a:r>
          </a:p>
          <a:p>
            <a:pPr>
              <a:lnSpc>
                <a:spcPct val="90000"/>
              </a:lnSpc>
            </a:pPr>
            <a:r>
              <a:rPr lang="en-US" altLang="en-US" sz="3200" dirty="0">
                <a:latin typeface="Calibri" panose="020F0502020204030204" pitchFamily="34" charset="0"/>
              </a:rPr>
              <a:t>should you be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8535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أَهُمْ خَيْرٌ أَمْ قَوْمُ تُبَّعٍ وَٱلَّذِينَ مِن قَبْلِهِمْ ۚ أَهْلَكْنَـٰهُمْ ۖ إِنَّهُمْ كَانُوا۟ مُجْرِمِينَ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Are they better, or the people of </a:t>
            </a:r>
            <a:r>
              <a:rPr lang="en-US" altLang="en-US" sz="3200" i="1" dirty="0" err="1">
                <a:latin typeface="Calibri" panose="020F0502020204030204" pitchFamily="34" charset="0"/>
              </a:rPr>
              <a:t>Tubbaʿ</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those who were before them?</a:t>
            </a:r>
          </a:p>
          <a:p>
            <a:pPr>
              <a:lnSpc>
                <a:spcPct val="90000"/>
              </a:lnSpc>
            </a:pPr>
            <a:r>
              <a:rPr lang="en-US" altLang="en-US" sz="3200" dirty="0">
                <a:latin typeface="Calibri" panose="020F0502020204030204" pitchFamily="34" charset="0"/>
              </a:rPr>
              <a:t>We destroyed them;</a:t>
            </a:r>
          </a:p>
          <a:p>
            <a:pPr>
              <a:lnSpc>
                <a:spcPct val="90000"/>
              </a:lnSpc>
            </a:pPr>
            <a:r>
              <a:rPr lang="en-US" altLang="en-US" sz="3200" dirty="0">
                <a:latin typeface="Calibri" panose="020F0502020204030204" pitchFamily="34" charset="0"/>
              </a:rPr>
              <a:t>indeed they were guilty.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4953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خَلَقْنَا ٱلسَّمَـٰوَٰتِ وَٱلْأَرْضَ وَمَا بَيْنَهُمَا لَـٰعِبِينَ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 heavens and the earth</a:t>
            </a:r>
          </a:p>
          <a:p>
            <a:pPr>
              <a:lnSpc>
                <a:spcPct val="90000"/>
              </a:lnSpc>
            </a:pPr>
            <a:r>
              <a:rPr lang="en-US" altLang="en-US" sz="3200" dirty="0">
                <a:latin typeface="Calibri" panose="020F0502020204030204" pitchFamily="34" charset="0"/>
              </a:rPr>
              <a:t>and whatever is between them for play.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7711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خَلَقْنَـٰهُمَآ إِلَّا بِٱلْحَقِّ وَلَـٰكِنَّ أَكْثَرَهُمْ لَا يَعْلَمُونَ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them except with reason;</a:t>
            </a:r>
          </a:p>
          <a:p>
            <a:pPr>
              <a:lnSpc>
                <a:spcPct val="90000"/>
              </a:lnSpc>
            </a:pPr>
            <a:r>
              <a:rPr lang="en-US" altLang="en-US" sz="3200" dirty="0">
                <a:latin typeface="Calibri" panose="020F0502020204030204" pitchFamily="34" charset="0"/>
              </a:rPr>
              <a:t>but most of them do not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9357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يَوْمَ ٱلْفَصْلِ مِيقَـٰتُهُمْ أَجْمَعِينَ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Day of Judgement</a:t>
            </a:r>
          </a:p>
          <a:p>
            <a:pPr>
              <a:lnSpc>
                <a:spcPct val="90000"/>
              </a:lnSpc>
            </a:pPr>
            <a:r>
              <a:rPr lang="en-US" altLang="en-US" sz="3200" dirty="0">
                <a:latin typeface="Calibri" panose="020F0502020204030204" pitchFamily="34" charset="0"/>
              </a:rPr>
              <a:t>is the tryst for them all,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8480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لَا يُغْنِى مَوْلًى عَن مَّوْلًى شَيْـًٔا وَلَا هُمْ يُنصَرُونَ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a:t>
            </a:r>
          </a:p>
          <a:p>
            <a:pPr>
              <a:lnSpc>
                <a:spcPct val="90000"/>
              </a:lnSpc>
            </a:pPr>
            <a:r>
              <a:rPr lang="en-US" altLang="en-US" sz="3200" dirty="0">
                <a:latin typeface="Calibri" panose="020F0502020204030204" pitchFamily="34" charset="0"/>
              </a:rPr>
              <a:t>when a friend will not avail a friend in any way,</a:t>
            </a:r>
          </a:p>
          <a:p>
            <a:pPr>
              <a:lnSpc>
                <a:spcPct val="90000"/>
              </a:lnSpc>
            </a:pPr>
            <a:r>
              <a:rPr lang="en-US" altLang="en-US" sz="3200" dirty="0">
                <a:latin typeface="Calibri" panose="020F0502020204030204" pitchFamily="34" charset="0"/>
              </a:rPr>
              <a:t>nor will they be helped,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2014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رَّحِمَ ٱللَّـهُ ۚ إِنَّهُۥ هُوَ ٱلْعَزِيزُ ٱلرَّحِيمُ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for him on whom Allah has mercy.</a:t>
            </a:r>
          </a:p>
          <a:p>
            <a:pPr>
              <a:lnSpc>
                <a:spcPct val="90000"/>
              </a:lnSpc>
            </a:pPr>
            <a:r>
              <a:rPr lang="en-US" altLang="en-US" sz="3200" dirty="0">
                <a:latin typeface="Calibri" panose="020F0502020204030204" pitchFamily="34" charset="0"/>
              </a:rPr>
              <a:t>Indeed He is the All-mighty, the All-merciful.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5663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شَجَرَتَ ٱلزَّقُّومِ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tree of </a:t>
            </a:r>
            <a:r>
              <a:rPr lang="en-US" altLang="en-US" sz="3200" i="1" dirty="0" err="1">
                <a:latin typeface="Calibri" panose="020F0502020204030204" pitchFamily="34" charset="0"/>
              </a:rPr>
              <a:t>Zaqqūm</a:t>
            </a:r>
            <a:endParaRPr lang="en-US" altLang="en-US" sz="3200" i="1"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2699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طَعَامُ ٱلْأَثِيمِ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be the food of the sinful.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0922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كَٱلْمُهْلِ يَغْلِى فِى ٱلْبُطُونِ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Like molten copper it will boil in the bellies,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7556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كَغَلْىِ ٱلْحَمِيمِ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boiling like boiling water.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2366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خُذُوهُ فَٱعْتِلُوهُ إِلَىٰ سَوَآءِ ٱلْجَحِيمِ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drag him to the middle of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749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صُبُّوا۟ فَوْقَ رَأْسِهِۦ مِنْ عَذَابِ ٱلْحَمِيمِ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pour over his head</a:t>
            </a:r>
          </a:p>
          <a:p>
            <a:pPr>
              <a:lnSpc>
                <a:spcPct val="90000"/>
              </a:lnSpc>
            </a:pPr>
            <a:r>
              <a:rPr lang="en-US" altLang="en-US" sz="3200" dirty="0">
                <a:latin typeface="Calibri" panose="020F0502020204030204" pitchFamily="34" charset="0"/>
              </a:rPr>
              <a:t>the punishment of boiling water.’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2864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ذُقْ إِنَّكَ أَنتَ ٱلْعَزِيزُ ٱلْكَرِيمُ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‘Taste!</a:t>
            </a:r>
          </a:p>
          <a:p>
            <a:pPr>
              <a:lnSpc>
                <a:spcPct val="90000"/>
              </a:lnSpc>
            </a:pPr>
            <a:r>
              <a:rPr lang="en-US" altLang="en-US" sz="3200" dirty="0">
                <a:latin typeface="Calibri" panose="020F0502020204030204" pitchFamily="34" charset="0"/>
              </a:rPr>
              <a:t>Indeed you are the [self-styled] mighty and noble!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14720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مَا كُنتُم بِهِۦ تَمْتَرُونَ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what you used to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7607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ٱلْمُتَّقِينَ فِى مَقَامٍ أَمِينٍ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Godwary</a:t>
            </a:r>
            <a:r>
              <a:rPr lang="en-US" altLang="en-US" sz="3200" dirty="0">
                <a:latin typeface="Calibri" panose="020F0502020204030204" pitchFamily="34" charset="0"/>
              </a:rPr>
              <a:t> will be in a secure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4410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فِى جَنَّـٰتٍ وَعُيُونٍ ﴿٥٢﴾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amid gardens and springs,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2110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يَلْبَسُونَ مِن سُندُسٍ وَإِسْتَبْرَقٍ مُّتَقَـٰبِلِينَ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dressed in fine silk and brocade,</a:t>
            </a:r>
          </a:p>
          <a:p>
            <a:pPr>
              <a:lnSpc>
                <a:spcPct val="90000"/>
              </a:lnSpc>
            </a:pPr>
            <a:r>
              <a:rPr lang="en-US" altLang="en-US" sz="3200" dirty="0">
                <a:latin typeface="Calibri" panose="020F0502020204030204" pitchFamily="34" charset="0"/>
              </a:rPr>
              <a:t>sitting face to face.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8591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وَزَوَّجْنَـٰهُم بِحُورٍ عِينٍ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shall it be,</a:t>
            </a:r>
          </a:p>
          <a:p>
            <a:pPr>
              <a:lnSpc>
                <a:spcPct val="90000"/>
              </a:lnSpc>
            </a:pPr>
            <a:r>
              <a:rPr lang="en-US" altLang="en-US" sz="3200" dirty="0">
                <a:latin typeface="Calibri" panose="020F0502020204030204" pitchFamily="34" charset="0"/>
              </a:rPr>
              <a:t>and We shall wed them to black-eyed </a:t>
            </a:r>
            <a:r>
              <a:rPr lang="en-US" altLang="en-US" sz="3200" dirty="0" err="1">
                <a:latin typeface="Calibri" panose="020F0502020204030204" pitchFamily="34" charset="0"/>
              </a:rPr>
              <a:t>houris</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2069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30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يَدْعُونَ فِيهَا بِكُلِّ فَـٰكِهَةٍ ءَامِنِينَ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call for every fruit, in safety.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14332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يَذُوقُونَ فِيهَا ٱلْمَوْتَ إِلَّا ٱلْمَوْتَةَ ٱلْأُولَىٰ ۖ وَوَقَىٰهُمْ عَذَابَ ٱلْجَحِيمِ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not taste death</a:t>
            </a:r>
          </a:p>
          <a:p>
            <a:pPr>
              <a:lnSpc>
                <a:spcPct val="90000"/>
              </a:lnSpc>
            </a:pPr>
            <a:r>
              <a:rPr lang="en-US" altLang="en-US" sz="3200" dirty="0">
                <a:latin typeface="Calibri" panose="020F0502020204030204" pitchFamily="34" charset="0"/>
              </a:rPr>
              <a:t>except the first death,</a:t>
            </a:r>
          </a:p>
          <a:p>
            <a:pPr>
              <a:lnSpc>
                <a:spcPct val="90000"/>
              </a:lnSpc>
            </a:pPr>
            <a:r>
              <a:rPr lang="en-US" altLang="en-US" sz="3200" dirty="0">
                <a:latin typeface="Calibri" panose="020F0502020204030204" pitchFamily="34" charset="0"/>
              </a:rPr>
              <a:t>and He will save them from the punishment of hell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01430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فَضْلًا مِّن رَّبِّكَ ۚ ذَٰلِكَ هُوَ ٱلْفَوْزُ ٱلْعَظِيمُ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grace from your Lord.</a:t>
            </a:r>
          </a:p>
          <a:p>
            <a:pPr>
              <a:lnSpc>
                <a:spcPct val="90000"/>
              </a:lnSpc>
            </a:pPr>
            <a:r>
              <a:rPr lang="en-US" altLang="en-US" sz="3200" dirty="0">
                <a:latin typeface="Calibri" panose="020F0502020204030204" pitchFamily="34" charset="0"/>
              </a:rPr>
              <a:t>That is the great success.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19121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فَإِنَّمَا يَسَّرْنَـٰهُ بِلِسَانِكَ لَعَلَّهُمْ يَتَذَكَّرُونَ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made it simple in your language,</a:t>
            </a:r>
          </a:p>
          <a:p>
            <a:pPr>
              <a:lnSpc>
                <a:spcPct val="90000"/>
              </a:lnSpc>
            </a:pPr>
            <a:r>
              <a:rPr lang="en-US" altLang="en-US" sz="3200" dirty="0">
                <a:latin typeface="Calibri" panose="020F0502020204030204" pitchFamily="34" charset="0"/>
              </a:rPr>
              <a:t>so that they may take admonition.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90628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فَٱرْتَقِبْ إِنَّهُم مُّرْتَقِبُونَ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wait!</a:t>
            </a:r>
          </a:p>
          <a:p>
            <a:pPr>
              <a:lnSpc>
                <a:spcPct val="90000"/>
              </a:lnSpc>
            </a:pPr>
            <a:r>
              <a:rPr lang="en-US" altLang="en-US" sz="3200" dirty="0">
                <a:latin typeface="Calibri" panose="020F0502020204030204" pitchFamily="34" charset="0"/>
              </a:rPr>
              <a:t>Indeed they [too] are waiting.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6140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وَٱلْكِتَـٰبِ ٱلْمُبِينِ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أَنزَلْنَـٰهُ فِى لَيْلَةٍ مُّبَـٰرَكَةٍ ۚ إِنَّا كُنَّا مُنذِرِينَ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sent it down on a blessed night,</a:t>
            </a:r>
          </a:p>
          <a:p>
            <a:pPr>
              <a:lnSpc>
                <a:spcPct val="90000"/>
              </a:lnSpc>
            </a:pPr>
            <a:r>
              <a:rPr lang="en-US" altLang="en-US" sz="3200" dirty="0">
                <a:latin typeface="Calibri" panose="020F0502020204030204" pitchFamily="34" charset="0"/>
              </a:rPr>
              <a:t>and indeed We have been warning [mankind].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851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فِيهَا يُفْرَقُ كُلُّ أَمْرٍ حَكِيمٍ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definitive matter is resolved in it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153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9721</TotalTime>
  <Words>2259</Words>
  <Application>Microsoft Office PowerPoint</Application>
  <PresentationFormat>Widescreen</PresentationFormat>
  <Paragraphs>257</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حمٓ ﴿١﴾ </vt:lpstr>
      <vt:lpstr>وَٱلْكِتَـٰبِ ٱلْمُبِينِ ﴿٢﴾</vt:lpstr>
      <vt:lpstr> إِنَّآ أَنزَلْنَـٰهُ فِى لَيْلَةٍ مُّبَـٰرَكَةٍ ۚ إِنَّا كُنَّا مُنذِرِينَ ﴿٣﴾</vt:lpstr>
      <vt:lpstr> فِيهَا يُفْرَقُ كُلُّ أَمْرٍ حَكِيمٍ ﴿٤﴾</vt:lpstr>
      <vt:lpstr> أَمْرًا مِّنْ عِندِنَآ ۚ إِنَّا كُنَّا مُرْسِلِينَ ﴿٥﴾</vt:lpstr>
      <vt:lpstr> رَحْمَةً مِّن رَّبِّكَ ۚ إِنَّهُۥ هُوَ ٱلسَّمِيعُ ٱلْعَلِيمُ ﴿٦﴾</vt:lpstr>
      <vt:lpstr> رَبِّ ٱلسَّمَـٰوَٰتِ وَٱلْأَرْضِ وَمَا بَيْنَهُمَآ ۖ إِن كُنتُم مُّوقِنِينَ ﴿٧﴾</vt:lpstr>
      <vt:lpstr> لَآ إِلَـٰهَ إِلَّا هُوَ يُحْىِۦ وَيُمِيتُ ۖ رَبُّكُمْ وَرَبُّ ءَابَآئِكُمُ ٱلْأَوَّلِينَ ﴿٨﴾</vt:lpstr>
      <vt:lpstr> بَلْ هُمْ فِى شَكٍّۢ يَلْعَبُونَ ﴿٩﴾</vt:lpstr>
      <vt:lpstr> فَٱرْتَقِبْ يَوْمَ تَأْتِى ٱلسَّمَآءُ بِدُخَانٍ مُّبِينٍ ﴿١٠﴾</vt:lpstr>
      <vt:lpstr> يَغْشَى ٱلنَّاسَ ۖ هَـٰذَا عَذَابٌ أَلِيمٌ ﴿١١﴾</vt:lpstr>
      <vt:lpstr> رَّبَّنَا ٱكْشِفْ عَنَّا ٱلْعَذَابَ إِنَّا مُؤْمِنُونَ ﴿١٢﴾</vt:lpstr>
      <vt:lpstr> أَنَّىٰ لَهُمُ ٱلذِّكْرَىٰ وَقَدْ جَآءَهُمْ رَسُولٌ مُّبِينٌ ﴿١٣﴾</vt:lpstr>
      <vt:lpstr> ثُمَّ تَوَلَّوْا۟ عَنْهُ وَقَالُوا۟ مُعَلَّمٌ مَّجْنُونٌ ﴿١٤﴾</vt:lpstr>
      <vt:lpstr> إِنَّا كَاشِفُوا۟ ٱلْعَذَابِ قَلِيلًا ۚ إِنَّكُمْ عَآئِدُونَ ﴿١٥﴾</vt:lpstr>
      <vt:lpstr> يَوْمَ نَبْطِشُ ٱلْبَطْشَةَ ٱلْكُبْرَىٰٓ إِنَّا مُنتَقِمُونَ ﴿١٦﴾</vt:lpstr>
      <vt:lpstr> وَلَقَدْ فَتَنَّا قَبْلَهُمْ قَوْمَ فِرْعَوْنَ وَجَآءَهُمْ رَسُولٌ كَرِيمٌ ﴿١٧﴾</vt:lpstr>
      <vt:lpstr> أَنْ أَدُّوٓا۟ إِلَىَّ عِبَادَ ٱللَّـهِ ۖ إِنِّى لَكُمْ رَسُولٌ أَمِينٌ ﴿١٨﴾</vt:lpstr>
      <vt:lpstr>وَأَن لَّا تَعْلُوا۟ عَلَى ٱللَّـهِ ۖ إِنِّىٓ ءَاتِيكُم بِسُلْطَـٰنٍ مُّبِينٍ ﴿١٩﴾</vt:lpstr>
      <vt:lpstr> وَإِنِّى عُذْتُ بِرَبِّى وَرَبِّكُمْ أَن تَرْجُمُونِ ﴿٢٠﴾</vt:lpstr>
      <vt:lpstr> وَإِن لَّمْ تُؤْمِنُوا۟ لِى فَٱعْتَزِلُونِ ﴿٢١﴾</vt:lpstr>
      <vt:lpstr> فَدَعَا رَبَّهُۥٓ أَنَّ هَـٰٓؤُلَآءِ قَوْمٌ مُّجْرِمُونَ ﴿٢٢﴾</vt:lpstr>
      <vt:lpstr> فَأَسْرِ بِعِبَادِى لَيْلًا إِنَّكُم مُّتَّبَعُونَ ﴿٢٣﴾</vt:lpstr>
      <vt:lpstr> وَٱتْرُكِ ٱلْبَحْرَ رَهْوًا ۖ إِنَّهُمْ جُندٌ مُّغْرَقُونَ ﴿٢٤﴾</vt:lpstr>
      <vt:lpstr> كَمْ تَرَكُوا۟ مِن جَنَّـٰتٍ وَعُيُونٍ ﴿٢٥﴾</vt:lpstr>
      <vt:lpstr> وَزُرُوعٍ وَمَقَامٍ كَرِيمٍ ﴿٢٦﴾ </vt:lpstr>
      <vt:lpstr>وَنَعْمَةٍ كَانُوا۟ فِيهَا فَـٰكِهِينَ ﴿٢٧﴾</vt:lpstr>
      <vt:lpstr> كَذَٰلِكَ ۖ وَأَوْرَثْنَـٰهَا قَوْمًا ءَاخَرِينَ ﴿٢٨﴾</vt:lpstr>
      <vt:lpstr> فَمَا بَكَتْ عَلَيْهِمُ ٱلسَّمَآءُ وَٱلْأَرْضُ وَمَا كَانُوا۟ مُنظَرِينَ ﴿٢٩﴾</vt:lpstr>
      <vt:lpstr> وَلَقَدْ نَجَّيْنَا بَنِىٓ إِسْرَٰٓءِيلَ مِنَ ٱلْعَذَابِ ٱلْمُهِينِ ﴿٣٠﴾</vt:lpstr>
      <vt:lpstr> مِن فِرْعَوْنَ ۚ إِنَّهُۥ كَانَ عَالِيًا مِّنَ ٱلْمُسْرِفِينَ ﴿٣١﴾ </vt:lpstr>
      <vt:lpstr>وَلَقَدِ ٱخْتَرْنَـٰهُمْ عَلَىٰ عِلْمٍ عَلَى ٱلْعَـٰلَمِينَ ﴿٣٢﴾</vt:lpstr>
      <vt:lpstr> وَءَاتَيْنَـٰهُم مِّنَ ٱلْـَٔايَـٰتِ مَا فِيهِ بَلَـٰٓؤٌا۟ مُّبِينٌ ﴿٣٣﴾</vt:lpstr>
      <vt:lpstr> إِنَّ هَـٰٓؤُلَآءِ لَيَقُولُونَ ﴿٣٤﴾ </vt:lpstr>
      <vt:lpstr>إِنْ هِىَ إِلَّا مَوْتَتُنَا ٱلْأُولَىٰ وَمَا نَحْنُ بِمُنشَرِينَ ﴿٣٥﴾</vt:lpstr>
      <vt:lpstr> فَأْتُوا۟ بِـَٔابَآئِنَآ إِن كُنتُمْ صَـٰدِقِينَ ﴿٣٦﴾ </vt:lpstr>
      <vt:lpstr>أَهُمْ خَيْرٌ أَمْ قَوْمُ تُبَّعٍ وَٱلَّذِينَ مِن قَبْلِهِمْ ۚ أَهْلَكْنَـٰهُمْ ۖ إِنَّهُمْ كَانُوا۟ مُجْرِمِينَ ﴿٣٧﴾</vt:lpstr>
      <vt:lpstr> وَمَا خَلَقْنَا ٱلسَّمَـٰوَٰتِ وَٱلْأَرْضَ وَمَا بَيْنَهُمَا لَـٰعِبِينَ ﴿٣٨﴾ </vt:lpstr>
      <vt:lpstr>مَا خَلَقْنَـٰهُمَآ إِلَّا بِٱلْحَقِّ وَلَـٰكِنَّ أَكْثَرَهُمْ لَا يَعْلَمُونَ ﴿٣٩﴾</vt:lpstr>
      <vt:lpstr>إِنَّ يَوْمَ ٱلْفَصْلِ مِيقَـٰتُهُمْ أَجْمَعِينَ ﴿٤٠﴾</vt:lpstr>
      <vt:lpstr> يَوْمَ لَا يُغْنِى مَوْلًى عَن مَّوْلًى شَيْـًٔا وَلَا هُمْ يُنصَرُونَ ﴿٤١﴾</vt:lpstr>
      <vt:lpstr> إِلَّا مَن رَّحِمَ ٱللَّـهُ ۚ إِنَّهُۥ هُوَ ٱلْعَزِيزُ ٱلرَّحِيمُ ﴿٤٢﴾ </vt:lpstr>
      <vt:lpstr>إِنَّ شَجَرَتَ ٱلزَّقُّومِ ﴿٤٣﴾</vt:lpstr>
      <vt:lpstr> طَعَامُ ٱلْأَثِيمِ ﴿٤٤﴾</vt:lpstr>
      <vt:lpstr> كَٱلْمُهْلِ يَغْلِى فِى ٱلْبُطُونِ ﴿٤٥﴾</vt:lpstr>
      <vt:lpstr> كَغَلْىِ ٱلْحَمِيمِ ﴿٤٦﴾ </vt:lpstr>
      <vt:lpstr>خُذُوهُ فَٱعْتِلُوهُ إِلَىٰ سَوَآءِ ٱلْجَحِيمِ ﴿٤٧﴾</vt:lpstr>
      <vt:lpstr> ثُمَّ صُبُّوا۟ فَوْقَ رَأْسِهِۦ مِنْ عَذَابِ ٱلْحَمِيمِ ﴿٤٨﴾</vt:lpstr>
      <vt:lpstr> ذُقْ إِنَّكَ أَنتَ ٱلْعَزِيزُ ٱلْكَرِيمُ ﴿٤٩﴾</vt:lpstr>
      <vt:lpstr> إِنَّ هَـٰذَا مَا كُنتُم بِهِۦ تَمْتَرُونَ ﴿٥٠﴾</vt:lpstr>
      <vt:lpstr> إِنَّ ٱلْمُتَّقِينَ فِى مَقَامٍ أَمِينٍ ﴿٥١﴾ </vt:lpstr>
      <vt:lpstr>فِى جَنَّـٰتٍ وَعُيُونٍ ﴿٥٢﴾ </vt:lpstr>
      <vt:lpstr>يَلْبَسُونَ مِن سُندُسٍ وَإِسْتَبْرَقٍ مُّتَقَـٰبِلِينَ ﴿٥٣﴾</vt:lpstr>
      <vt:lpstr> كَذَٰلِكَ وَزَوَّجْنَـٰهُم بِحُورٍ عِينٍ ﴿٥٤﴾</vt:lpstr>
      <vt:lpstr> يَدْعُونَ فِيهَا بِكُلِّ فَـٰكِهَةٍ ءَامِنِينَ ﴿٥٥﴾</vt:lpstr>
      <vt:lpstr> لَا يَذُوقُونَ فِيهَا ٱلْمَوْتَ إِلَّا ٱلْمَوْتَةَ ٱلْأُولَىٰ ۖ وَوَقَىٰهُمْ عَذَابَ ٱلْجَحِيمِ ﴿٥٦﴾</vt:lpstr>
      <vt:lpstr> فَضْلًا مِّن رَّبِّكَ ۚ ذَٰلِكَ هُوَ ٱلْفَوْزُ ٱلْعَظِيمُ ﴿٥٧﴾</vt:lpstr>
      <vt:lpstr> فَإِنَّمَا يَسَّرْنَـٰهُ بِلِسَانِكَ لَعَلَّهُمْ يَتَذَكَّرُونَ ﴿٥٨﴾</vt:lpstr>
      <vt:lpstr> فَٱرْتَقِبْ إِنَّهُم مُّرْتَقِبُونَ ﴿٥٩﴾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703</cp:revision>
  <dcterms:created xsi:type="dcterms:W3CDTF">2005-07-27T05:58:58Z</dcterms:created>
  <dcterms:modified xsi:type="dcterms:W3CDTF">2020-05-14T07:48:21Z</dcterms:modified>
</cp:coreProperties>
</file>