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4"/>
  </p:notesMasterIdLst>
  <p:sldIdLst>
    <p:sldId id="354" r:id="rId2"/>
    <p:sldId id="355" r:id="rId3"/>
    <p:sldId id="893" r:id="rId4"/>
    <p:sldId id="766" r:id="rId5"/>
    <p:sldId id="1072" r:id="rId6"/>
    <p:sldId id="1073" r:id="rId7"/>
    <p:sldId id="1074" r:id="rId8"/>
    <p:sldId id="1075" r:id="rId9"/>
    <p:sldId id="1076" r:id="rId10"/>
    <p:sldId id="1077" r:id="rId11"/>
    <p:sldId id="1078" r:id="rId12"/>
    <p:sldId id="1079" r:id="rId13"/>
    <p:sldId id="1080" r:id="rId14"/>
    <p:sldId id="1081" r:id="rId15"/>
    <p:sldId id="1082" r:id="rId16"/>
    <p:sldId id="1083" r:id="rId17"/>
    <p:sldId id="1084" r:id="rId18"/>
    <p:sldId id="1085" r:id="rId19"/>
    <p:sldId id="1086" r:id="rId20"/>
    <p:sldId id="1087" r:id="rId21"/>
    <p:sldId id="1088" r:id="rId22"/>
    <p:sldId id="1089" r:id="rId23"/>
    <p:sldId id="1090" r:id="rId24"/>
    <p:sldId id="1091" r:id="rId25"/>
    <p:sldId id="1092" r:id="rId26"/>
    <p:sldId id="1093" r:id="rId27"/>
    <p:sldId id="1094" r:id="rId28"/>
    <p:sldId id="1095" r:id="rId29"/>
    <p:sldId id="1096" r:id="rId30"/>
    <p:sldId id="1097" r:id="rId31"/>
    <p:sldId id="1098" r:id="rId32"/>
    <p:sldId id="1099" r:id="rId33"/>
    <p:sldId id="1100" r:id="rId34"/>
    <p:sldId id="1101" r:id="rId35"/>
    <p:sldId id="1102" r:id="rId36"/>
    <p:sldId id="1103" r:id="rId37"/>
    <p:sldId id="1104" r:id="rId38"/>
    <p:sldId id="1105" r:id="rId39"/>
    <p:sldId id="1106" r:id="rId40"/>
    <p:sldId id="1107" r:id="rId41"/>
    <p:sldId id="1108" r:id="rId42"/>
    <p:sldId id="1109" r:id="rId43"/>
    <p:sldId id="1110" r:id="rId44"/>
    <p:sldId id="1111" r:id="rId45"/>
    <p:sldId id="1112" r:id="rId46"/>
    <p:sldId id="1113" r:id="rId47"/>
    <p:sldId id="1114" r:id="rId48"/>
    <p:sldId id="1115" r:id="rId49"/>
    <p:sldId id="1126" r:id="rId50"/>
    <p:sldId id="1116" r:id="rId51"/>
    <p:sldId id="1117" r:id="rId52"/>
    <p:sldId id="1118" r:id="rId53"/>
    <p:sldId id="1119" r:id="rId54"/>
    <p:sldId id="1120" r:id="rId55"/>
    <p:sldId id="1121" r:id="rId56"/>
    <p:sldId id="1127" r:id="rId57"/>
    <p:sldId id="1122" r:id="rId58"/>
    <p:sldId id="1123" r:id="rId59"/>
    <p:sldId id="1124" r:id="rId60"/>
    <p:sldId id="1125" r:id="rId61"/>
    <p:sldId id="352" r:id="rId62"/>
    <p:sldId id="353" r:id="rId6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howGuides="1">
      <p:cViewPr varScale="1">
        <p:scale>
          <a:sx n="88" d="100"/>
          <a:sy n="88" d="100"/>
        </p:scale>
        <p:origin x="470"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17/05/2020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فصلت</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Fuṣṣilat</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elaborated)</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41</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54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إِنَّمَآ أَنَا۠ بَشَرٌ مِّثْلُكُمْ يُوحَىٰٓ إِلَىَّ أَنَّمَآ إِلَـٰهُكُمْ إِلَـٰهٌ وَٰحِدٌ فَٱسْتَقِيمُوٓا۟ إِلَيْهِ وَٱسْتَغْفِرُوهُ ۗ وَوَيْلٌ لِّلْمُشْرِكِينَ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am just a human being like you. It has been revealed to me that your God is the One God. So be steadfast toward Him and plead to Him for forgiveness.’ And woe to the polytheists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628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لَا يُؤْتُونَ ٱلزَّكَوٰةَ وَهُم بِٱلْـَٔاخِرَةِ هُمْ كَـٰفِرُونَ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do not pay the </a:t>
            </a:r>
            <a:r>
              <a:rPr lang="en-US" altLang="en-US" sz="3200" dirty="0" err="1">
                <a:latin typeface="Calibri" panose="020F0502020204030204" pitchFamily="34" charset="0"/>
              </a:rPr>
              <a:t>zakāt</a:t>
            </a:r>
            <a:r>
              <a:rPr lang="en-US" altLang="en-US" sz="3200" dirty="0">
                <a:latin typeface="Calibri" panose="020F0502020204030204" pitchFamily="34" charset="0"/>
              </a:rPr>
              <a:t> and disbelieve in the Hereafter.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0272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ءَامَنُوا۟ وَعَمِلُوا۟ ٱلصَّـٰلِحَـٰتِ لَهُمْ أَجْرٌ غَيْرُ مَمْنُونٍ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have faith and do righteous deeds, there will be an everlasting reward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15875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أَئِنَّكُمْ لَتَكْفُرُونَ بِٱلَّذِى خَلَقَ ٱلْأَرْضَ فِى يَوْمَيْنِ وَتَجْعَلُونَ لَهُۥٓ أَندَادًا ۚ ذَٰلِكَ رَبُّ ٱلْعَـٰلَمِينَ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‘Do you really disbelieve in Him who created the earth in two </a:t>
            </a:r>
            <a:r>
              <a:rPr lang="en-US" altLang="en-US" sz="3200">
                <a:latin typeface="Calibri" panose="020F0502020204030204" pitchFamily="34" charset="0"/>
              </a:rPr>
              <a:t>days</a:t>
            </a:r>
            <a:r>
              <a:rPr lang="en-US" altLang="en-US" sz="3200" smtClean="0">
                <a:latin typeface="Calibri" panose="020F0502020204030204" pitchFamily="34" charset="0"/>
              </a:rPr>
              <a:t>, </a:t>
            </a:r>
            <a:r>
              <a:rPr lang="en-US" altLang="en-US" sz="3200" dirty="0">
                <a:latin typeface="Calibri" panose="020F0502020204030204" pitchFamily="34" charset="0"/>
              </a:rPr>
              <a:t>and ascribe partners to Him? That is the Lord of all the worlds!’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85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وَجَعَلَ فِيهَا رَوَٰسِىَ مِن فَوْقِهَا وَبَـٰرَكَ فِيهَا وَقَدَّرَ فِيهَآ أَقْوَٰتَهَا فِىٓ أَرْبَعَةِ أَيَّامٍ سَوَآءً لِّلسَّآئِلِينَ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set in it firm mountains [rising] above it, and blessed it and ordained therein its [various] means of sustenance in four days, alike for all the seekers [of the means of sustenance].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62619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ٱسْتَوَىٰٓ إِلَى ٱلسَّمَآءِ وَهِىَ دُخَانٌ فَقَالَ لَهَا وَلِلْأَرْضِ ٱئْتِيَا طَوْعًا أَوْ كَرْهًا قَالَتَآ أَتَيْنَا طَآئِعِينَ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turned to the heaven, and it was smoke, and He said to it and to the earth, ‘Come! Willingly or unwillingly!’ They said, ‘We come heartily.’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24232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فَقَضَىٰهُنَّ سَبْعَ سَمَـٰوَاتٍ فِى يَوْمَيْنِ وَأَوْحَىٰ فِى كُلِّ سَمَآءٍ أَمْرَهَا ۚ وَزَيَّنَّا ٱلسَّمَآءَ ٱلدُّنْيَا بِمَصَـٰبِيحَ وَحِفْظًا ۚ ذَٰلِكَ تَقْدِيرُ ٱلْعَزِيزِ ٱلْعَلِيمِ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set them up as seven heavens in two days, and revealed in each heaven its ordinance</a:t>
            </a:r>
            <a:r>
              <a:rPr lang="en-US" altLang="en-US" sz="3200" dirty="0" smtClean="0">
                <a:latin typeface="Calibri" panose="020F0502020204030204" pitchFamily="34" charset="0"/>
              </a:rPr>
              <a:t>. </a:t>
            </a:r>
            <a:r>
              <a:rPr lang="en-US" altLang="en-US" sz="3200" dirty="0">
                <a:latin typeface="Calibri" panose="020F0502020204030204" pitchFamily="34" charset="0"/>
              </a:rPr>
              <a:t>We have adorned the lowest heaven with lamps, and guarded them</a:t>
            </a:r>
            <a:r>
              <a:rPr lang="en-US" altLang="en-US" sz="3200" dirty="0" smtClean="0">
                <a:latin typeface="Calibri" panose="020F0502020204030204" pitchFamily="34" charset="0"/>
              </a:rPr>
              <a:t>. </a:t>
            </a:r>
            <a:r>
              <a:rPr lang="en-US" altLang="en-US" sz="3200" dirty="0">
                <a:latin typeface="Calibri" panose="020F0502020204030204" pitchFamily="34" charset="0"/>
              </a:rPr>
              <a:t>That is the ordaining of the All-mighty, the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115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 أَعْرَضُوا۟ فَقُلْ أَنذَرْتُكُمْ صَـٰعِقَةً مِّثْلَ صَـٰعِقَةِ عَادٍ وَثَمُودَ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turn away, say, ‘I warn you of a thunderbolt, like the thunderbolt of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6878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جَآءَتْهُمُ ٱلرُّسُلُ مِنۢ بَيْنِ أَيْدِيهِمْ وَمِنْ خَلْفِهِمْ أَلَّا تَعْبُدُوٓا۟ إِلَّا ٱللَّـهَ ۖ قَالُوا۟ لَوْ شَآءَ رَبُّنَا لَأَنزَلَ مَلَـٰٓئِكَةً فَإِنَّا بِمَآ أُرْسِلْتُم بِهِۦ كَـٰفِرُونَ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apostles came to them, before them and in their own time</a:t>
            </a:r>
            <a:r>
              <a:rPr lang="en-US" altLang="en-US" sz="3200" dirty="0" smtClean="0">
                <a:latin typeface="Calibri" panose="020F0502020204030204" pitchFamily="34" charset="0"/>
              </a:rPr>
              <a:t>, </a:t>
            </a:r>
            <a:r>
              <a:rPr lang="en-US" altLang="en-US" sz="3200" dirty="0">
                <a:latin typeface="Calibri" panose="020F0502020204030204" pitchFamily="34" charset="0"/>
              </a:rPr>
              <a:t>saying, ‘Worship no one except Allah!’ They said, ‘Had our Lord wished, He would certainly have sent down angels [to us]. We indeed disbelieve in what you have been sent with.’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19824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فَأَمَّا عَادٌ فَٱسْتَكْبَرُوا۟ فِى ٱلْأَرْضِ بِغَيْرِ ٱلْحَقِّ وَقَالُوا۟ مَنْ أَشَدُّ مِنَّا قُوَّةً ۖ أَوَلَمْ يَرَوْا۟ أَنَّ ٱللَّـهَ ٱلَّذِى خَلَقَهُمْ هُوَ أَشَدُّ مِنْهُمْ قُوَّةً ۖ وَكَانُوا۟ بِـَٔايَـٰتِنَا يَجْحَدُونَ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people of] </a:t>
            </a:r>
            <a:r>
              <a:rPr lang="en-US" altLang="en-US" sz="3200" dirty="0" err="1">
                <a:latin typeface="Calibri" panose="020F0502020204030204" pitchFamily="34" charset="0"/>
              </a:rPr>
              <a:t>ʿĀd</a:t>
            </a:r>
            <a:r>
              <a:rPr lang="en-US" altLang="en-US" sz="3200" dirty="0">
                <a:latin typeface="Calibri" panose="020F0502020204030204" pitchFamily="34" charset="0"/>
              </a:rPr>
              <a:t>, they acted arrogantly in the earth unduly, and they said, ‘Who is more powerful than us?’ Did they not see that Allah, who created them, is more powerful than them? They used to impugn Our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2512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32656"/>
            <a:ext cx="12192000" cy="6848029"/>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41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Fuṣṣilat</a:t>
            </a:r>
            <a:endParaRPr lang="en-US" altLang="en-US" sz="2800" dirty="0" smtClean="0">
              <a:solidFill>
                <a:srgbClr val="FFFF00"/>
              </a:solidFill>
            </a:endParaRP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200" dirty="0">
                <a:solidFill>
                  <a:srgbClr val="FFFF00"/>
                </a:solidFill>
              </a:rPr>
              <a:t>The surah that describes the Quran as Elaborated Heavenly revelation for those who would give it heed. It takes its name from the word “elaborated” (</a:t>
            </a:r>
            <a:r>
              <a:rPr lang="en-US" altLang="en-US" sz="2200" dirty="0" err="1">
                <a:solidFill>
                  <a:srgbClr val="FFFF00"/>
                </a:solidFill>
              </a:rPr>
              <a:t>fuṣṣilat</a:t>
            </a:r>
            <a:r>
              <a:rPr lang="en-US" altLang="en-US" sz="2200" dirty="0">
                <a:solidFill>
                  <a:srgbClr val="FFFF00"/>
                </a:solidFill>
              </a:rPr>
              <a:t>) in  and again in . The surah deals with the obduracy of the disbelievers, the truthfulness of the Quran, the unity of God, and the inevitability of Resurrection. The surah makes several references to the </a:t>
            </a:r>
            <a:r>
              <a:rPr lang="en-US" altLang="en-US" sz="2200" dirty="0" smtClean="0">
                <a:solidFill>
                  <a:srgbClr val="FFFF00"/>
                </a:solidFill>
              </a:rPr>
              <a:t>senses </a:t>
            </a:r>
            <a:r>
              <a:rPr lang="en-US" altLang="en-US" sz="2200" dirty="0">
                <a:solidFill>
                  <a:srgbClr val="FFFF00"/>
                </a:solidFill>
              </a:rPr>
              <a:t>which the disbelievers shut off from perceiving the Truth in this world, and which will then testify against their “owners” on the Day of Resurrection, and it describes the arrogance displayed by people when all is well, contrasted with their humility and despair when difficulties </a:t>
            </a:r>
            <a:r>
              <a:rPr lang="en-US" altLang="en-US" sz="2200" dirty="0" smtClean="0">
                <a:solidFill>
                  <a:srgbClr val="FFFF00"/>
                </a:solidFill>
              </a:rPr>
              <a:t>strike.</a:t>
            </a:r>
            <a:endParaRPr lang="en-US" altLang="en-US" sz="2200" dirty="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(Signs) Spelled Out, (Verses) Made Distinct, Adoration, Clearly Spelled Out, Distinguished, Made Plain, Revelations Well Expounded, The Lucidly Distinct, The </a:t>
            </a:r>
            <a:r>
              <a:rPr lang="en-US" altLang="en-US" sz="2200" dirty="0" smtClean="0">
                <a:solidFill>
                  <a:srgbClr val="FFFF00"/>
                </a:solidFill>
              </a:rPr>
              <a:t>Well-Explained. </a:t>
            </a:r>
          </a:p>
          <a:p>
            <a:pPr algn="ctr">
              <a:spcBef>
                <a:spcPct val="0"/>
              </a:spcBef>
              <a:buFontTx/>
              <a:buNone/>
            </a:pPr>
            <a:r>
              <a:rPr lang="en-US" altLang="en-US" sz="2200" dirty="0">
                <a:solidFill>
                  <a:srgbClr val="FFFF00"/>
                </a:solidFill>
              </a:rPr>
              <a:t>Another name for this surah is </a:t>
            </a:r>
            <a:r>
              <a:rPr lang="en-US" altLang="en-US" sz="2200" dirty="0" err="1">
                <a:solidFill>
                  <a:srgbClr val="FFFF00"/>
                </a:solidFill>
              </a:rPr>
              <a:t>Hamim</a:t>
            </a:r>
            <a:r>
              <a:rPr lang="en-US" altLang="en-US" sz="2200" dirty="0">
                <a:solidFill>
                  <a:srgbClr val="FFFF00"/>
                </a:solidFill>
              </a:rPr>
              <a:t> Sajdah. This is a ‘</a:t>
            </a:r>
            <a:r>
              <a:rPr lang="en-US" altLang="en-US" sz="2200" dirty="0" err="1">
                <a:solidFill>
                  <a:srgbClr val="FFFF00"/>
                </a:solidFill>
              </a:rPr>
              <a:t>makki</a:t>
            </a:r>
            <a:r>
              <a:rPr lang="en-US" altLang="en-US" sz="2200" dirty="0">
                <a:solidFill>
                  <a:srgbClr val="FFFF00"/>
                </a:solidFill>
              </a:rPr>
              <a:t>’ </a:t>
            </a:r>
            <a:r>
              <a:rPr lang="en-US" altLang="en-US" sz="2200" dirty="0" smtClean="0">
                <a:solidFill>
                  <a:srgbClr val="FFFF00"/>
                </a:solidFill>
              </a:rPr>
              <a:t>surah. </a:t>
            </a:r>
            <a:r>
              <a:rPr lang="en-US" altLang="en-US" sz="2200" dirty="0">
                <a:solidFill>
                  <a:srgbClr val="FFFF00"/>
                </a:solidFill>
              </a:rPr>
              <a:t>The Holy Prophet </a:t>
            </a:r>
            <a:r>
              <a:rPr lang="en-US" altLang="en-US" sz="2200" dirty="0" smtClean="0">
                <a:solidFill>
                  <a:srgbClr val="FFFF00"/>
                </a:solidFill>
              </a:rPr>
              <a:t>(</a:t>
            </a:r>
            <a:r>
              <a:rPr lang="en-US" altLang="en-US" sz="2200" dirty="0">
                <a:solidFill>
                  <a:srgbClr val="FFFF00"/>
                </a:solidFill>
              </a:rPr>
              <a:t>S</a:t>
            </a:r>
            <a:r>
              <a:rPr lang="en-US" altLang="en-US" sz="2200" dirty="0" smtClean="0">
                <a:solidFill>
                  <a:srgbClr val="FFFF00"/>
                </a:solidFill>
              </a:rPr>
              <a:t>) </a:t>
            </a:r>
            <a:r>
              <a:rPr lang="en-US" altLang="en-US" sz="2200" dirty="0">
                <a:solidFill>
                  <a:srgbClr val="FFFF00"/>
                </a:solidFill>
              </a:rPr>
              <a:t>has said that for each letter of this surah that is recited, ten rewards are given. </a:t>
            </a:r>
          </a:p>
          <a:p>
            <a:pPr algn="ctr">
              <a:spcBef>
                <a:spcPct val="0"/>
              </a:spcBef>
              <a:buFontTx/>
              <a:buNone/>
            </a:pPr>
            <a:r>
              <a:rPr lang="en-US" altLang="en-US" sz="2200" dirty="0">
                <a:solidFill>
                  <a:srgbClr val="FFFF00"/>
                </a:solidFill>
              </a:rPr>
              <a:t>	It is narrated from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smtClean="0">
                <a:solidFill>
                  <a:srgbClr val="FFFF00"/>
                </a:solidFill>
              </a:rPr>
              <a:t>(A) that </a:t>
            </a:r>
            <a:r>
              <a:rPr lang="en-US" altLang="en-US" sz="2200" dirty="0">
                <a:solidFill>
                  <a:srgbClr val="FFFF00"/>
                </a:solidFill>
              </a:rPr>
              <a:t>the one who recites </a:t>
            </a:r>
            <a:r>
              <a:rPr lang="en-US" altLang="en-US" sz="2200" dirty="0" smtClean="0">
                <a:solidFill>
                  <a:srgbClr val="FFFF00"/>
                </a:solidFill>
              </a:rPr>
              <a:t>this surah will </a:t>
            </a:r>
            <a:r>
              <a:rPr lang="en-US" altLang="en-US" sz="2200" dirty="0">
                <a:solidFill>
                  <a:srgbClr val="FFFF00"/>
                </a:solidFill>
              </a:rPr>
              <a:t>have light shining on front of him on the Day of Judgement and his life in this world will be praiseworthy. If this surah is written in a container and rainwater is then collected in it and put on one’s eyes, then it alleviates all eye problems.</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فَأَرْسَلْنَا عَلَيْهِمْ رِيحًا صَرْصَرًا فِىٓ أَيَّامٍ نَّحِسَاتٍ لِّنُذِيقَهُمْ عَذَابَ ٱلْخِزْىِ فِى ٱلْحَيَوٰةِ ٱلدُّنْيَا ۖ وَلَعَذَابُ ٱلْـَٔاخِرَةِ أَخْزَىٰ ۖ وَهُمْ لَا يُنصَرُونَ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unleashed upon them an icy gale during ill-fated days, that We might make them taste the punishment of disgrace in the life of the world. Yet the punishment of the Hereafter is surely more disgraceful, and they will not be helped.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6171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وَأَمَّا ثَمُودُ فَهَدَيْنَـٰهُمْ فَٱسْتَحَبُّوا۟ ٱلْعَمَىٰ عَلَى ٱلْهُدَىٰ فَأَخَذَتْهُمْ صَـٰعِقَةُ ٱلْعَذَابِ ٱلْهُونِ بِمَا كَانُوا۟ يَكْسِبُونَ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people of] </a:t>
            </a:r>
            <a:r>
              <a:rPr lang="en-US" altLang="en-US" sz="3200" dirty="0" err="1">
                <a:latin typeface="Calibri" panose="020F0502020204030204" pitchFamily="34" charset="0"/>
              </a:rPr>
              <a:t>Thamūd</a:t>
            </a:r>
            <a:r>
              <a:rPr lang="en-US" altLang="en-US" sz="3200" dirty="0">
                <a:latin typeface="Calibri" panose="020F0502020204030204" pitchFamily="34" charset="0"/>
              </a:rPr>
              <a:t>, We guided them, but they preferred blindness to guidance. So the bolt of a humiliating punishment seized them because of what they used to earn.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5233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وَنَجَّيْنَا ٱلَّذِينَ ءَامَنُوا۟ وَكَانُوا۟ يَتَّقُونَ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delivered those who had faith and were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5039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وَيَوْمَ يُحْشَرُ أَعْدَآءُ ٱللَّـهِ إِلَى ٱلنَّارِ فَهُمْ يُوزَعُونَ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enemies of Allah are marched out toward the Fire, and they shall be held in check.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27483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حَتَّىٰٓ إِذَا مَا جَآءُوهَا شَهِدَ عَلَيْهِمْ سَمْعُهُمْ وَأَبْصَـٰرُهُمْ وَجُلُودُهُم بِمَا كَانُوا۟ يَعْمَلُونَ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come to it, their hearing will bear witness against them and their sight and their skins concerning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34222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وَقَالُوا۟ لِجُلُودِهِمْ لِمَ شَهِدتُّمْ عَلَيْنَا ۖ قَالُوٓا۟ أَنطَقَنَا ٱللَّـهُ ٱلَّذِىٓ أَنطَقَ كُلَّ شَىْءٍ وَهُوَ خَلَقَكُمْ أَوَّلَ مَرَّةٍ وَإِلَيْهِ تُرْجَعُونَ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to their skins, ‘Why did you bear witness against us?’ They will say, ‘We were given speech by Allah, who gave speech to all things. He created you the first time, and to Him you are being brought back.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53298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كُنتُمْ تَسْتَتِرُونَ أَن يَشْهَدَ عَلَيْكُمْ سَمْعُكُمْ وَلَآ أَبْصَـٰرُكُمْ وَلَا جُلُودُكُمْ وَلَـٰكِن ظَنَنتُمْ أَنَّ ٱللَّـهَ لَا يَعْلَمُ كَثِيرًا مِّمَّا تَعْمَلُونَ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did not use to conceal yourselves lest your hearing should bear witness against you, or [for that matter] your sight, or your skin, but you thought that Allah did not know most of what you did.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61490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وَذَٰلِكُمْ ظَنُّكُمُ ٱلَّذِى ظَنَنتُم بِرَبِّكُمْ أَرْدَىٰكُمْ فَأَصْبَحْتُم مِّنَ ٱلْخَـٰسِرِينَ ﴿٢٣﴾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misjudgment that you entertained about your Lord ruined you. So you became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51459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فَإِن يَصْبِرُوا۟ فَٱلنَّارُ مَثْوًى لَّهُمْ ۖ وَإِن يَسْتَعْتِبُوا۟ فَمَا هُم مِّنَ ٱلْمُعْتَبِينَ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they be patient, the Fire is their abode; and should they seek to propitiate, they will not be redeemed.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83837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وَقَيَّضْنَا لَهُمْ قُرَنَآءَ فَزَيَّنُوا۟ لَهُم مَّا بَيْنَ أَيْدِيهِمْ وَمَا خَلْفَهُمْ وَحَقَّ عَلَيْهِمُ ٱلْقَوْلُ فِىٓ أُمَمٍ قَدْ خَلَتْ مِن قَبْلِهِم مِّنَ ٱلْجِنِّ وَٱلْإِنسِ ۖ إِنَّهُمْ كَانُوا۟ خَـٰسِرِينَ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assigned them companions who make to seem decorous to them whatever is before </a:t>
            </a:r>
            <a:r>
              <a:rPr lang="en-US" altLang="en-US" sz="3200" dirty="0" smtClean="0">
                <a:latin typeface="Calibri" panose="020F0502020204030204" pitchFamily="34" charset="0"/>
              </a:rPr>
              <a:t>them </a:t>
            </a:r>
            <a:r>
              <a:rPr lang="en-US" altLang="en-US" sz="3200" dirty="0">
                <a:latin typeface="Calibri" panose="020F0502020204030204" pitchFamily="34" charset="0"/>
              </a:rPr>
              <a:t>and whatever is behind them</a:t>
            </a:r>
            <a:r>
              <a:rPr lang="en-US" altLang="en-US" sz="3200" dirty="0" smtClean="0">
                <a:latin typeface="Calibri" panose="020F0502020204030204" pitchFamily="34" charset="0"/>
              </a:rPr>
              <a:t>, </a:t>
            </a:r>
            <a:r>
              <a:rPr lang="en-US" altLang="en-US" sz="3200" dirty="0">
                <a:latin typeface="Calibri" panose="020F0502020204030204" pitchFamily="34" charset="0"/>
              </a:rPr>
              <a:t>and the word became due against them</a:t>
            </a:r>
            <a:r>
              <a:rPr lang="en-US" altLang="en-US" sz="3200" dirty="0" smtClean="0">
                <a:latin typeface="Calibri" panose="020F0502020204030204" pitchFamily="34" charset="0"/>
              </a:rPr>
              <a:t>, </a:t>
            </a:r>
            <a:r>
              <a:rPr lang="en-US" altLang="en-US" sz="3200" dirty="0">
                <a:latin typeface="Calibri" panose="020F0502020204030204" pitchFamily="34" charset="0"/>
              </a:rPr>
              <a:t>as it did against the nations that passed away before them of jinn and humans. They were indeed losers.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9121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لَا تَسْمَعُوا۟ لِهَـٰذَا ٱلْقُرْءَانِ وَٱلْغَوْا۟ فِيهِ لَعَلَّكُمْ تَغْلِبُونَ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say, ‘Do not listen to this </a:t>
            </a:r>
            <a:r>
              <a:rPr lang="en-US" altLang="en-US" sz="3200" dirty="0" err="1">
                <a:latin typeface="Calibri" panose="020F0502020204030204" pitchFamily="34" charset="0"/>
              </a:rPr>
              <a:t>Qurʾān</a:t>
            </a:r>
            <a:r>
              <a:rPr lang="en-US" altLang="en-US" sz="3200" dirty="0">
                <a:latin typeface="Calibri" panose="020F0502020204030204" pitchFamily="34" charset="0"/>
              </a:rPr>
              <a:t> and hoot it down so that you may prevail [over the Apostle].’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13850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فَلَنُذِيقَنَّ ٱلَّذِينَ كَفَرُوا۟ عَذَابًا شَدِيدًا وَلَنَجْزِيَنَّهُمْ أَسْوَأَ ٱلَّذِى كَانُوا۟ يَعْمَلُونَ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surely make the faithless taste a severe punishment, and We will surely requite them by the worst of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3170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جَزَآءُ أَعْدَآءِ ٱللَّـهِ ٱلنَّارُ ۖ لَهُمْ فِيهَا دَارُ ٱلْخُلْدِ ۖ جَزَآءًۢ بِمَا كَانُوا۟ بِـَٔايَـٰتِنَا يَجْحَدُونَ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the requital of the enemies of Allah —the Fire! In it they will have an everlasting abode, as a requital for their impugning Our signs.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62513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ٱلَّذِينَ كَفَرُوا۟ رَبَّنَآ أَرِنَا ٱلَّذَيْنِ أَضَلَّانَا مِنَ ٱلْجِنِّ وَٱلْإِنسِ نَجْعَلْهُمَا تَحْتَ أَقْدَامِنَا لِيَكُونَا مِنَ ٱلْأَسْفَلِينَ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faithless will say, ‘Our Lord! Show us those who led us astray from among jinn and humans so that we may trample them under our feet, so that they may be among the lowermost!’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25683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قَالُوا۟ رَبُّنَا ٱللَّـهُ ثُمَّ ٱسْتَقَـٰمُوا۟ تَتَنَزَّلُ عَلَيْهِمُ ٱلْمَلَـٰٓئِكَةُ أَلَّا تَخَافُوا۟ وَلَا تَحْزَنُوا۟ وَأَبْشِرُوا۟ بِٱلْجَنَّةِ ٱلَّتِى كُنتُمْ تُوعَدُونَ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say, ‘Our Lord is Allah!’ and then remain steadfast, the angels descend upon them, [saying,] ‘Do not fear, nor be grieved! Receive the good news of the paradise which you have been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7846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نَحْنُ أَوْلِيَآؤُكُمْ فِى ٱلْحَيَوٰةِ ٱلدُّنْيَا وَفِى ٱلْـَٔاخِرَةِ ۖ وَلَكُمْ فِيهَا مَا تَشْتَهِىٓ أَنفُسُكُمْ وَلَكُمْ فِيهَا مَا تَدَّعُونَ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are your friends in the life of this world and in the Hereafter, and you will have in it whatever your souls desire, and you will have in it whatever you ask for,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5571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نُزُلًا مِّنْ غَفُورٍ رَّحِيمٍ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hospitality from One all-forgiving,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67438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أَحْسَنُ قَوْلًا مِّمَّن دَعَآ إِلَى ٱللَّـهِ وَعَمِلَ صَـٰلِحًا وَقَالَ إِنَّنِى مِنَ ٱلْمُسْلِمِينَ ﴿٣٣﴾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has a better call than him who summons to Allah and acts righteously and says, ‘Indeed I am one of the </a:t>
            </a:r>
            <a:r>
              <a:rPr lang="en-US" altLang="en-US" sz="3200" dirty="0" err="1">
                <a:latin typeface="Calibri" panose="020F0502020204030204" pitchFamily="34" charset="0"/>
              </a:rPr>
              <a:t>muslims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62867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تَسْتَوِى ٱلْحَسَنَةُ وَلَا ٱلسَّيِّئَةُ ۚ ٱدْفَعْ بِٱلَّتِى هِىَ أَحْسَنُ فَإِذَا ٱلَّذِى بَيْنَكَ وَبَيْنَهُۥ عَدَٰوَةٌ كَأَنَّهُۥ وَلِىٌّ حَمِيمٌ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Good and evil [conduct] are not equal</a:t>
            </a:r>
            <a:r>
              <a:rPr lang="en-US" altLang="en-US" sz="3200" dirty="0" smtClean="0">
                <a:latin typeface="Calibri" panose="020F0502020204030204" pitchFamily="34" charset="0"/>
              </a:rPr>
              <a:t>. </a:t>
            </a:r>
            <a:r>
              <a:rPr lang="en-US" altLang="en-US" sz="3200" dirty="0">
                <a:latin typeface="Calibri" panose="020F0502020204030204" pitchFamily="34" charset="0"/>
              </a:rPr>
              <a:t>Repel [evil] with what is best. [If you do so,] behold, he between whom and you was enmity, will be as though he were a sympathetic friend.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9894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يُلَقَّىٰهَآ إِلَّا ٱلَّذِينَ صَبَرُوا۟ وَمَا يُلَقَّىٰهَآ إِلَّا ذُو حَظٍّ عَظِيمٍ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none is granted it except those who are patient, and none is granted it except the greatly endowed.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304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وَإِمَّا يَنزَغَنَّكَ مِنَ ٱلشَّيْطَـٰنِ نَزْغٌ فَٱسْتَعِذْ بِٱللَّـهِ ۖ إِنَّهُۥ هُوَ ٱلسَّمِيعُ ٱلْعَلِيمُ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a temptation from Satan disturb you, seek the protection of Allah. Indeed He is the All-hearing,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9031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ءَايَـٰتِهِ ٱلَّيْلُ وَٱلنَّهَارُ وَٱلشَّمْسُ وَٱلْقَمَرُ ۚ لَا تَسْجُدُوا۟ لِلشَّمْسِ وَلَا لِلْقَمَرِ وَٱسْجُدُوا۟ لِلَّـهِ ٱلَّذِى خَلَقَهُنَّ إِن كُنتُمْ إِيَّاهُ تَعْبُدُونَ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are the night and the day, and the sun and the moon. Do not prostrate to the sun, nor to the moon, but prostrate to Allah who created them, if it is Him that you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7927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ٱسْتَكْبَرُوا۟ فَٱلَّذِينَ عِندَ رَبِّكَ يُسَبِّحُونَ لَهُۥ بِٱلَّيْلِ وَٱلنَّهَارِ وَهُمْ لَا يَسْـَٔمُونَ ۩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disdain [the worship of Allah], those who are near your Lord glorify Him night and day, and they are not wearied.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3791744" y="5395565"/>
            <a:ext cx="4536504"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en-US" sz="2400" b="1" dirty="0" smtClean="0">
                <a:solidFill>
                  <a:srgbClr val="FFFF99"/>
                </a:solidFill>
                <a:latin typeface="Trebuchet MS" panose="020B0603020202020204" pitchFamily="34" charset="0"/>
              </a:rPr>
              <a:t>** </a:t>
            </a:r>
            <a:r>
              <a:rPr lang="en-US" altLang="en-US" sz="2400" b="1" dirty="0" err="1" smtClean="0">
                <a:solidFill>
                  <a:srgbClr val="FFFF99"/>
                </a:solidFill>
                <a:latin typeface="Trebuchet MS" panose="020B0603020202020204" pitchFamily="34" charset="0"/>
              </a:rPr>
              <a:t>Wajib</a:t>
            </a:r>
            <a:r>
              <a:rPr lang="en-US" altLang="en-US" sz="2400" b="1" dirty="0" smtClean="0">
                <a:solidFill>
                  <a:srgbClr val="FFFF99"/>
                </a:solidFill>
                <a:latin typeface="Trebuchet MS" panose="020B0603020202020204" pitchFamily="34" charset="0"/>
              </a:rPr>
              <a:t> </a:t>
            </a:r>
            <a:r>
              <a:rPr lang="en-US" altLang="en-US" sz="2400" b="1" dirty="0">
                <a:solidFill>
                  <a:srgbClr val="FFFF99"/>
                </a:solidFill>
                <a:latin typeface="Trebuchet MS" panose="020B0603020202020204" pitchFamily="34" charset="0"/>
              </a:rPr>
              <a:t>(obligatory) </a:t>
            </a:r>
            <a:r>
              <a:rPr lang="en-US" altLang="en-US" sz="2400" b="1" dirty="0" smtClean="0">
                <a:solidFill>
                  <a:srgbClr val="FFFF99"/>
                </a:solidFill>
                <a:latin typeface="Trebuchet MS" panose="020B0603020202020204" pitchFamily="34" charset="0"/>
              </a:rPr>
              <a:t>Sajdah **</a:t>
            </a:r>
            <a:endParaRPr lang="en-US" altLang="en-US" sz="2400"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16975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وَمِنْ ءَايَـٰتِهِۦٓ أَنَّكَ تَرَى ٱلْأَرْضَ خَـٰشِعَةً فَإِذَآ أَنزَلْنَا عَلَيْهَا ٱلْمَآءَ ٱهْتَزَّتْ وَرَبَتْ ۚ إِنَّ ٱلَّذِىٓ أَحْيَاهَا لَمُحْىِ ٱلْمَوْتَىٰٓ ۚ إِنَّهُۥ عَلَىٰ كُلِّ شَىْءٍ قَدِيرٌ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Among His signs is that you see the earth desolate; but when We send down water upon it, it stirs and swells. Indeed He who revives it is the reviver of the dead. Indeed He has power over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3557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يُلْحِدُونَ فِىٓ ءَايَـٰتِنَا لَا يَخْفَوْنَ عَلَيْنَآ ۗ أَفَمَن يُلْقَىٰ فِى ٱلنَّارِ خَيْرٌ أَم مَّن يَأْتِىٓ ءَامِنًا يَوْمَ ٱلْقِيَـٰمَةِ ۚ ٱعْمَلُوا۟ مَا شِئْتُمْ ۖ إِنَّهُۥ بِمَا تَعْمَلُونَ بَصِيرٌ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commit sacrilege in Our signs are not hidden from Us. Is someone who is cast in the Fire better off, or someone who arrives safely on the Day of Resurrection? Act as you wish; indeed He sees best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52799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كَفَرُوا۟ بِٱلذِّكْرِ لَمَّا جَآءَهُمْ ۖ وَإِنَّهُۥ لَكِتَـٰبٌ عَزِيزٌ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defy the Reminder when it comes to them… </a:t>
            </a:r>
            <a:r>
              <a:rPr lang="en-US" altLang="en-US" sz="3200" dirty="0" smtClean="0">
                <a:latin typeface="Calibri" panose="020F0502020204030204" pitchFamily="34" charset="0"/>
              </a:rPr>
              <a:t>. </a:t>
            </a:r>
            <a:r>
              <a:rPr lang="en-US" altLang="en-US" sz="3200" dirty="0">
                <a:latin typeface="Calibri" panose="020F0502020204030204" pitchFamily="34" charset="0"/>
              </a:rPr>
              <a:t>Indeed it is an august Book: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06745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يَأْتِيهِ ٱلْبَـٰطِلُ مِنۢ بَيْنِ يَدَيْهِ وَلَا مِنْ خَلْفِهِۦ ۖ تَنزِيلٌ مِّنْ حَكِيمٍ حَمِيدٍ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falsehood cannot approach it, from before it nor from behind it, a [gradually] sent down [revelation] from One all-wise, all-laudable.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80493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يُقَالُ لَكَ إِلَّا مَا قَدْ قِيلَ لِلرُّسُلِ مِن قَبْلِكَ ۚ إِنَّ رَبَّكَ لَذُو مَغْفِرَةٍ وَذُو عِقَابٍ أَلِيمٍ ﴿٤٣﴾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Nothing is said to you except what has already been said [earlier] to the apostles before you. Indeed your Lord is forgiving and One who metes out a painful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8883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جَعَلْنَـٰهُ قُرْءَانًا أَعْجَمِيًّا لَّقَالُوا۟ لَوْلَا فُصِّلَتْ ءَايَـٰتُهُۥٓ ۖ ءَا۬عْجَمِىٌّ وَعَرَبِىٌّ ۗ قُلْ هُوَ لِلَّذِينَ ءَامَنُوا۟ هُدًى وَشِفَآءٌ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made it a </a:t>
            </a:r>
            <a:r>
              <a:rPr lang="en-US" altLang="en-US" sz="3200" dirty="0" smtClean="0">
                <a:latin typeface="Calibri" panose="020F0502020204030204" pitchFamily="34" charset="0"/>
              </a:rPr>
              <a:t>non-Arabic </a:t>
            </a:r>
            <a:r>
              <a:rPr lang="en-US" altLang="en-US" sz="3200" dirty="0" err="1">
                <a:latin typeface="Calibri" panose="020F0502020204030204" pitchFamily="34" charset="0"/>
              </a:rPr>
              <a:t>Qurʾān</a:t>
            </a:r>
            <a:r>
              <a:rPr lang="en-US" altLang="en-US" sz="3200" dirty="0">
                <a:latin typeface="Calibri" panose="020F0502020204030204" pitchFamily="34" charset="0"/>
              </a:rPr>
              <a:t>, </a:t>
            </a:r>
            <a:r>
              <a:rPr lang="en-US" altLang="en-US" sz="3200" dirty="0" smtClean="0">
                <a:latin typeface="Calibri" panose="020F0502020204030204" pitchFamily="34" charset="0"/>
              </a:rPr>
              <a:t>they </a:t>
            </a:r>
            <a:r>
              <a:rPr lang="en-US" altLang="en-US" sz="3200" dirty="0">
                <a:latin typeface="Calibri" panose="020F0502020204030204" pitchFamily="34" charset="0"/>
              </a:rPr>
              <a:t>would have surely said, ‘Why have not its signs been articulated?’ ‘What! A non-Arabian [scripture</a:t>
            </a:r>
            <a:r>
              <a:rPr lang="en-US" altLang="en-US" sz="3200" dirty="0" smtClean="0">
                <a:latin typeface="Calibri" panose="020F0502020204030204" pitchFamily="34" charset="0"/>
              </a:rPr>
              <a:t>] </a:t>
            </a:r>
            <a:r>
              <a:rPr lang="en-US" altLang="en-US" sz="3200" dirty="0">
                <a:latin typeface="Calibri" panose="020F0502020204030204" pitchFamily="34" charset="0"/>
              </a:rPr>
              <a:t>and an Arabian [prophet]!?’ Say, ‘For those who have faith, it is a guidance and healing;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4962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وَٱلَّذِينَ </a:t>
            </a:r>
            <a:r>
              <a:rPr lang="ar-SA" altLang="en-US" sz="7200" dirty="0">
                <a:latin typeface="Arabic Typesetting" panose="03020402040406030203" pitchFamily="66" charset="-78"/>
                <a:cs typeface="Arabic Typesetting" panose="03020402040406030203" pitchFamily="66" charset="-78"/>
              </a:rPr>
              <a:t>لَا يُؤْمِنُونَ فِىٓ ءَاذَانِهِمْ وَقْرٌ وَهُوَ عَلَيْهِمْ عَمًى ۚ أُو۟لَـٰٓئِكَ يُنَادَوْنَ مِن مَّكَانٍۭ بَعِيدٍ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but </a:t>
            </a:r>
            <a:r>
              <a:rPr lang="en-US" altLang="en-US" sz="3200" dirty="0">
                <a:latin typeface="Calibri" panose="020F0502020204030204" pitchFamily="34" charset="0"/>
              </a:rPr>
              <a:t>as for those who are faithless, there is a deafness in their ears and it is lost to their sight.’ They are [as if they were] called from a distant place.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1883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17498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ءَاتَيْنَا مُوسَى ٱلْكِتَـٰبَ فَٱخْتُلِفَ فِيهِ ۗ وَلَوْلَا كَلِمَةٌ سَبَقَتْ مِن رَّبِّكَ لَقُضِىَ بَيْنَهُمْ ۚ وَإِنَّهُمْ لَفِى شَكٍّۢ مِّنْهُ مُرِيبٍ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Book, but differences arose about it; and were it not for a prior decree of your Lord, judgement would have been made between them, for they are indeed in grave doubt concerning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78776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عَمِلَ صَـٰلِحًا فَلِنَفْسِهِۦ ۖ وَمَنْ أَسَآءَ فَعَلَيْهَا ۗ وَمَا رَبُّكَ بِظَلَّـٰمٍ لِّلْعَبِيدِ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acts righteously, it is for his own soul, and whoever does evil, it is to its detriment, and your Lord is not tyrannical to the servants.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8495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إِلَيْهِ يُرَدُّ عِلْمُ ٱلسَّاعَةِ ۚ وَمَا تَخْرُجُ مِن ثَمَرَٰتٍ مِّنْ أَكْمَامِهَا وَمَا تَحْمِلُ مِنْ أُنثَىٰ وَلَا تَضَعُ إِلَّا بِعِلْمِهِۦ ۚ وَيَوْمَ يُنَادِيهِمْ أَيْنَ شُرَكَآءِى قَالُوٓا۟ ءَاذَنَّـٰكَ مَا مِنَّا مِن شَهِيدٍ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Him devolves the knowledge of the Hour, and no fruit emerges from its covering and no female conceives or delivers except with His knowledge. On the day when He will call out to them, ‘Where are My partners?’ They will say, ‘We have apprised You that there is no witness amongst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3051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وَضَلَّ عَنْهُم مَّا كَانُوا۟ يَدْعُونَ مِن قَبْلُ ۖ وَظَنُّوا۟ مَا لَهُم مِّن مَّحِيصٍ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they used to invoke before has forsaken them, and they know there is no escape for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21830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يَسْـَٔمُ ٱلْإِنسَـٰنُ مِن دُعَآءِ ٱلْخَيْرِ وَإِن مَّسَّهُ ٱلشَّرُّ فَيَـُٔوسٌ قَنُوطٌ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Man is never wearied of supplicating for good, and should any ill befall him, he becomes hopeless, despondent.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5072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وَلَئِنْ أَذَقْنَـٰهُ رَحْمَةً مِّنَّا مِنۢ بَعْدِ ضَرَّآءَ مَسَّتْهُ لَيَقُولَنَّ هَـٰذَا لِى وَمَآ أَظُنُّ ٱلسَّاعَةَ قَآئِمَةً وَلَئِن رُّجِعْتُ إِلَىٰ رَبِّىٓ إِنَّ لِى عِندَهُۥ لَلْحُسْنَىٰ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if We let him have a taste of Our mercy after distress has befallen him, he will surely say, ‘This is my due! I do not think the Hour will ever set in, and in case I am returned to my Lord, I will indeed have the best [reward] with Him</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001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فَلَنُنَبِّئَنَّ </a:t>
            </a:r>
            <a:r>
              <a:rPr lang="ar-SA" altLang="en-US" sz="7200" dirty="0">
                <a:latin typeface="Arabic Typesetting" panose="03020402040406030203" pitchFamily="66" charset="-78"/>
                <a:cs typeface="Arabic Typesetting" panose="03020402040406030203" pitchFamily="66" charset="-78"/>
              </a:rPr>
              <a:t>ٱلَّذِينَ كَفَرُوا۟ بِمَا عَمِلُوا۟ وَلَنُذِيقَنَّهُم مِّنْ عَذَابٍ غَلِيظٍ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But </a:t>
            </a:r>
            <a:r>
              <a:rPr lang="en-US" altLang="en-US" sz="3200" dirty="0">
                <a:latin typeface="Calibri" panose="020F0502020204030204" pitchFamily="34" charset="0"/>
              </a:rPr>
              <a:t>We will surely inform the faithless about what they have done, and will surely make them taste a harsh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71153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وَإِذَآ أَنْعَمْنَا عَلَى ٱلْإِنسَـٰنِ أَعْرَضَ وَنَـَٔا بِجَانِبِهِۦ وَإِذَا مَسَّهُ ٱلشَّرُّ فَذُو دُعَآءٍ عَرِيضٍ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bless man, he is disregardful and turns aside; but when an ill befalls him, he makes protracted supplications.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90453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أَرَءَيْتُمْ إِن كَانَ مِنْ عِندِ ٱللَّـهِ ثُمَّ كَفَرْتُم بِهِۦ مَنْ أَضَلُّ مِمَّنْ هُوَ فِى شِقَاقٍۭ بَعِيدٍ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‘Tell me, if it is from Allah and you disbelieve in it, who will be more astray than someone who is in extreme defiance.’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7298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سَنُرِيهِمْ ءَايَـٰتِنَا فِى ٱلْـَٔافَاقِ وَفِىٓ أَنفُسِهِمْ حَتَّىٰ يَتَبَيَّنَ لَهُمْ أَنَّهُ ٱلْحَقُّ ۗ أَوَلَمْ يَكْفِ بِرَبِّكَ أَنَّهُۥ عَلَىٰ كُلِّ شَىْءٍ شَهِيدٌ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We shall show them Our signs in the horizons and in their own souls until it becomes clear to them that He is the Real</a:t>
            </a:r>
            <a:r>
              <a:rPr lang="en-US" altLang="en-US" sz="3200" dirty="0" smtClean="0">
                <a:latin typeface="Calibri" panose="020F0502020204030204" pitchFamily="34" charset="0"/>
              </a:rPr>
              <a:t>. </a:t>
            </a:r>
            <a:r>
              <a:rPr lang="en-US" altLang="en-US" sz="3200" dirty="0">
                <a:latin typeface="Calibri" panose="020F0502020204030204" pitchFamily="34" charset="0"/>
              </a:rPr>
              <a:t>Is it not sufficient that your Lord is witness to all things?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8686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مِّنَ ٱلرَّحْمَـٰنِ ٱلرَّحِيمِ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[gradually] sent down [revelation] from the All-beneficent,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7260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أَلَآ إِنَّهُمْ فِى مِرْيَةٍ مِّن لِّقَآءِ رَبِّهِمْ ۗ أَلَآ إِنَّهُۥ بِكُلِّ شَىْءٍ مُّحِيطٌۢ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Look! They are indeed in doubt about the encounter with their Lord! Look! He indeed comprehends all things!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055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كِتَـٰبٌ فُصِّلَتْ ءَايَـٰتُهُۥ قُرْءَانًا عَرَبِيًّا لِّقَوْمٍ يَعْلَمُونَ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a Book whose signs have been elaborated, an Arabic </a:t>
            </a:r>
            <a:r>
              <a:rPr lang="en-US" altLang="en-US" sz="3200" dirty="0" err="1">
                <a:latin typeface="Calibri" panose="020F0502020204030204" pitchFamily="34" charset="0"/>
              </a:rPr>
              <a:t>Qurʾān</a:t>
            </a:r>
            <a:r>
              <a:rPr lang="en-US" altLang="en-US" sz="3200" dirty="0">
                <a:latin typeface="Calibri" panose="020F0502020204030204" pitchFamily="34" charset="0"/>
              </a:rPr>
              <a:t>, for a people who have knowledge,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3690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بَشِيرًا وَنَذِيرًا فَأَعْرَضَ أَكْثَرُهُمْ فَهُمْ لَا يَسْمَعُونَ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bearer of good news and a warner. But most of them turn away [from it], [and] so they do not listen.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7736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وَقَالُوا۟ قُلُوبُنَا فِىٓ أَكِنَّةٍ مِّمَّا تَدْعُونَآ إِلَيْهِ وَفِىٓ ءَاذَانِنَا وَقْرٌ وَمِنۢ بَيْنِنَا وَبَيْنِكَ حِجَابٌ فَٱعْمَلْ إِنَّنَا عَـٰمِلُونَ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say, ‘Our hearts are in veils [which shut them off] from what you invite us to, and there is a deafness in our ears, and there is a curtain between us and you. So act [as your faith requires]; we too are acting [according to our own].’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Fuṣṣilat</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14729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11170</TotalTime>
  <Words>3632</Words>
  <Application>Microsoft Office PowerPoint</Application>
  <PresentationFormat>Widescreen</PresentationFormat>
  <Paragraphs>194</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تَنزِيلٌ مِّنَ ٱلرَّحْمَـٰنِ ٱلرَّحِيمِ ﴿٢﴾</vt:lpstr>
      <vt:lpstr> كِتَـٰبٌ فُصِّلَتْ ءَايَـٰتُهُۥ قُرْءَانًا عَرَبِيًّا لِّقَوْمٍ يَعْلَمُونَ ﴿٣﴾</vt:lpstr>
      <vt:lpstr> بَشِيرًا وَنَذِيرًا فَأَعْرَضَ أَكْثَرُهُمْ فَهُمْ لَا يَسْمَعُونَ ﴿٤﴾</vt:lpstr>
      <vt:lpstr> وَقَالُوا۟ قُلُوبُنَا فِىٓ أَكِنَّةٍ مِّمَّا تَدْعُونَآ إِلَيْهِ وَفِىٓ ءَاذَانِنَا وَقْرٌ وَمِنۢ بَيْنِنَا وَبَيْنِكَ حِجَابٌ فَٱعْمَلْ إِنَّنَا عَـٰمِلُونَ ﴿٥﴾</vt:lpstr>
      <vt:lpstr> قُلْ إِنَّمَآ أَنَا۠ بَشَرٌ مِّثْلُكُمْ يُوحَىٰٓ إِلَىَّ أَنَّمَآ إِلَـٰهُكُمْ إِلَـٰهٌ وَٰحِدٌ فَٱسْتَقِيمُوٓا۟ إِلَيْهِ وَٱسْتَغْفِرُوهُ ۗ وَوَيْلٌ لِّلْمُشْرِكِينَ ﴿٦﴾</vt:lpstr>
      <vt:lpstr> ٱلَّذِينَ لَا يُؤْتُونَ ٱلزَّكَوٰةَ وَهُم بِٱلْـَٔاخِرَةِ هُمْ كَـٰفِرُونَ ﴿٧﴾</vt:lpstr>
      <vt:lpstr> إِنَّ ٱلَّذِينَ ءَامَنُوا۟ وَعَمِلُوا۟ ٱلصَّـٰلِحَـٰتِ لَهُمْ أَجْرٌ غَيْرُ مَمْنُونٍ ﴿٨﴾</vt:lpstr>
      <vt:lpstr> قُلْ أَئِنَّكُمْ لَتَكْفُرُونَ بِٱلَّذِى خَلَقَ ٱلْأَرْضَ فِى يَوْمَيْنِ وَتَجْعَلُونَ لَهُۥٓ أَندَادًا ۚ ذَٰلِكَ رَبُّ ٱلْعَـٰلَمِينَ ﴿٩﴾</vt:lpstr>
      <vt:lpstr> وَجَعَلَ فِيهَا رَوَٰسِىَ مِن فَوْقِهَا وَبَـٰرَكَ فِيهَا وَقَدَّرَ فِيهَآ أَقْوَٰتَهَا فِىٓ أَرْبَعَةِ أَيَّامٍ سَوَآءً لِّلسَّآئِلِينَ ﴿١٠﴾</vt:lpstr>
      <vt:lpstr> ثُمَّ ٱسْتَوَىٰٓ إِلَى ٱلسَّمَآءِ وَهِىَ دُخَانٌ فَقَالَ لَهَا وَلِلْأَرْضِ ٱئْتِيَا طَوْعًا أَوْ كَرْهًا قَالَتَآ أَتَيْنَا طَآئِعِينَ ﴿١١﴾</vt:lpstr>
      <vt:lpstr>فَقَضَىٰهُنَّ سَبْعَ سَمَـٰوَاتٍ فِى يَوْمَيْنِ وَأَوْحَىٰ فِى كُلِّ سَمَآءٍ أَمْرَهَا ۚ وَزَيَّنَّا ٱلسَّمَآءَ ٱلدُّنْيَا بِمَصَـٰبِيحَ وَحِفْظًا ۚ ذَٰلِكَ تَقْدِيرُ ٱلْعَزِيزِ ٱلْعَلِيمِ ﴿١٢﴾ </vt:lpstr>
      <vt:lpstr>فَإِنْ أَعْرَضُوا۟ فَقُلْ أَنذَرْتُكُمْ صَـٰعِقَةً مِّثْلَ صَـٰعِقَةِ عَادٍ وَثَمُودَ ﴿١٣﴾</vt:lpstr>
      <vt:lpstr> إِذْ جَآءَتْهُمُ ٱلرُّسُلُ مِنۢ بَيْنِ أَيْدِيهِمْ وَمِنْ خَلْفِهِمْ أَلَّا تَعْبُدُوٓا۟ إِلَّا ٱللَّـهَ ۖ قَالُوا۟ لَوْ شَآءَ رَبُّنَا لَأَنزَلَ مَلَـٰٓئِكَةً فَإِنَّا بِمَآ أُرْسِلْتُم بِهِۦ كَـٰفِرُونَ ﴿١٤﴾ </vt:lpstr>
      <vt:lpstr>فَأَمَّا عَادٌ فَٱسْتَكْبَرُوا۟ فِى ٱلْأَرْضِ بِغَيْرِ ٱلْحَقِّ وَقَالُوا۟ مَنْ أَشَدُّ مِنَّا قُوَّةً ۖ أَوَلَمْ يَرَوْا۟ أَنَّ ٱللَّـهَ ٱلَّذِى خَلَقَهُمْ هُوَ أَشَدُّ مِنْهُمْ قُوَّةً ۖ وَكَانُوا۟ بِـَٔايَـٰتِنَا يَجْحَدُونَ ﴿١٥﴾</vt:lpstr>
      <vt:lpstr> فَأَرْسَلْنَا عَلَيْهِمْ رِيحًا صَرْصَرًا فِىٓ أَيَّامٍ نَّحِسَاتٍ لِّنُذِيقَهُمْ عَذَابَ ٱلْخِزْىِ فِى ٱلْحَيَوٰةِ ٱلدُّنْيَا ۖ وَلَعَذَابُ ٱلْـَٔاخِرَةِ أَخْزَىٰ ۖ وَهُمْ لَا يُنصَرُونَ ﴿١٦﴾</vt:lpstr>
      <vt:lpstr> وَأَمَّا ثَمُودُ فَهَدَيْنَـٰهُمْ فَٱسْتَحَبُّوا۟ ٱلْعَمَىٰ عَلَى ٱلْهُدَىٰ فَأَخَذَتْهُمْ صَـٰعِقَةُ ٱلْعَذَابِ ٱلْهُونِ بِمَا كَانُوا۟ يَكْسِبُونَ ﴿١٧﴾</vt:lpstr>
      <vt:lpstr> وَنَجَّيْنَا ٱلَّذِينَ ءَامَنُوا۟ وَكَانُوا۟ يَتَّقُونَ ﴿١٨﴾</vt:lpstr>
      <vt:lpstr> وَيَوْمَ يُحْشَرُ أَعْدَآءُ ٱللَّـهِ إِلَى ٱلنَّارِ فَهُمْ يُوزَعُونَ ﴿١٩﴾</vt:lpstr>
      <vt:lpstr> حَتَّىٰٓ إِذَا مَا جَآءُوهَا شَهِدَ عَلَيْهِمْ سَمْعُهُمْ وَأَبْصَـٰرُهُمْ وَجُلُودُهُم بِمَا كَانُوا۟ يَعْمَلُونَ ﴿٢٠﴾</vt:lpstr>
      <vt:lpstr>وَقَالُوا۟ لِجُلُودِهِمْ لِمَ شَهِدتُّمْ عَلَيْنَا ۖ قَالُوٓا۟ أَنطَقَنَا ٱللَّـهُ ٱلَّذِىٓ أَنطَقَ كُلَّ شَىْءٍ وَهُوَ خَلَقَكُمْ أَوَّلَ مَرَّةٍ وَإِلَيْهِ تُرْجَعُونَ ﴿٢١﴾</vt:lpstr>
      <vt:lpstr> وَمَا كُنتُمْ تَسْتَتِرُونَ أَن يَشْهَدَ عَلَيْكُمْ سَمْعُكُمْ وَلَآ أَبْصَـٰرُكُمْ وَلَا جُلُودُكُمْ وَلَـٰكِن ظَنَنتُمْ أَنَّ ٱللَّـهَ لَا يَعْلَمُ كَثِيرًا مِّمَّا تَعْمَلُونَ ﴿٢٢﴾</vt:lpstr>
      <vt:lpstr> وَذَٰلِكُمْ ظَنُّكُمُ ٱلَّذِى ظَنَنتُم بِرَبِّكُمْ أَرْدَىٰكُمْ فَأَصْبَحْتُم مِّنَ ٱلْخَـٰسِرِينَ ﴿٢٣﴾ </vt:lpstr>
      <vt:lpstr>فَإِن يَصْبِرُوا۟ فَٱلنَّارُ مَثْوًى لَّهُمْ ۖ وَإِن يَسْتَعْتِبُوا۟ فَمَا هُم مِّنَ ٱلْمُعْتَبِينَ ﴿٢٤﴾</vt:lpstr>
      <vt:lpstr> وَقَيَّضْنَا لَهُمْ قُرَنَآءَ فَزَيَّنُوا۟ لَهُم مَّا بَيْنَ أَيْدِيهِمْ وَمَا خَلْفَهُمْ وَحَقَّ عَلَيْهِمُ ٱلْقَوْلُ فِىٓ أُمَمٍ قَدْ خَلَتْ مِن قَبْلِهِم مِّنَ ٱلْجِنِّ وَٱلْإِنسِ ۖ إِنَّهُمْ كَانُوا۟ خَـٰسِرِينَ ﴿٢٥﴾</vt:lpstr>
      <vt:lpstr> وَقَالَ ٱلَّذِينَ كَفَرُوا۟ لَا تَسْمَعُوا۟ لِهَـٰذَا ٱلْقُرْءَانِ وَٱلْغَوْا۟ فِيهِ لَعَلَّكُمْ تَغْلِبُونَ ﴿٢٦﴾</vt:lpstr>
      <vt:lpstr> فَلَنُذِيقَنَّ ٱلَّذِينَ كَفَرُوا۟ عَذَابًا شَدِيدًا وَلَنَجْزِيَنَّهُمْ أَسْوَأَ ٱلَّذِى كَانُوا۟ يَعْمَلُونَ ﴿٢٧﴾</vt:lpstr>
      <vt:lpstr> ذَٰلِكَ جَزَآءُ أَعْدَآءِ ٱللَّـهِ ٱلنَّارُ ۖ لَهُمْ فِيهَا دَارُ ٱلْخُلْدِ ۖ جَزَآءًۢ بِمَا كَانُوا۟ بِـَٔايَـٰتِنَا يَجْحَدُونَ ﴿٢٨﴾</vt:lpstr>
      <vt:lpstr> وَقَالَ ٱلَّذِينَ كَفَرُوا۟ رَبَّنَآ أَرِنَا ٱلَّذَيْنِ أَضَلَّانَا مِنَ ٱلْجِنِّ وَٱلْإِنسِ نَجْعَلْهُمَا تَحْتَ أَقْدَامِنَا لِيَكُونَا مِنَ ٱلْأَسْفَلِينَ ﴿٢٩﴾</vt:lpstr>
      <vt:lpstr>إِنَّ ٱلَّذِينَ قَالُوا۟ رَبُّنَا ٱللَّـهُ ثُمَّ ٱسْتَقَـٰمُوا۟ تَتَنَزَّلُ عَلَيْهِمُ ٱلْمَلَـٰٓئِكَةُ أَلَّا تَخَافُوا۟ وَلَا تَحْزَنُوا۟ وَأَبْشِرُوا۟ بِٱلْجَنَّةِ ٱلَّتِى كُنتُمْ تُوعَدُونَ ﴿٣٠﴾</vt:lpstr>
      <vt:lpstr> نَحْنُ أَوْلِيَآؤُكُمْ فِى ٱلْحَيَوٰةِ ٱلدُّنْيَا وَفِى ٱلْـَٔاخِرَةِ ۖ وَلَكُمْ فِيهَا مَا تَشْتَهِىٓ أَنفُسُكُمْ وَلَكُمْ فِيهَا مَا تَدَّعُونَ ﴿٣١﴾ </vt:lpstr>
      <vt:lpstr>نُزُلًا مِّنْ غَفُورٍ رَّحِيمٍ ﴿٣٢﴾</vt:lpstr>
      <vt:lpstr> وَمَنْ أَحْسَنُ قَوْلًا مِّمَّن دَعَآ إِلَى ٱللَّـهِ وَعَمِلَ صَـٰلِحًا وَقَالَ إِنَّنِى مِنَ ٱلْمُسْلِمِينَ ﴿٣٣﴾ </vt:lpstr>
      <vt:lpstr>وَلَا تَسْتَوِى ٱلْحَسَنَةُ وَلَا ٱلسَّيِّئَةُ ۚ ٱدْفَعْ بِٱلَّتِى هِىَ أَحْسَنُ فَإِذَا ٱلَّذِى بَيْنَكَ وَبَيْنَهُۥ عَدَٰوَةٌ كَأَنَّهُۥ وَلِىٌّ حَمِيمٌ ﴿٣٤﴾</vt:lpstr>
      <vt:lpstr> وَمَا يُلَقَّىٰهَآ إِلَّا ٱلَّذِينَ صَبَرُوا۟ وَمَا يُلَقَّىٰهَآ إِلَّا ذُو حَظٍّ عَظِيمٍ ﴿٣٥﴾ </vt:lpstr>
      <vt:lpstr>وَإِمَّا يَنزَغَنَّكَ مِنَ ٱلشَّيْطَـٰنِ نَزْغٌ فَٱسْتَعِذْ بِٱللَّـهِ ۖ إِنَّهُۥ هُوَ ٱلسَّمِيعُ ٱلْعَلِيمُ ﴿٣٦﴾</vt:lpstr>
      <vt:lpstr> وَمِنْ ءَايَـٰتِهِ ٱلَّيْلُ وَٱلنَّهَارُ وَٱلشَّمْسُ وَٱلْقَمَرُ ۚ لَا تَسْجُدُوا۟ لِلشَّمْسِ وَلَا لِلْقَمَرِ وَٱسْجُدُوا۟ لِلَّـهِ ٱلَّذِى خَلَقَهُنَّ إِن كُنتُمْ إِيَّاهُ تَعْبُدُونَ ﴿٣٧﴾</vt:lpstr>
      <vt:lpstr> فَإِنِ ٱسْتَكْبَرُوا۟ فَٱلَّذِينَ عِندَ رَبِّكَ يُسَبِّحُونَ لَهُۥ بِٱلَّيْلِ وَٱلنَّهَارِ وَهُمْ لَا يَسْـَٔمُونَ ۩ ﴿٣٨﴾</vt:lpstr>
      <vt:lpstr>وَمِنْ ءَايَـٰتِهِۦٓ أَنَّكَ تَرَى ٱلْأَرْضَ خَـٰشِعَةً فَإِذَآ أَنزَلْنَا عَلَيْهَا ٱلْمَآءَ ٱهْتَزَّتْ وَرَبَتْ ۚ إِنَّ ٱلَّذِىٓ أَحْيَاهَا لَمُحْىِ ٱلْمَوْتَىٰٓ ۚ إِنَّهُۥ عَلَىٰ كُلِّ شَىْءٍ قَدِيرٌ ﴿٣٩﴾</vt:lpstr>
      <vt:lpstr> إِنَّ ٱلَّذِينَ يُلْحِدُونَ فِىٓ ءَايَـٰتِنَا لَا يَخْفَوْنَ عَلَيْنَآ ۗ أَفَمَن يُلْقَىٰ فِى ٱلنَّارِ خَيْرٌ أَم مَّن يَأْتِىٓ ءَامِنًا يَوْمَ ٱلْقِيَـٰمَةِ ۚ ٱعْمَلُوا۟ مَا شِئْتُمْ ۖ إِنَّهُۥ بِمَا تَعْمَلُونَ بَصِيرٌ ﴿٤٠﴾</vt:lpstr>
      <vt:lpstr> إِنَّ ٱلَّذِينَ كَفَرُوا۟ بِٱلذِّكْرِ لَمَّا جَآءَهُمْ ۖ وَإِنَّهُۥ لَكِتَـٰبٌ عَزِيزٌ ﴿٤١﴾</vt:lpstr>
      <vt:lpstr> لَّا يَأْتِيهِ ٱلْبَـٰطِلُ مِنۢ بَيْنِ يَدَيْهِ وَلَا مِنْ خَلْفِهِۦ ۖ تَنزِيلٌ مِّنْ حَكِيمٍ حَمِيدٍ ﴿٤٢﴾</vt:lpstr>
      <vt:lpstr> مَّا يُقَالُ لَكَ إِلَّا مَا قَدْ قِيلَ لِلرُّسُلِ مِن قَبْلِكَ ۚ إِنَّ رَبَّكَ لَذُو مَغْفِرَةٍ وَذُو عِقَابٍ أَلِيمٍ ﴿٤٣﴾ </vt:lpstr>
      <vt:lpstr>وَلَوْ جَعَلْنَـٰهُ قُرْءَانًا أَعْجَمِيًّا لَّقَالُوا۟ لَوْلَا فُصِّلَتْ ءَايَـٰتُهُۥٓ ۖ ءَا۬عْجَمِىٌّ وَعَرَبِىٌّ ۗ قُلْ هُوَ لِلَّذِينَ ءَامَنُوا۟ هُدًى وَشِفَآءٌ ۖ</vt:lpstr>
      <vt:lpstr>وَٱلَّذِينَ لَا يُؤْمِنُونَ فِىٓ ءَاذَانِهِمْ وَقْرٌ وَهُوَ عَلَيْهِمْ عَمًى ۚ أُو۟لَـٰٓئِكَ يُنَادَوْنَ مِن مَّكَانٍۭ بَعِيدٍ ﴿٤٤﴾</vt:lpstr>
      <vt:lpstr>وَلَقَدْ ءَاتَيْنَا مُوسَى ٱلْكِتَـٰبَ فَٱخْتُلِفَ فِيهِ ۗ وَلَوْلَا كَلِمَةٌ سَبَقَتْ مِن رَّبِّكَ لَقُضِىَ بَيْنَهُمْ ۚ وَإِنَّهُمْ لَفِى شَكٍّۢ مِّنْهُ مُرِيبٍ ﴿٤٥﴾</vt:lpstr>
      <vt:lpstr> مَّنْ عَمِلَ صَـٰلِحًا فَلِنَفْسِهِۦ ۖ وَمَنْ أَسَآءَ فَعَلَيْهَا ۗ وَمَا رَبُّكَ بِظَلَّـٰمٍ لِّلْعَبِيدِ ﴿٤٦﴾</vt:lpstr>
      <vt:lpstr> إِلَيْهِ يُرَدُّ عِلْمُ ٱلسَّاعَةِ ۚ وَمَا تَخْرُجُ مِن ثَمَرَٰتٍ مِّنْ أَكْمَامِهَا وَمَا تَحْمِلُ مِنْ أُنثَىٰ وَلَا تَضَعُ إِلَّا بِعِلْمِهِۦ ۚ وَيَوْمَ يُنَادِيهِمْ أَيْنَ شُرَكَآءِى قَالُوٓا۟ ءَاذَنَّـٰكَ مَا مِنَّا مِن شَهِيدٍ ﴿٤٧﴾</vt:lpstr>
      <vt:lpstr> وَضَلَّ عَنْهُم مَّا كَانُوا۟ يَدْعُونَ مِن قَبْلُ ۖ وَظَنُّوا۟ مَا لَهُم مِّن مَّحِيصٍ ﴿٤٨﴾</vt:lpstr>
      <vt:lpstr> لَّا يَسْـَٔمُ ٱلْإِنسَـٰنُ مِن دُعَآءِ ٱلْخَيْرِ وَإِن مَّسَّهُ ٱلشَّرُّ فَيَـُٔوسٌ قَنُوطٌ ﴿٤٩﴾</vt:lpstr>
      <vt:lpstr> وَلَئِنْ أَذَقْنَـٰهُ رَحْمَةً مِّنَّا مِنۢ بَعْدِ ضَرَّآءَ مَسَّتْهُ لَيَقُولَنَّ هَـٰذَا لِى وَمَآ أَظُنُّ ٱلسَّاعَةَ قَآئِمَةً وَلَئِن رُّجِعْتُ إِلَىٰ رَبِّىٓ إِنَّ لِى عِندَهُۥ لَلْحُسْنَىٰ ۚ</vt:lpstr>
      <vt:lpstr>فَلَنُنَبِّئَنَّ ٱلَّذِينَ كَفَرُوا۟ بِمَا عَمِلُوا۟ وَلَنُذِيقَنَّهُم مِّنْ عَذَابٍ غَلِيظٍ ﴿٥٠﴾</vt:lpstr>
      <vt:lpstr> وَإِذَآ أَنْعَمْنَا عَلَى ٱلْإِنسَـٰنِ أَعْرَضَ وَنَـَٔا بِجَانِبِهِۦ وَإِذَا مَسَّهُ ٱلشَّرُّ فَذُو دُعَآءٍ عَرِيضٍ ﴿٥١﴾</vt:lpstr>
      <vt:lpstr> قُلْ أَرَءَيْتُمْ إِن كَانَ مِنْ عِندِ ٱللَّـهِ ثُمَّ كَفَرْتُم بِهِۦ مَنْ أَضَلُّ مِمَّنْ هُوَ فِى شِقَاقٍۭ بَعِيدٍ ﴿٥٢﴾</vt:lpstr>
      <vt:lpstr> سَنُرِيهِمْ ءَايَـٰتِنَا فِى ٱلْـَٔافَاقِ وَفِىٓ أَنفُسِهِمْ حَتَّىٰ يَتَبَيَّنَ لَهُمْ أَنَّهُ ٱلْحَقُّ ۗ أَوَلَمْ يَكْفِ بِرَبِّكَ أَنَّهُۥ عَلَىٰ كُلِّ شَىْءٍ شَهِيدٌ ﴿٥٣﴾</vt:lpstr>
      <vt:lpstr> أَلَآ إِنَّهُمْ فِى مِرْيَةٍ مِّن لِّقَآءِ رَبِّهِمْ ۗ أَلَآ إِنَّهُۥ بِكُلِّ شَىْءٍ مُّحِيطٌۢ ﴿٥٤﴾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755</cp:revision>
  <dcterms:created xsi:type="dcterms:W3CDTF">2005-07-27T05:58:58Z</dcterms:created>
  <dcterms:modified xsi:type="dcterms:W3CDTF">2020-05-17T05:40:28Z</dcterms:modified>
</cp:coreProperties>
</file>