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3"/>
  </p:notesMasterIdLst>
  <p:sldIdLst>
    <p:sldId id="354" r:id="rId2"/>
    <p:sldId id="355" r:id="rId3"/>
    <p:sldId id="1069" r:id="rId4"/>
    <p:sldId id="1070" r:id="rId5"/>
    <p:sldId id="893" r:id="rId6"/>
    <p:sldId id="766" r:id="rId7"/>
    <p:sldId id="1068" r:id="rId8"/>
    <p:sldId id="1071" r:id="rId9"/>
    <p:sldId id="1072" r:id="rId10"/>
    <p:sldId id="1073" r:id="rId11"/>
    <p:sldId id="1074" r:id="rId12"/>
    <p:sldId id="1075" r:id="rId13"/>
    <p:sldId id="1076" r:id="rId14"/>
    <p:sldId id="1077" r:id="rId15"/>
    <p:sldId id="1078" r:id="rId16"/>
    <p:sldId id="1079" r:id="rId17"/>
    <p:sldId id="1080" r:id="rId18"/>
    <p:sldId id="1081" r:id="rId19"/>
    <p:sldId id="1082" r:id="rId20"/>
    <p:sldId id="1083" r:id="rId21"/>
    <p:sldId id="1084" r:id="rId22"/>
    <p:sldId id="1085" r:id="rId23"/>
    <p:sldId id="1086" r:id="rId24"/>
    <p:sldId id="1087" r:id="rId25"/>
    <p:sldId id="1088" r:id="rId26"/>
    <p:sldId id="1089" r:id="rId27"/>
    <p:sldId id="1090" r:id="rId28"/>
    <p:sldId id="1091" r:id="rId29"/>
    <p:sldId id="1092" r:id="rId30"/>
    <p:sldId id="1093" r:id="rId31"/>
    <p:sldId id="1094" r:id="rId32"/>
    <p:sldId id="1095" r:id="rId33"/>
    <p:sldId id="1096" r:id="rId34"/>
    <p:sldId id="1097" r:id="rId35"/>
    <p:sldId id="1098" r:id="rId36"/>
    <p:sldId id="1099" r:id="rId37"/>
    <p:sldId id="1100" r:id="rId38"/>
    <p:sldId id="1101" r:id="rId39"/>
    <p:sldId id="1102" r:id="rId40"/>
    <p:sldId id="1103" r:id="rId41"/>
    <p:sldId id="1104" r:id="rId42"/>
    <p:sldId id="1105" r:id="rId43"/>
    <p:sldId id="1106" r:id="rId44"/>
    <p:sldId id="1107" r:id="rId45"/>
    <p:sldId id="1108" r:id="rId46"/>
    <p:sldId id="1109" r:id="rId47"/>
    <p:sldId id="1110" r:id="rId48"/>
    <p:sldId id="1111" r:id="rId49"/>
    <p:sldId id="1112" r:id="rId50"/>
    <p:sldId id="1113" r:id="rId51"/>
    <p:sldId id="1114" r:id="rId52"/>
    <p:sldId id="1115" r:id="rId53"/>
    <p:sldId id="1116" r:id="rId54"/>
    <p:sldId id="1117" r:id="rId55"/>
    <p:sldId id="1118" r:id="rId56"/>
    <p:sldId id="1119" r:id="rId57"/>
    <p:sldId id="1120" r:id="rId58"/>
    <p:sldId id="1121" r:id="rId59"/>
    <p:sldId id="1122" r:id="rId60"/>
    <p:sldId id="1123" r:id="rId61"/>
    <p:sldId id="1124" r:id="rId62"/>
    <p:sldId id="1125" r:id="rId63"/>
    <p:sldId id="1126" r:id="rId64"/>
    <p:sldId id="1127" r:id="rId65"/>
    <p:sldId id="1128" r:id="rId66"/>
    <p:sldId id="1129" r:id="rId67"/>
    <p:sldId id="1130" r:id="rId68"/>
    <p:sldId id="1131" r:id="rId69"/>
    <p:sldId id="1132" r:id="rId70"/>
    <p:sldId id="1133" r:id="rId71"/>
    <p:sldId id="1134" r:id="rId72"/>
    <p:sldId id="1135" r:id="rId73"/>
    <p:sldId id="1136" r:id="rId74"/>
    <p:sldId id="1137" r:id="rId75"/>
    <p:sldId id="1138" r:id="rId76"/>
    <p:sldId id="1139" r:id="rId77"/>
    <p:sldId id="1140" r:id="rId78"/>
    <p:sldId id="1141" r:id="rId79"/>
    <p:sldId id="1142" r:id="rId80"/>
    <p:sldId id="1143" r:id="rId81"/>
    <p:sldId id="1144" r:id="rId82"/>
    <p:sldId id="1145" r:id="rId83"/>
    <p:sldId id="1146" r:id="rId84"/>
    <p:sldId id="1160" r:id="rId85"/>
    <p:sldId id="1147" r:id="rId86"/>
    <p:sldId id="1148" r:id="rId87"/>
    <p:sldId id="1149" r:id="rId88"/>
    <p:sldId id="1150" r:id="rId89"/>
    <p:sldId id="1151" r:id="rId90"/>
    <p:sldId id="352" r:id="rId91"/>
    <p:sldId id="353" r:id="rId9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754" y="235"/>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14/05/2020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يس</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Yā</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Sīn</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a:solidFill>
                  <a:srgbClr val="FFFF00"/>
                </a:solidFill>
                <a:latin typeface="Trebuchet MS" panose="020B0603020202020204" pitchFamily="34" charset="0"/>
                <a:cs typeface="Traditional Arabic" panose="02020603050405020304" pitchFamily="18" charset="-78"/>
              </a:rPr>
              <a:t>YĀ SĪN)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36</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83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عَلَىٰ صِرَٰطٍ مُّسْتَقِيمٍ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573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ٱلْعَزِيزِ ٱلرَّحِيمِ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 scripture] sent down gradually from the All-mighty,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750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لِتُنذِرَ قَوْمًا مَّآ أُنذِرَ ءَابَآؤُهُمْ فَهُمْ غَـٰفِلُونَ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you may warn a people whose fathers were not warned</a:t>
            </a:r>
            <a:r>
              <a:rPr lang="en-US" altLang="en-US" sz="3200" dirty="0" smtClean="0">
                <a:latin typeface="Calibri" panose="020F0502020204030204" pitchFamily="34" charset="0"/>
              </a:rPr>
              <a:t>, </a:t>
            </a:r>
            <a:r>
              <a:rPr lang="en-US" altLang="en-US" sz="3200" dirty="0">
                <a:latin typeface="Calibri" panose="020F0502020204030204" pitchFamily="34" charset="0"/>
              </a:rPr>
              <a:t>so they are oblivious.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0695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لَقَدْ حَقَّ ٱلْقَوْلُ عَلَىٰٓ أَكْثَرِهِمْ فَهُمْ لَا يُؤْمِنُونَ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word has certainly become due against most of them, so they will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0410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جَعَلْنَا فِىٓ أَعْنَـٰقِهِمْ أَغْلَـٰلًا فَهِىَ إِلَى ٱلْأَذْقَانِ فَهُم مُّقْمَحُونَ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put iron collars around their necks, which are up to the chins, so their heads are upturned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461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مِنۢ بَيْنِ أَيْدِيهِمْ سَدًّا وَمِنْ خَلْفِهِمْ سَدًّا فَأَغْشَيْنَـٰهُمْ فَهُمْ لَا يُبْصِرُونَ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have put a barrier before them and a barrier behind them, then We have blind-folded them, so they do not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709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وَسَوَآءٌ عَلَيْهِمْ ءَأَنذَرْتَهُمْ أَمْ لَمْ تُنذِرْهُمْ لَا يُؤْمِنُونَ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 same to them whether you warn them or do not warn them, they will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4294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تُنذِرُ مَنِ ٱتَّبَعَ ٱلذِّكْرَ وَخَشِىَ ٱلرَّحْمَـٰنَ بِٱلْغَيْبِ ۖ فَبَشِّرْهُ بِمَغْفِرَةٍ وَأَجْرٍ كَرِيمٍ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can only warn someone who follows the </a:t>
            </a:r>
            <a:r>
              <a:rPr lang="en-US" altLang="en-US" sz="3200" dirty="0" smtClean="0">
                <a:latin typeface="Calibri" panose="020F0502020204030204" pitchFamily="34" charset="0"/>
              </a:rPr>
              <a:t>Reminder </a:t>
            </a:r>
            <a:r>
              <a:rPr lang="en-US" altLang="en-US" sz="3200" dirty="0">
                <a:latin typeface="Calibri" panose="020F0502020204030204" pitchFamily="34" charset="0"/>
              </a:rPr>
              <a:t>and fears the All-beneficent in secret; so give him the good news of forgiveness and a noble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0946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نَحْنُ نُحْىِ ٱلْمَوْتَىٰ وَنَكْتُبُ مَا قَدَّمُوا۟ وَءَاثَـٰرَهُمْ ۚ وَكُلَّ شَىْءٍ أَحْصَيْنَـٰهُ فِىٓ إِمَامٍ مُّبِينٍ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We who revive the dead and write what they have sent </a:t>
            </a:r>
            <a:r>
              <a:rPr lang="en-US" altLang="en-US" sz="3200" dirty="0" smtClean="0">
                <a:latin typeface="Calibri" panose="020F0502020204030204" pitchFamily="34" charset="0"/>
              </a:rPr>
              <a:t>ahead </a:t>
            </a:r>
            <a:r>
              <a:rPr lang="en-US" altLang="en-US" sz="3200" dirty="0">
                <a:latin typeface="Calibri" panose="020F0502020204030204" pitchFamily="34" charset="0"/>
              </a:rPr>
              <a:t>and their effects [which they left behind</a:t>
            </a:r>
            <a:r>
              <a:rPr lang="en-US" altLang="en-US" sz="3200" dirty="0" smtClean="0">
                <a:latin typeface="Calibri" panose="020F0502020204030204" pitchFamily="34" charset="0"/>
              </a:rPr>
              <a:t>], </a:t>
            </a:r>
            <a:r>
              <a:rPr lang="en-US" altLang="en-US" sz="3200" dirty="0">
                <a:latin typeface="Calibri" panose="020F0502020204030204" pitchFamily="34" charset="0"/>
              </a:rPr>
              <a:t>and We have figured everything in a manifest Imam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3462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وَٱضْرِبْ لَهُم مَّثَلًا أَصْحَـٰبَ ٱلْقَرْيَةِ إِذْ جَآءَهَا ٱلْمُرْسَلُونَ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Cite for them the example of the inhabitants of the town when the apostles came to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0831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74030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Yā</a:t>
            </a:r>
            <a:r>
              <a:rPr lang="en-US" altLang="en-US" sz="2800" dirty="0" smtClean="0">
                <a:solidFill>
                  <a:srgbClr val="FFFF00"/>
                </a:solidFill>
              </a:rPr>
              <a:t> </a:t>
            </a:r>
            <a:r>
              <a:rPr lang="en-US" altLang="en-US" sz="2800" dirty="0" err="1" smtClean="0">
                <a:solidFill>
                  <a:srgbClr val="FFFF00"/>
                </a:solidFill>
              </a:rPr>
              <a:t>Sīn</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the discrete Arabic letters </a:t>
            </a:r>
            <a:r>
              <a:rPr lang="en-US" altLang="en-US" sz="2400" dirty="0" err="1">
                <a:solidFill>
                  <a:srgbClr val="FFFF00"/>
                </a:solidFill>
              </a:rPr>
              <a:t>Yā</a:t>
            </a:r>
            <a:r>
              <a:rPr lang="en-US" altLang="en-US" sz="2400" dirty="0">
                <a:solidFill>
                  <a:srgbClr val="FFFF00"/>
                </a:solidFill>
              </a:rPr>
              <a:t> </a:t>
            </a:r>
            <a:r>
              <a:rPr lang="en-US" altLang="en-US" sz="2400" dirty="0" err="1">
                <a:solidFill>
                  <a:srgbClr val="FFFF00"/>
                </a:solidFill>
              </a:rPr>
              <a:t>Sīn</a:t>
            </a:r>
            <a:r>
              <a:rPr lang="en-US" altLang="en-US" sz="2400" dirty="0">
                <a:solidFill>
                  <a:srgbClr val="FFFF00"/>
                </a:solidFill>
              </a:rPr>
              <a:t>. “</a:t>
            </a:r>
            <a:r>
              <a:rPr lang="en-US" altLang="en-US" sz="2400" dirty="0" err="1">
                <a:solidFill>
                  <a:srgbClr val="FFFF00"/>
                </a:solidFill>
              </a:rPr>
              <a:t>Yā</a:t>
            </a:r>
            <a:r>
              <a:rPr lang="en-US" altLang="en-US" sz="2400" dirty="0">
                <a:solidFill>
                  <a:srgbClr val="FFFF00"/>
                </a:solidFill>
              </a:rPr>
              <a:t> </a:t>
            </a:r>
            <a:r>
              <a:rPr lang="en-US" altLang="en-US" sz="2400" dirty="0" err="1">
                <a:solidFill>
                  <a:srgbClr val="FFFF00"/>
                </a:solidFill>
              </a:rPr>
              <a:t>Sīn</a:t>
            </a:r>
            <a:r>
              <a:rPr lang="en-US" altLang="en-US" sz="2400" dirty="0">
                <a:solidFill>
                  <a:srgbClr val="FFFF00"/>
                </a:solidFill>
              </a:rPr>
              <a:t>” (mentioned in ) is one of the names of the Prophet. The surah emphasizes the divine source of the Quran and defends it from the charge of being poetry made by man ( ff. and  ff.). It warns of the fate of men who are stubborn and always mock God’s revelations. They are reminded of the punishment that befell earlier generations, and of God’s power as shown in His Creation. The end of the surah gives strong arguments for the reality of the </a:t>
            </a:r>
            <a:r>
              <a:rPr lang="en-US" altLang="en-US" sz="2400" dirty="0" smtClean="0">
                <a:solidFill>
                  <a:srgbClr val="FFFF00"/>
                </a:solidFill>
              </a:rPr>
              <a:t>Resurrection</a:t>
            </a:r>
            <a:r>
              <a:rPr lang="en-US" altLang="en-US" sz="2400" dirty="0" smtClean="0">
                <a:solidFill>
                  <a:srgbClr val="FFFF00"/>
                </a:solidFill>
              </a:rPr>
              <a:t>.</a:t>
            </a:r>
          </a:p>
          <a:p>
            <a:pPr algn="ctr">
              <a:spcBef>
                <a:spcPct val="0"/>
              </a:spcBef>
              <a:buFontTx/>
              <a:buNone/>
            </a:pPr>
            <a:r>
              <a:rPr lang="en-US" altLang="en-US" sz="2400" dirty="0">
                <a:solidFill>
                  <a:srgbClr val="FFFF00"/>
                </a:solidFill>
              </a:rPr>
              <a:t>The surah is also known as: </a:t>
            </a:r>
            <a:r>
              <a:rPr lang="en-US" altLang="en-US" sz="2400" dirty="0" err="1">
                <a:solidFill>
                  <a:srgbClr val="FFFF00"/>
                </a:solidFill>
              </a:rPr>
              <a:t>Ya</a:t>
            </a:r>
            <a:r>
              <a:rPr lang="en-US" altLang="en-US" sz="2400" dirty="0">
                <a:solidFill>
                  <a:srgbClr val="FFFF00"/>
                </a:solidFill>
              </a:rPr>
              <a:t>-Sin, </a:t>
            </a:r>
            <a:r>
              <a:rPr lang="en-US" altLang="en-US" sz="2400" dirty="0" err="1">
                <a:solidFill>
                  <a:srgbClr val="FFFF00"/>
                </a:solidFill>
              </a:rPr>
              <a:t>Yaa</a:t>
            </a:r>
            <a:r>
              <a:rPr lang="en-US" altLang="en-US" sz="2400" dirty="0">
                <a:solidFill>
                  <a:srgbClr val="FFFF00"/>
                </a:solidFill>
              </a:rPr>
              <a:t> </a:t>
            </a:r>
            <a:r>
              <a:rPr lang="en-US" altLang="en-US" sz="2400" dirty="0" err="1">
                <a:solidFill>
                  <a:srgbClr val="FFFF00"/>
                </a:solidFill>
              </a:rPr>
              <a:t>Siin</a:t>
            </a:r>
            <a:r>
              <a:rPr lang="en-US" altLang="en-US" sz="2400" dirty="0">
                <a:solidFill>
                  <a:srgbClr val="FFFF00"/>
                </a:solidFill>
              </a:rPr>
              <a:t>.</a:t>
            </a:r>
          </a:p>
          <a:p>
            <a:pPr algn="ctr">
              <a:spcBef>
                <a:spcPct val="0"/>
              </a:spcBef>
              <a:buFontTx/>
              <a:buNone/>
            </a:pPr>
            <a:endParaRPr lang="en-US" altLang="en-US" sz="1600" dirty="0" smtClean="0">
              <a:solidFill>
                <a:srgbClr val="FFFF00"/>
              </a:solidFill>
            </a:endParaRPr>
          </a:p>
          <a:p>
            <a:pPr algn="ctr">
              <a:spcBef>
                <a:spcPct val="0"/>
              </a:spcBef>
              <a:buFontTx/>
              <a:buNone/>
            </a:pPr>
            <a:r>
              <a:rPr lang="en-US" altLang="en-US" sz="2400" dirty="0" smtClean="0">
                <a:solidFill>
                  <a:srgbClr val="FFFF00"/>
                </a:solidFill>
              </a:rPr>
              <a:t>This </a:t>
            </a:r>
            <a:r>
              <a:rPr lang="en-US" altLang="en-US" sz="2400" dirty="0">
                <a:solidFill>
                  <a:srgbClr val="FFFF00"/>
                </a:solidFill>
              </a:rPr>
              <a:t>surah is ‘</a:t>
            </a:r>
            <a:r>
              <a:rPr lang="en-US" altLang="en-US" sz="2400" dirty="0" err="1">
                <a:solidFill>
                  <a:srgbClr val="FFFF00"/>
                </a:solidFill>
              </a:rPr>
              <a:t>makki</a:t>
            </a:r>
            <a:r>
              <a:rPr lang="en-US" altLang="en-US" sz="2400" dirty="0" smtClean="0">
                <a:solidFill>
                  <a:srgbClr val="FFFF00"/>
                </a:solidFill>
              </a:rPr>
              <a:t>’. </a:t>
            </a:r>
            <a:r>
              <a:rPr lang="en-US" altLang="en-US" sz="2400" dirty="0">
                <a:solidFill>
                  <a:srgbClr val="FFFF00"/>
                </a:solidFill>
              </a:rPr>
              <a:t>It is written in the commentary of </a:t>
            </a:r>
            <a:r>
              <a:rPr lang="en-US" altLang="en-US" sz="2400" dirty="0" err="1">
                <a:solidFill>
                  <a:srgbClr val="FFFF00"/>
                </a:solidFill>
              </a:rPr>
              <a:t>Majma’ul</a:t>
            </a:r>
            <a:r>
              <a:rPr lang="en-US" altLang="en-US" sz="2400" dirty="0">
                <a:solidFill>
                  <a:srgbClr val="FFFF00"/>
                </a:solidFill>
              </a:rPr>
              <a:t> Bayan whoever recites surah </a:t>
            </a:r>
            <a:r>
              <a:rPr lang="en-US" altLang="en-US" sz="2400" dirty="0" err="1">
                <a:solidFill>
                  <a:srgbClr val="FFFF00"/>
                </a:solidFill>
              </a:rPr>
              <a:t>Yā</a:t>
            </a:r>
            <a:r>
              <a:rPr lang="en-US" altLang="en-US" sz="2400" dirty="0">
                <a:solidFill>
                  <a:srgbClr val="FFFF00"/>
                </a:solidFill>
              </a:rPr>
              <a:t> </a:t>
            </a:r>
            <a:r>
              <a:rPr lang="en-US" altLang="en-US" sz="2400" dirty="0" err="1">
                <a:solidFill>
                  <a:srgbClr val="FFFF00"/>
                </a:solidFill>
              </a:rPr>
              <a:t>Sīn</a:t>
            </a:r>
            <a:r>
              <a:rPr lang="en-US" altLang="en-US" sz="2400" dirty="0">
                <a:solidFill>
                  <a:srgbClr val="FFFF00"/>
                </a:solidFill>
              </a:rPr>
              <a:t> solely for seeking the pleasure of Allah (s.w.t.), all his sins will be forgiven and he will be given the reward equal to the reward of reciting the whole Qur’an 12 times. If this surah is recited near a person on his deathbed, then for each letter recited, 12 angels are sent to pray for his forgiveness and they remain even when the soul is being taken by the Angel of Death. The angels also  take part in his funeral </a:t>
            </a:r>
            <a:r>
              <a:rPr lang="en-US" altLang="en-US" sz="2400" dirty="0" smtClean="0">
                <a:solidFill>
                  <a:srgbClr val="FFFF00"/>
                </a:solidFill>
              </a:rPr>
              <a:t>rites.</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 أَرْسَلْنَآ إِلَيْهِمُ ٱثْنَيْنِ فَكَذَّبُوهُمَا فَعَزَّزْنَا بِثَالِثٍ فَقَالُوٓا۟ إِنَّآ إِلَيْكُم مُّرْسَلُونَ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sent to them two [apostles], they impugned both of them. Then We reinforced them with a third, and they said, ‘We have indeed been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191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مَآ أَنتُمْ إِلَّا بَشَرٌ مِّثْلُنَا وَمَآ أَنزَلَ ٱلرَّحْمَـٰنُ مِن شَىْءٍ إِنْ أَنتُمْ إِلَّا تَكْذِبُونَ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‘You are nothing but humans like us, and the All-beneficent has not sent down anything, and you are only lying.’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919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رَبُّنَا يَعْلَمُ إِنَّآ إِلَيْكُمْ لَمُرْسَلُونَ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‘Our Lord knows that we have indeed been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6821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عَلَيْنَآ إِلَّا ٱلْبَلَـٰغُ ٱلْمُبِينُ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our duty is only to communicate in clear terms.’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6895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إِنَّا تَطَيَّرْنَا بِكُمْ ۖ لَئِن لَّمْ تَنتَهُوا۟ لَنَرْجُمَنَّكُمْ وَلَيَمَسَّنَّكُم مِّنَّا عَذَابٌ أَلِيمٌ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‘Indeed we take you for a bad omen. If you do not relinquish we will stone you, and surely a painful punishment will visit you from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1786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طَـٰٓئِرُكُم مَّعَكُمْ ۚ أَئِن ذُكِّرْتُم ۚ بَلْ أَنتُمْ قَوْمٌ مُّسْرِفُونَ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‘Your bad omens attend you. What! If you are admonished … </a:t>
            </a:r>
            <a:r>
              <a:rPr lang="en-US" altLang="en-US" sz="3200" dirty="0" smtClean="0">
                <a:latin typeface="Calibri" panose="020F0502020204030204" pitchFamily="34" charset="0"/>
              </a:rPr>
              <a:t>. </a:t>
            </a:r>
            <a:r>
              <a:rPr lang="en-US" altLang="en-US" sz="3200" dirty="0">
                <a:latin typeface="Calibri" panose="020F0502020204030204" pitchFamily="34" charset="0"/>
              </a:rPr>
              <a:t>Rather you are a profligate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2481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 مِنْ أَقْصَا ٱلْمَدِينَةِ رَجُلٌ يَسْعَىٰ قَالَ يَـٰقَوْمِ ٱتَّبِعُوا۟ ٱلْمُرْسَلِينَ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came a man from the city outskirts, hurrying. He said, ‘O my people! Follow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8116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ٱتَّبِعُوا۟ مَن لَّا يَسْـَٔلُكُمْ أَجْرًا وَهُم مُّهْتَدُونَ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Follow them who do not ask you any reward and they are rightly guided.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4448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لِىَ لَآ أَعْبُدُ ٱلَّذِى فَطَرَنِى وَإِلَيْهِ تُرْجَعُونَ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should I not worship Him who has originated me, and to whom you shall be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7989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ءَأَتَّخِذُ مِن دُونِهِۦٓ ءَالِهَةً إِن يُرِدْنِ ٱلرَّحْمَـٰنُ بِضُرٍّۢ لَّا تُغْنِ عَنِّى شَفَـٰعَتُهُمْ شَيْـًٔا وَلَا يُنقِذُونِ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Shall I take gods besides Him? If the All-beneficent desired to cause me any distress their intercession will not avail me in any way, nor will they rescue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569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37097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Yā</a:t>
            </a:r>
            <a:r>
              <a:rPr lang="en-US" altLang="en-US" sz="2800" dirty="0" smtClean="0">
                <a:solidFill>
                  <a:srgbClr val="FFFF00"/>
                </a:solidFill>
              </a:rPr>
              <a:t> </a:t>
            </a:r>
            <a:r>
              <a:rPr lang="en-US" altLang="en-US" sz="2800" dirty="0" err="1" smtClean="0">
                <a:solidFill>
                  <a:srgbClr val="FFFF00"/>
                </a:solidFill>
              </a:rPr>
              <a:t>Sīn</a:t>
            </a:r>
            <a:endParaRPr lang="en-US" altLang="en-US" sz="2800" dirty="0" smtClean="0">
              <a:solidFill>
                <a:srgbClr val="FFFF00"/>
              </a:solidFill>
            </a:endParaRPr>
          </a:p>
          <a:p>
            <a:pPr algn="ctr">
              <a:spcBef>
                <a:spcPct val="0"/>
              </a:spcBef>
              <a:buFontTx/>
              <a:buNone/>
            </a:pPr>
            <a:endParaRPr lang="en-US" altLang="en-US" sz="2000" dirty="0" smtClean="0">
              <a:solidFill>
                <a:srgbClr val="FFFF00"/>
              </a:solidFill>
            </a:endParaRPr>
          </a:p>
          <a:p>
            <a:pPr algn="ctr">
              <a:spcBef>
                <a:spcPct val="0"/>
              </a:spcBef>
              <a:buNone/>
            </a:pPr>
            <a:r>
              <a:rPr lang="en-US" altLang="en-US" sz="2400" dirty="0">
                <a:solidFill>
                  <a:srgbClr val="FFFF00"/>
                </a:solidFill>
              </a:rPr>
              <a:t> If recited near a person who is in </a:t>
            </a:r>
            <a:r>
              <a:rPr lang="en-US" altLang="en-US" sz="2400" dirty="0" err="1">
                <a:solidFill>
                  <a:srgbClr val="FFFF00"/>
                </a:solidFill>
              </a:rPr>
              <a:t>Sakarat-ul-Mawt</a:t>
            </a:r>
            <a:r>
              <a:rPr lang="en-US" altLang="en-US" sz="2400" dirty="0">
                <a:solidFill>
                  <a:srgbClr val="FFFF00"/>
                </a:solidFill>
              </a:rPr>
              <a:t> (on the verge of passing away), then an angel brings a drink for the dying person from Jannah and as he drinks of it, he feels greatly eased. In another narration, this surah has been described as the key to all good in this life and in the hereafter and a safety from all evil in this life and in the hereafter. Needs are fulfilled if asked after the recitation of this surah and the reward for its recitation is also compared to performing twenty hajj pilgrimages.</a:t>
            </a:r>
          </a:p>
          <a:p>
            <a:pPr algn="ctr">
              <a:spcBef>
                <a:spcPct val="0"/>
              </a:spcBef>
              <a:buFontTx/>
              <a:buNone/>
            </a:pPr>
            <a:endParaRPr lang="en-US" altLang="en-US" sz="2400" dirty="0" smtClean="0">
              <a:solidFill>
                <a:srgbClr val="FFFF00"/>
              </a:solidFill>
            </a:endParaRPr>
          </a:p>
          <a:p>
            <a:pPr algn="ctr">
              <a:spcBef>
                <a:spcPct val="0"/>
              </a:spcBef>
              <a:buFontTx/>
              <a:buNone/>
            </a:pPr>
            <a:r>
              <a:rPr lang="en-US" altLang="en-US" sz="2400" dirty="0" smtClean="0">
                <a:solidFill>
                  <a:srgbClr val="FFFF00"/>
                </a:solidFill>
              </a:rPr>
              <a:t>Drinking </a:t>
            </a:r>
            <a:r>
              <a:rPr lang="en-US" altLang="en-US" sz="2400" dirty="0">
                <a:solidFill>
                  <a:srgbClr val="FFFF00"/>
                </a:solidFill>
              </a:rPr>
              <a:t>the water in which this surah has been dissolved cures one of a thousand types of illnesses. The Holy Prophet </a:t>
            </a:r>
            <a:r>
              <a:rPr lang="en-US" altLang="en-US" sz="2400" dirty="0" smtClean="0">
                <a:solidFill>
                  <a:srgbClr val="FFFF00"/>
                </a:solidFill>
              </a:rPr>
              <a:t>(S) </a:t>
            </a:r>
            <a:r>
              <a:rPr lang="en-US" altLang="en-US" sz="2400" dirty="0">
                <a:solidFill>
                  <a:srgbClr val="FFFF00"/>
                </a:solidFill>
              </a:rPr>
              <a:t>said that everything has its heart and the heart of the Holy Qur’an is surah </a:t>
            </a:r>
            <a:r>
              <a:rPr lang="en-US" altLang="en-US" sz="2400" dirty="0" err="1">
                <a:solidFill>
                  <a:srgbClr val="FFFF00"/>
                </a:solidFill>
              </a:rPr>
              <a:t>Yā</a:t>
            </a:r>
            <a:r>
              <a:rPr lang="en-US" altLang="en-US" sz="2400" dirty="0">
                <a:solidFill>
                  <a:srgbClr val="FFFF00"/>
                </a:solidFill>
              </a:rPr>
              <a:t> </a:t>
            </a:r>
            <a:r>
              <a:rPr lang="en-US" altLang="en-US" sz="2400" dirty="0" err="1">
                <a:solidFill>
                  <a:srgbClr val="FFFF00"/>
                </a:solidFill>
              </a:rPr>
              <a:t>Sīn</a:t>
            </a:r>
            <a:r>
              <a:rPr lang="en-US" altLang="en-US" sz="2400" dirty="0">
                <a:solidFill>
                  <a:srgbClr val="FFFF00"/>
                </a:solidFill>
              </a:rPr>
              <a:t>. He </a:t>
            </a:r>
            <a:r>
              <a:rPr lang="en-US" altLang="en-US" sz="2400" dirty="0" smtClean="0">
                <a:solidFill>
                  <a:srgbClr val="FFFF00"/>
                </a:solidFill>
              </a:rPr>
              <a:t>(S) </a:t>
            </a:r>
            <a:r>
              <a:rPr lang="en-US" altLang="en-US" sz="2400" dirty="0">
                <a:solidFill>
                  <a:srgbClr val="FFFF00"/>
                </a:solidFill>
              </a:rPr>
              <a:t>also said that if this surah is recited in a graveyard then all punishment is lifted, for that day, from all the graves and the reciter gets the reward equal to the sum of all the good actions performed by all those who are buried in that graveyard</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r>
              <a:rPr lang="en-US" altLang="en-US" sz="2400" dirty="0">
                <a:solidFill>
                  <a:srgbClr val="FFFF00"/>
                </a:solidFill>
              </a:rPr>
              <a:t>	</a:t>
            </a:r>
            <a:r>
              <a:rPr lang="en-US" altLang="en-US" sz="2300" dirty="0">
                <a:solidFill>
                  <a:srgbClr val="FFFF00"/>
                </a:solidFill>
              </a:rPr>
              <a:t>	</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0030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إِذًا لَّفِى ضَلَـٰلٍ مُّبِينٍ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then I would be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3799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ءَامَنتُ بِرَبِّكُمْ فَٱسْمَعُونِ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have faith in your Lord, so listen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4361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قِيلَ ٱدْخُلِ ٱلْجَنَّةَ ۖ قَالَ يَـٰلَيْتَ قَوْمِى يَعْلَمُونَ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was told, ‘Enter paradise!’ He said, ‘Alas! Had my people only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5294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بِمَا غَفَرَ لِى رَبِّى وَجَعَلَنِى مِنَ ٱلْمُكْرَمِينَ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what my Lord forgave me and made me one of the </a:t>
            </a:r>
            <a:r>
              <a:rPr lang="en-US" altLang="en-US" sz="3200" dirty="0" err="1">
                <a:latin typeface="Calibri" panose="020F0502020204030204" pitchFamily="34" charset="0"/>
              </a:rPr>
              <a:t>honoured</a:t>
            </a:r>
            <a:r>
              <a:rPr lang="en-US" altLang="en-US" sz="3200" dirty="0">
                <a:latin typeface="Calibri" panose="020F0502020204030204" pitchFamily="34" charset="0"/>
              </a:rPr>
              <a:t> ones!’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7985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أَنزَلْنَا عَلَىٰ قَوْمِهِۦ مِنۢ بَعْدِهِۦ مِن جُندٍ مِّنَ ٱلسَّمَآءِ وَمَا كُنَّا مُنزِلِينَ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After him We did not send down on his people a host from the sky, nor We would have sent down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1317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كَانَتْ إِلَّا صَيْحَةً وَٰحِدَةً فَإِذَا هُمْ خَـٰمِدُونَ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was but a single Cry, and, behold, they were stilled [like burnt ashes]!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2466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يَـٰحَسْرَةً عَلَى ٱلْعِبَادِ ۚ مَا يَأْتِيهِم مِّن رَّسُولٍ إِلَّا كَانُوا۟ بِهِۦ يَسْتَهْزِءُونَ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regrettable of the servants! There did not come to them any apostle but that they used to deride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4645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يَرَوْا۟ كَمْ أَهْلَكْنَا قَبْلَهُم مِّنَ ٱلْقُرُونِ أَنَّهُمْ إِلَيْهِمْ لَا يَرْجِعُونَ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how many generations We have destroyed before them who will not come back to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4954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كُلٌّ لَّمَّا جَمِيعٌ لَّدَيْنَا مُحْضَرُونَ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 of them will indeed be presented before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7035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وَءَايَةٌ لَّهُمُ ٱلْأَرْضُ ٱلْمَيْتَةُ أَحْيَيْنَـٰهَا وَأَخْرَجْنَا مِنْهَا حَبًّا فَمِنْهُ يَأْكُلُونَ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sign for them is the dead earth, which We revive and out of it bring forth grain, so they eat of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30702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37097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Yā</a:t>
            </a:r>
            <a:r>
              <a:rPr lang="en-US" altLang="en-US" sz="2800" dirty="0" smtClean="0">
                <a:solidFill>
                  <a:srgbClr val="FFFF00"/>
                </a:solidFill>
              </a:rPr>
              <a:t> </a:t>
            </a:r>
            <a:r>
              <a:rPr lang="en-US" altLang="en-US" sz="2800" dirty="0" err="1" smtClean="0">
                <a:solidFill>
                  <a:srgbClr val="FFFF00"/>
                </a:solidFill>
              </a:rPr>
              <a:t>Sīn</a:t>
            </a:r>
            <a:endParaRPr lang="en-US" altLang="en-US" sz="2800" dirty="0" smtClean="0">
              <a:solidFill>
                <a:srgbClr val="FFFF00"/>
              </a:solidFill>
            </a:endParaRPr>
          </a:p>
          <a:p>
            <a:pPr algn="ctr">
              <a:spcBef>
                <a:spcPct val="0"/>
              </a:spcBef>
              <a:buFontTx/>
              <a:buNone/>
            </a:pPr>
            <a:endParaRPr lang="en-US" altLang="en-US" sz="2000" dirty="0" smtClean="0">
              <a:solidFill>
                <a:srgbClr val="FFFF00"/>
              </a:solidFill>
            </a:endParaRPr>
          </a:p>
          <a:p>
            <a:pPr algn="ctr">
              <a:spcBef>
                <a:spcPct val="0"/>
              </a:spcBef>
              <a:buNone/>
            </a:pPr>
            <a:r>
              <a:rPr lang="en-US" altLang="en-US" sz="2400" dirty="0">
                <a:solidFill>
                  <a:srgbClr val="FFFF00"/>
                </a:solidFill>
              </a:rPr>
              <a:t>It is narrated from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that whoever recited this surah in the morning will be protected from all calamities and problems during the day and whoever recites it at night will be protected from </a:t>
            </a:r>
            <a:r>
              <a:rPr lang="en-US" altLang="en-US" sz="2400" dirty="0" err="1">
                <a:solidFill>
                  <a:srgbClr val="FFFF00"/>
                </a:solidFill>
              </a:rPr>
              <a:t>Shaitan</a:t>
            </a:r>
            <a:r>
              <a:rPr lang="en-US" altLang="en-US" sz="2400" dirty="0">
                <a:solidFill>
                  <a:srgbClr val="FFFF00"/>
                </a:solidFill>
              </a:rPr>
              <a:t> by seventy thousand angels. </a:t>
            </a:r>
            <a:r>
              <a:rPr lang="en-US" altLang="en-US" sz="2400" dirty="0" smtClean="0">
                <a:solidFill>
                  <a:srgbClr val="FFFF00"/>
                </a:solidFill>
              </a:rPr>
              <a:t>Recitation </a:t>
            </a:r>
            <a:r>
              <a:rPr lang="en-US" altLang="en-US" sz="2400" dirty="0">
                <a:solidFill>
                  <a:srgbClr val="FFFF00"/>
                </a:solidFill>
              </a:rPr>
              <a:t>of this surah saves one from the squeezing of the grave and its other torments. Passing the difficult stages in the hereafter will also be made easy for him.</a:t>
            </a:r>
          </a:p>
          <a:p>
            <a:pPr algn="ctr">
              <a:spcBef>
                <a:spcPct val="0"/>
              </a:spcBef>
              <a:buFontTx/>
              <a:buNone/>
            </a:pPr>
            <a:r>
              <a:rPr lang="en-US" altLang="en-US" sz="2400" dirty="0" smtClean="0">
                <a:solidFill>
                  <a:srgbClr val="FFFF00"/>
                </a:solidFill>
              </a:rPr>
              <a:t>The </a:t>
            </a:r>
            <a:r>
              <a:rPr lang="en-US" altLang="en-US" sz="2400" dirty="0">
                <a:solidFill>
                  <a:srgbClr val="FFFF00"/>
                </a:solidFill>
              </a:rPr>
              <a:t>sixth Imam </a:t>
            </a:r>
            <a:r>
              <a:rPr lang="en-US" altLang="en-US" sz="2400" dirty="0" smtClean="0">
                <a:solidFill>
                  <a:srgbClr val="FFFF00"/>
                </a:solidFill>
              </a:rPr>
              <a:t>(A) </a:t>
            </a:r>
            <a:r>
              <a:rPr lang="en-US" altLang="en-US" sz="2400" dirty="0">
                <a:solidFill>
                  <a:srgbClr val="FFFF00"/>
                </a:solidFill>
              </a:rPr>
              <a:t>also said that drinking this surah after writing it in a mixture of rose water and saffron for seven days (it has to be written once for each day) makes a person have such a good memory that he will never forget what he hears. He will win debates and will gain great respect and status. If given to a woman, her breast-milk will increase.</a:t>
            </a:r>
          </a:p>
          <a:p>
            <a:pPr algn="ctr">
              <a:spcBef>
                <a:spcPct val="0"/>
              </a:spcBef>
              <a:buFontTx/>
              <a:buNone/>
            </a:pPr>
            <a:r>
              <a:rPr lang="en-US" altLang="en-US" sz="2400" dirty="0">
                <a:solidFill>
                  <a:srgbClr val="FFFF00"/>
                </a:solidFill>
              </a:rPr>
              <a:t>	Keeping this surah in one’s possession as a talisman acts as a protection from the jealousy of people. The wearer remains safe from the evil designs of men and Jinn. It also acts as a cure from disease</a:t>
            </a:r>
            <a:r>
              <a:rPr lang="en-US" altLang="en-US" sz="2400" dirty="0" smtClean="0">
                <a:solidFill>
                  <a:srgbClr val="FFFF00"/>
                </a:solidFill>
              </a:rPr>
              <a:t>.</a:t>
            </a: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7748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فِيهَا جَنَّـٰتٍ مِّن نَّخِيلٍ وَأَعْنَـٰبٍ وَفَجَّرْنَا فِيهَا مِنَ ٱلْعُيُونِ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make in it orchards of date palms and vines, and We cause springs to gush forth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8455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لِيَأْكُلُوا۟ مِن ثَمَرِهِۦ وَمَا عَمِلَتْهُ أَيْدِيهِمْ ۖ أَفَلَا يَشْكُرُونَ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they may eat of its fruit and what their hands have cultivated</a:t>
            </a:r>
            <a:r>
              <a:rPr lang="en-US" altLang="en-US" sz="3200" dirty="0" smtClean="0">
                <a:latin typeface="Calibri" panose="020F0502020204030204" pitchFamily="34" charset="0"/>
              </a:rPr>
              <a:t>. </a:t>
            </a:r>
            <a:r>
              <a:rPr lang="en-US" altLang="en-US" sz="3200" dirty="0">
                <a:latin typeface="Calibri" panose="020F0502020204030204" pitchFamily="34" charset="0"/>
              </a:rPr>
              <a:t>Will they not then give thanks?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1195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سُبْحَـٰنَ ٱلَّذِى خَلَقَ ٱلْأَزْوَٰجَ كُلَّهَا مِمَّا تُنۢبِتُ ٱلْأَرْضُ وَمِنْ أَنفُسِهِمْ وَمِمَّا لَا يَعْلَمُونَ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Immaculate is He who has created all the </a:t>
            </a:r>
            <a:r>
              <a:rPr lang="en-US" altLang="en-US" sz="3200" dirty="0" smtClean="0">
                <a:latin typeface="Calibri" panose="020F0502020204030204" pitchFamily="34" charset="0"/>
              </a:rPr>
              <a:t>kinds </a:t>
            </a:r>
            <a:r>
              <a:rPr lang="en-US" altLang="en-US" sz="3200" dirty="0">
                <a:latin typeface="Calibri" panose="020F0502020204030204" pitchFamily="34" charset="0"/>
              </a:rPr>
              <a:t>of what the earth grows, and of themselves, and of what they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566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وَءَايَةٌ لَّهُمُ ٱلَّيْلُ نَسْلَخُ مِنْهُ ٱلنَّهَارَ فَإِذَا هُم مُّظْلِمُونَ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sign for them is the night, which We strip of daylight, and, behold, they find themselves in the dark!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7660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وَٱلشَّمْسُ تَجْرِى لِمُسْتَقَرٍّۢ لَّهَا ۚ ذَٰلِكَ تَقْدِيرُ ٱلْعَزِيزِ ٱلْعَلِيمِ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sun runs on to its place of rest</a:t>
            </a:r>
            <a:r>
              <a:rPr lang="en-US" altLang="en-US" sz="3200" dirty="0" smtClean="0">
                <a:latin typeface="Calibri" panose="020F0502020204030204" pitchFamily="34" charset="0"/>
              </a:rPr>
              <a:t>: </a:t>
            </a:r>
            <a:r>
              <a:rPr lang="en-US" altLang="en-US" sz="3200" dirty="0">
                <a:latin typeface="Calibri" panose="020F0502020204030204" pitchFamily="34" charset="0"/>
              </a:rPr>
              <a:t>That is the ordaining of the All-mighty, the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9155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وَٱلْقَمَرَ قَدَّرْنَـٰهُ مَنَازِلَ حَتَّىٰ عَادَ كَٱلْعُرْجُونِ ٱلْقَدِيمِ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moon, We have ordained its phases, until it becomes like an old palm leaf.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2532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ٱلشَّمْسُ يَنۢبَغِى لَهَآ أَن تُدْرِكَ ٱلْقَمَرَ وَلَا ٱلَّيْلُ سَابِقُ ٱلنَّهَارِ ۚ وَكُلٌّ فِى فَلَكٍ يَسْبَحُونَ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Neither it behooves the sun to overtake the moon, nor may the night outrun the day, and each swims in an orbit.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0330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وَءَايَةٌ لَّهُمْ أَنَّا حَمَلْنَا ذُرِّيَّتَهُمْ فِى ٱلْفُلْكِ ٱلْمَشْحُونِ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sign for them is that We carried their progeny in the laden ship</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0664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وَخَلَقْنَا لَهُم مِّن مِّثْلِهِۦ مَا يَرْكَبُونَ ﴿٤٢﴾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have created for them what is similar to it, which they ride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2715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نَّشَأْ نُغْرِقْهُمْ فَلَا صَرِيخَ لَهُمْ وَلَا هُمْ يُنقَذُونَ ﴿٤٣﴾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We like We drown them, whereat they have no one to call for help, nor are they rescued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2812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إِلَّا رَحْمَةً مِّنَّا وَمَتَـٰعًا إِلَىٰ حِينٍ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by a mercy from Us and for an enjoyment until some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7810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قِيلَ لَهُمُ ٱتَّقُوا۟ مَا بَيْنَ أَيْدِيكُمْ وَمَا خَلْفَكُمْ لَعَلَّكُمْ تُرْحَمُونَ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they are told, ‘Beware of that which is before you and that which is behind you</a:t>
            </a:r>
            <a:r>
              <a:rPr lang="en-US" altLang="en-US" sz="3200" dirty="0" smtClean="0">
                <a:latin typeface="Calibri" panose="020F0502020204030204" pitchFamily="34" charset="0"/>
              </a:rPr>
              <a:t>, </a:t>
            </a:r>
            <a:r>
              <a:rPr lang="en-US" altLang="en-US" sz="3200" dirty="0">
                <a:latin typeface="Calibri" panose="020F0502020204030204" pitchFamily="34" charset="0"/>
              </a:rPr>
              <a:t>so that you may receive [His] mercy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05417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تَأْتِيهِم مِّنْ ءَايَةٍ مِّنْ ءَايَـٰتِ رَبِّهِمْ إِلَّا كَانُوا۟ عَنْهَا مُعْرِضِينَ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did not come to them any sign from among the signs of their Lord but that they used to disregard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4769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قِيلَ لَهُمْ أَنفِقُوا۟ مِمَّا رَزَقَكُمُ ٱللَّـهُ قَالَ ٱلَّذِينَ كَفَرُوا۟ لِلَّذِينَ ءَامَنُوٓا۟ أَنُطْعِمُ مَن لَّوْ يَشَآءُ ٱللَّـهُ أَطْعَمَهُۥٓ إِنْ أَنتُمْ إِلَّا فِى ضَلَـٰلٍ مُّبِينٍ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are told, ‘Spend out of what Allah has provided you,’ the faithless say to the faithful, ‘Shall we feed [someone] whom Allah would have fed, had He wished? You are only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4501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وَيَقُولُونَ مَتَىٰ هَـٰذَا ٱلْوَعْدُ إِن كُنتُمْ صَـٰدِقِينَ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‘When will this promise be fulfilled,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3719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يَنظُرُونَ إِلَّا صَيْحَةً وَٰحِدَةً تَأْخُذُهُمْ وَهُمْ يَخِصِّمُونَ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await but a single Cry that would seize them as they wrangle.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8621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يَسْتَطِيعُونَ تَوْصِيَةً وَلَآ إِلَىٰٓ أَهْلِهِمْ يَرْجِعُونَ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will not be able to make any will, nor will they return to their folks.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68238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وَنُفِخَ فِى ٱلصُّورِ فَإِذَا هُم مِّنَ ٱلْأَجْدَاثِ إِلَىٰ رَبِّهِمْ يَنسِلُونَ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Trumpet is blown, behold, there they will be, scrambling from their graves towards their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5291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يَـٰوَيْلَنَا مَنۢ بَعَثَنَا مِن مَّرْقَدِنَا ۜ ۗ هَـٰذَا مَا وَعَدَ ٱلرَّحْمَـٰنُ وَصَدَقَ ٱلْمُرْسَلُونَ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‘Woe to us! Who raised us from our place of sleep?’ ‘This is what the All-beneficent had promised, and the apostles had spoken the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5547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كَانَتْ إِلَّا صَيْحَةً وَٰحِدَةً فَإِذَا هُمْ جَمِيعٌ لَّدَيْنَا مُحْضَرُونَ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but a single Cry, and, behold, they will all be presented before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8581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فَٱلْيَوْمَ لَا تُظْلَمُ نَفْسٌ شَيْـًٔا وَلَا تُجْزَوْنَ إِلَّا مَا كُنتُمْ تَعْمَلُونَ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‘Today no soul will be wronged in the least, nor will you be requited except for what you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6494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أَصْحَـٰبَ ٱلْجَنَّةِ ٱلْيَوْمَ فِى شُغُلٍ فَـٰكِهُونَ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today the inhabitants of paradise rejoice in their engagements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609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هُمْ وَأَزْوَٰجُهُمْ فِى ظِلَـٰلٍ عَلَى ٱلْأَرَآئِكِ مُتَّكِـُٔونَ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and their mates, reclining on couches in the shades.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17401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فِيهَا فَـٰكِهَةٌ وَلَهُم مَّا يَدَّعُونَ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have fruits and they have whatever they want.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393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سَلَـٰمٌ قَوْلًا مِّن رَّبٍّۢ رَّحِيمٍ ﴿٥٨﴾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‘Peace!’—a watchword from the all-merciful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3442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وَٱمْتَـٰزُوا۟ ٱلْيَوْمَ أَيُّهَا ٱلْمُجْرِمُونَ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‘Get apart today, you guilty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2727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أَعْهَدْ إِلَيْكُمْ يَـٰبَنِىٓ ءَادَمَ أَن لَّا تَعْبُدُوا۟ ٱلشَّيْطَـٰنَ ۖ إِنَّهُۥ لَكُمْ عَدُوٌّ مُّبِينٌ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I not exhort you, O children of Adam, saying, “Do not worship Satan. He is indeed your manifest enemy.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94426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ٱعْبُدُونِى ۚ هَـٰذَا صِرَٰطٌ مُّسْتَقِيمٌ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Worship Me. That is a straight path”?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2802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أَضَلَّ مِنكُمْ جِبِلًّا كَثِيرًا ۖ أَفَلَمْ تَكُونُوا۟ تَعْقِلُونَ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he has led astray many of your generations. Did you not use to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062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هَـٰذِهِۦ جَهَنَّمُ ٱلَّتِى كُنتُمْ تُوعَدُونَ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the hell you had been promised!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925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يسٓ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Yā</a:t>
            </a:r>
            <a:r>
              <a:rPr lang="en-US" altLang="en-US" sz="3200" i="1" dirty="0">
                <a:latin typeface="Calibri" panose="020F0502020204030204" pitchFamily="34" charset="0"/>
              </a:rPr>
              <a:t> </a:t>
            </a:r>
            <a:r>
              <a:rPr lang="en-US" altLang="en-US" sz="3200" i="1" dirty="0" err="1">
                <a:latin typeface="Calibri" panose="020F0502020204030204" pitchFamily="34" charset="0"/>
              </a:rPr>
              <a:t>Sīn</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78214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ٱصْلَوْهَا ٱلْيَوْمَ بِمَا كُنتُمْ تَكْفُرُونَ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it today, because of what you used to defy.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98580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ٱلْيَوْمَ نَخْتِمُ عَلَىٰٓ أَفْوَٰهِهِمْ وَتُكَلِّمُنَآ أَيْدِيهِمْ وَتَشْهَدُ أَرْجُلُهُم بِمَا كَانُوا۟ يَكْسِبُونَ ﴿٦٥﴾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Today We shall seal their mouths, and their hands shall speak to Us, and their feet shall bear witness concerning what they used to earn.’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48753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نَشَآءُ لَطَمَسْنَا عَلَىٰٓ أَعْيُنِهِمْ فَٱسْتَبَقُوا۟ ٱلصِّرَٰطَ فَأَنَّىٰ يُبْصِرُونَ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wished We would have blotted out their eyes</a:t>
            </a:r>
            <a:r>
              <a:rPr lang="en-US" altLang="en-US" sz="3200" dirty="0" smtClean="0">
                <a:latin typeface="Calibri" panose="020F0502020204030204" pitchFamily="34" charset="0"/>
              </a:rPr>
              <a:t>: </a:t>
            </a:r>
            <a:r>
              <a:rPr lang="en-US" altLang="en-US" sz="3200" dirty="0">
                <a:latin typeface="Calibri" panose="020F0502020204030204" pitchFamily="34" charset="0"/>
              </a:rPr>
              <a:t>then, were they to advance towards the path, how would have they seen?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9941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نَشَآءُ لَمَسَخْنَـٰهُمْ عَلَىٰ مَكَانَتِهِمْ فَمَا ٱسْتَطَـٰعُوا۟ مُضِيًّا وَلَا يَرْجِعُونَ ﴿٦٧﴾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had We wished We would have deformed them in their place</a:t>
            </a:r>
            <a:r>
              <a:rPr lang="en-US" altLang="en-US" sz="3200" dirty="0" smtClean="0">
                <a:latin typeface="Calibri" panose="020F0502020204030204" pitchFamily="34" charset="0"/>
              </a:rPr>
              <a:t>; </a:t>
            </a:r>
            <a:r>
              <a:rPr lang="en-US" altLang="en-US" sz="3200" dirty="0">
                <a:latin typeface="Calibri" panose="020F0502020204030204" pitchFamily="34" charset="0"/>
              </a:rPr>
              <a:t>then they would have neither been able to go ahead nor to go back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05055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نُّعَمِّرْهُ نُنَكِّسْهُ فِى ٱلْخَلْقِ ۖ أَفَلَا يَعْقِلُونَ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whomever We give a long life, We cause him to regress in creation. Then will they 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7844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عَلَّمْنَـٰهُ ٱلشِّعْرَ وَمَا يَنۢبَغِى لَهُۥٓ ۚ إِنْ هُوَ إِلَّا ذِكْرٌ وَقُرْءَانٌ مُّبِينٌ ﴿٦٩﴾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teach him poetry, nor does it behoove him. This is just a reminder and a manifest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3606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لِّيُنذِرَ مَن كَانَ حَيًّا وَيَحِقَّ ٱلْقَوْلُ عَلَى ٱلْكَـٰفِرِينَ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anyone who is alive may be warned, and that the word may come due against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02125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أَوَلَمْ يَرَوْا۟ أَنَّا خَلَقْنَا لَهُم مِّمَّا عَمِلَتْ أَيْدِينَآ أَنْعَـٰمًا فَهُمْ لَهَا مَـٰلِكُونَ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seen that We have created for them —of what Our hands have worked— cattle, so they have become their masters?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9978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وَذَلَّلْنَـٰهَا لَهُمْ فَمِنْهَا رَكُوبُهُمْ وَمِنْهَا يَأْكُلُونَ ﴿٧٢﴾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made them tractable for them, so some of them make their mounts and some of them they 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23637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وَلَهُمْ فِيهَا مَنَـٰفِعُ وَمَشَارِبُ ۖ أَفَلَا يَشْكُرُونَ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other benefits for them therein, and drinks</a:t>
            </a:r>
            <a:r>
              <a:rPr lang="en-US" altLang="en-US" sz="3200" dirty="0" smtClean="0">
                <a:latin typeface="Calibri" panose="020F0502020204030204" pitchFamily="34" charset="0"/>
              </a:rPr>
              <a:t>. </a:t>
            </a:r>
            <a:r>
              <a:rPr lang="en-US" altLang="en-US" sz="3200" dirty="0">
                <a:latin typeface="Calibri" panose="020F0502020204030204" pitchFamily="34" charset="0"/>
              </a:rPr>
              <a:t>Will they not then give thanks?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677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وَٱلْقُرْءَانِ ٱلْحَكِيمِ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a:t>
            </a:r>
            <a:r>
              <a:rPr lang="en-US" altLang="en-US" sz="3200" dirty="0" smtClean="0">
                <a:latin typeface="Calibri" panose="020F0502020204030204" pitchFamily="34" charset="0"/>
              </a:rPr>
              <a:t>Wise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302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وَٱتَّخَذُوا۟ مِن دُونِ ٱللَّـهِ ءَالِهَةً لَّعَلَّهُمْ يُنصَرُونَ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taken gods besides Allah [hoping] that they might be helped.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73637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يَسْتَطِيعُونَ نَصْرَهُمْ وَهُمْ لَهُمْ جُندٌ مُّحْضَرُونَ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they cannot help them, while they [themselves] are ready warriors for them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7106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يَحْزُنكَ قَوْلُهُمْ ۘ إِنَّا نَعْلَمُ مَا يُسِرُّونَ وَمَا يُعْلِنُونَ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let their remarks grieve you. We indeed know whatever they hide and whatever they disclose.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28769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 ٱلْإِنسَـٰنُ أَنَّا خَلَقْنَـٰهُ مِن نُّطْفَةٍ فَإِذَا هُوَ خَصِيمٌ مُّبِينٌ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not man see that We created him from a drop of [seminal] fluid, and, behold, he is an open contender!?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36722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وَضَرَبَ لَنَا مَثَلًا وَنَسِىَ خَلْقَهُۥ ۖ قَالَ مَن يُحْىِ ٱلْعِظَـٰمَ وَهِىَ رَمِيمٌ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draws comparisons for Us, and forgets his own creation. He says, ‘Who shall revive the bones when they have decayed?’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20007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يُحْيِيهَا ٱلَّذِىٓ أَنشَأَهَآ أَوَّلَ مَرَّةٍ ۖ وَهُوَ بِكُلِّ خَلْقٍ عَلِيمٌ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‘He will revive them who produced them the first time, and He has knowledge of all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32006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جَعَلَ لَكُم مِّنَ ٱلشَّجَرِ ٱلْأَخْضَرِ نَارًا فَإِذَآ أَنتُم مِّنْهُ تُوقِدُونَ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made for you fire out of the green tree, and, behold, you light fire from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03898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أَوَلَيْسَ ٱلَّذِى خَلَقَ ٱلسَّمَـٰوَٰتِ وَٱلْأَرْضَ بِقَـٰدِرٍ عَلَىٰٓ أَن يَخْلُقَ مِثْلَهُم ۚ بَلَىٰ وَهُوَ ٱلْخَلَّـٰقُ ٱلْعَلِيمُ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not He who created the heavens and the earth able to create the like of them? Yes indeed! He is the All-creator,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69144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إِنَّمَآ أَمْرُهُۥٓ إِذَآ أَرَادَ شَيْـًٔا أَن يَقُولَ لَهُۥ كُن فَيَكُونُ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His command, when He wills something, is to say to it ‘Be,’ and it 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82243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فَسُبْحَـٰنَ ٱلَّذِى بِيَدِهِۦ مَلَكُوتُ كُلِّ شَىْءٍ وَإِلَيْهِ تُرْجَعُونَ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immaculate is He in whose hand is the dominion of all things and to whom you shall be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904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 لَمِنَ ٱلْمُرْسَلِينَ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indeed one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68716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Yā</a:t>
            </a:r>
            <a:r>
              <a:rPr lang="en-US" altLang="en-US" b="1" dirty="0" smtClean="0">
                <a:solidFill>
                  <a:srgbClr val="FFFF99"/>
                </a:solidFill>
                <a:latin typeface="Trebuchet MS" panose="020B0603020202020204" pitchFamily="34" charset="0"/>
              </a:rPr>
              <a:t> </a:t>
            </a:r>
            <a:r>
              <a:rPr lang="en-US" altLang="en-US" b="1" dirty="0" err="1" smtClean="0">
                <a:solidFill>
                  <a:srgbClr val="FFFF99"/>
                </a:solidFill>
                <a:latin typeface="Trebuchet MS" panose="020B0603020202020204" pitchFamily="34" charset="0"/>
              </a:rPr>
              <a:t>Sīn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9691</TotalTime>
  <Words>4108</Words>
  <Application>Microsoft Office PowerPoint</Application>
  <PresentationFormat>Widescreen</PresentationFormat>
  <Paragraphs>286</Paragraphs>
  <Slides>91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PowerPoint Presentation</vt:lpstr>
      <vt:lpstr>اَللَّهُمَّ صَلِّ عَلَى مُحَمَّدٍ وَ آلِ مُحَمَّد</vt:lpstr>
      <vt:lpstr>بِسْمِ اللهِ الرَّحْمنِ الرَّحِيمِ</vt:lpstr>
      <vt:lpstr>يسٓ ﴿١﴾</vt:lpstr>
      <vt:lpstr> وَٱلْقُرْءَانِ ٱلْحَكِيمِ ﴿٢﴾</vt:lpstr>
      <vt:lpstr> إِنَّكَ لَمِنَ ٱلْمُرْسَلِينَ ﴿٣﴾</vt:lpstr>
      <vt:lpstr> عَلَىٰ صِرَٰطٍ مُّسْتَقِيمٍ ﴿٤﴾</vt:lpstr>
      <vt:lpstr> تَنزِيلَ ٱلْعَزِيزِ ٱلرَّحِيمِ ﴿٥﴾</vt:lpstr>
      <vt:lpstr> لِتُنذِرَ قَوْمًا مَّآ أُنذِرَ ءَابَآؤُهُمْ فَهُمْ غَـٰفِلُونَ ﴿٦﴾ </vt:lpstr>
      <vt:lpstr>لَقَدْ حَقَّ ٱلْقَوْلُ عَلَىٰٓ أَكْثَرِهِمْ فَهُمْ لَا يُؤْمِنُونَ ﴿٧﴾</vt:lpstr>
      <vt:lpstr> إِنَّا جَعَلْنَا فِىٓ أَعْنَـٰقِهِمْ أَغْلَـٰلًا فَهِىَ إِلَى ٱلْأَذْقَانِ فَهُم مُّقْمَحُونَ ﴿٨﴾</vt:lpstr>
      <vt:lpstr> وَجَعَلْنَا مِنۢ بَيْنِ أَيْدِيهِمْ سَدًّا وَمِنْ خَلْفِهِمْ سَدًّا فَأَغْشَيْنَـٰهُمْ فَهُمْ لَا يُبْصِرُونَ ﴿٩﴾</vt:lpstr>
      <vt:lpstr> وَسَوَآءٌ عَلَيْهِمْ ءَأَنذَرْتَهُمْ أَمْ لَمْ تُنذِرْهُمْ لَا يُؤْمِنُونَ ﴿١٠﴾</vt:lpstr>
      <vt:lpstr> إِنَّمَا تُنذِرُ مَنِ ٱتَّبَعَ ٱلذِّكْرَ وَخَشِىَ ٱلرَّحْمَـٰنَ بِٱلْغَيْبِ ۖ فَبَشِّرْهُ بِمَغْفِرَةٍ وَأَجْرٍ كَرِيمٍ ﴿١١﴾</vt:lpstr>
      <vt:lpstr> إِنَّا نَحْنُ نُحْىِ ٱلْمَوْتَىٰ وَنَكْتُبُ مَا قَدَّمُوا۟ وَءَاثَـٰرَهُمْ ۚ وَكُلَّ شَىْءٍ أَحْصَيْنَـٰهُ فِىٓ إِمَامٍ مُّبِينٍ ﴿١٢﴾</vt:lpstr>
      <vt:lpstr>وَٱضْرِبْ لَهُم مَّثَلًا أَصْحَـٰبَ ٱلْقَرْيَةِ إِذْ جَآءَهَا ٱلْمُرْسَلُونَ ﴿١٣﴾ </vt:lpstr>
      <vt:lpstr>إِذْ أَرْسَلْنَآ إِلَيْهِمُ ٱثْنَيْنِ فَكَذَّبُوهُمَا فَعَزَّزْنَا بِثَالِثٍ فَقَالُوٓا۟ إِنَّآ إِلَيْكُم مُّرْسَلُونَ ﴿١٤﴾</vt:lpstr>
      <vt:lpstr> قَالُوا۟ مَآ أَنتُمْ إِلَّا بَشَرٌ مِّثْلُنَا وَمَآ أَنزَلَ ٱلرَّحْمَـٰنُ مِن شَىْءٍ إِنْ أَنتُمْ إِلَّا تَكْذِبُونَ ﴿١٥﴾</vt:lpstr>
      <vt:lpstr> قَالُوا۟ رَبُّنَا يَعْلَمُ إِنَّآ إِلَيْكُمْ لَمُرْسَلُونَ ﴿١٦﴾</vt:lpstr>
      <vt:lpstr> وَمَا عَلَيْنَآ إِلَّا ٱلْبَلَـٰغُ ٱلْمُبِينُ ﴿١٧﴾</vt:lpstr>
      <vt:lpstr> قَالُوٓا۟ إِنَّا تَطَيَّرْنَا بِكُمْ ۖ لَئِن لَّمْ تَنتَهُوا۟ لَنَرْجُمَنَّكُمْ وَلَيَمَسَّنَّكُم مِّنَّا عَذَابٌ أَلِيمٌ ﴿١٨﴾</vt:lpstr>
      <vt:lpstr> قَالُوا۟ طَـٰٓئِرُكُم مَّعَكُمْ ۚ أَئِن ذُكِّرْتُم ۚ بَلْ أَنتُمْ قَوْمٌ مُّسْرِفُونَ ﴿١٩﴾</vt:lpstr>
      <vt:lpstr> وَجَآءَ مِنْ أَقْصَا ٱلْمَدِينَةِ رَجُلٌ يَسْعَىٰ قَالَ يَـٰقَوْمِ ٱتَّبِعُوا۟ ٱلْمُرْسَلِينَ ﴿٢٠﴾</vt:lpstr>
      <vt:lpstr> ٱتَّبِعُوا۟ مَن لَّا يَسْـَٔلُكُمْ أَجْرًا وَهُم مُّهْتَدُونَ ﴿٢١﴾</vt:lpstr>
      <vt:lpstr> وَمَا لِىَ لَآ أَعْبُدُ ٱلَّذِى فَطَرَنِى وَإِلَيْهِ تُرْجَعُونَ ﴿٢٢﴾</vt:lpstr>
      <vt:lpstr> ءَأَتَّخِذُ مِن دُونِهِۦٓ ءَالِهَةً إِن يُرِدْنِ ٱلرَّحْمَـٰنُ بِضُرٍّۢ لَّا تُغْنِ عَنِّى شَفَـٰعَتُهُمْ شَيْـًٔا وَلَا يُنقِذُونِ ﴿٢٣﴾</vt:lpstr>
      <vt:lpstr> إِنِّىٓ إِذًا لَّفِى ضَلَـٰلٍ مُّبِينٍ ﴿٢٤﴾</vt:lpstr>
      <vt:lpstr> إِنِّىٓ ءَامَنتُ بِرَبِّكُمْ فَٱسْمَعُونِ ﴿٢٥﴾ </vt:lpstr>
      <vt:lpstr>قِيلَ ٱدْخُلِ ٱلْجَنَّةَ ۖ قَالَ يَـٰلَيْتَ قَوْمِى يَعْلَمُونَ ﴿٢٦﴾</vt:lpstr>
      <vt:lpstr> بِمَا غَفَرَ لِى رَبِّى وَجَعَلَنِى مِنَ ٱلْمُكْرَمِينَ ﴿٢٧﴾</vt:lpstr>
      <vt:lpstr> وَمَآ أَنزَلْنَا عَلَىٰ قَوْمِهِۦ مِنۢ بَعْدِهِۦ مِن جُندٍ مِّنَ ٱلسَّمَآءِ وَمَا كُنَّا مُنزِلِينَ ﴿٢٨﴾</vt:lpstr>
      <vt:lpstr> إِن كَانَتْ إِلَّا صَيْحَةً وَٰحِدَةً فَإِذَا هُمْ خَـٰمِدُونَ ﴿٢٩﴾</vt:lpstr>
      <vt:lpstr> يَـٰحَسْرَةً عَلَى ٱلْعِبَادِ ۚ مَا يَأْتِيهِم مِّن رَّسُولٍ إِلَّا كَانُوا۟ بِهِۦ يَسْتَهْزِءُونَ ﴿٣٠﴾</vt:lpstr>
      <vt:lpstr> أَلَمْ يَرَوْا۟ كَمْ أَهْلَكْنَا قَبْلَهُم مِّنَ ٱلْقُرُونِ أَنَّهُمْ إِلَيْهِمْ لَا يَرْجِعُونَ ﴿٣١﴾</vt:lpstr>
      <vt:lpstr> وَإِن كُلٌّ لَّمَّا جَمِيعٌ لَّدَيْنَا مُحْضَرُونَ ﴿٣٢﴾ </vt:lpstr>
      <vt:lpstr>وَءَايَةٌ لَّهُمُ ٱلْأَرْضُ ٱلْمَيْتَةُ أَحْيَيْنَـٰهَا وَأَخْرَجْنَا مِنْهَا حَبًّا فَمِنْهُ يَأْكُلُونَ ﴿٣٣﴾</vt:lpstr>
      <vt:lpstr> وَجَعَلْنَا فِيهَا جَنَّـٰتٍ مِّن نَّخِيلٍ وَأَعْنَـٰبٍ وَفَجَّرْنَا فِيهَا مِنَ ٱلْعُيُونِ ﴿٣٤﴾</vt:lpstr>
      <vt:lpstr> لِيَأْكُلُوا۟ مِن ثَمَرِهِۦ وَمَا عَمِلَتْهُ أَيْدِيهِمْ ۖ أَفَلَا يَشْكُرُونَ ﴿٣٥﴾</vt:lpstr>
      <vt:lpstr> سُبْحَـٰنَ ٱلَّذِى خَلَقَ ٱلْأَزْوَٰجَ كُلَّهَا مِمَّا تُنۢبِتُ ٱلْأَرْضُ وَمِنْ أَنفُسِهِمْ وَمِمَّا لَا يَعْلَمُونَ ﴿٣٦﴾</vt:lpstr>
      <vt:lpstr> وَءَايَةٌ لَّهُمُ ٱلَّيْلُ نَسْلَخُ مِنْهُ ٱلنَّهَارَ فَإِذَا هُم مُّظْلِمُونَ ﴿٣٧﴾</vt:lpstr>
      <vt:lpstr> وَٱلشَّمْسُ تَجْرِى لِمُسْتَقَرٍّۢ لَّهَا ۚ ذَٰلِكَ تَقْدِيرُ ٱلْعَزِيزِ ٱلْعَلِيمِ ﴿٣٨﴾</vt:lpstr>
      <vt:lpstr> وَٱلْقَمَرَ قَدَّرْنَـٰهُ مَنَازِلَ حَتَّىٰ عَادَ كَٱلْعُرْجُونِ ٱلْقَدِيمِ ﴿٣٩﴾</vt:lpstr>
      <vt:lpstr> لَا ٱلشَّمْسُ يَنۢبَغِى لَهَآ أَن تُدْرِكَ ٱلْقَمَرَ وَلَا ٱلَّيْلُ سَابِقُ ٱلنَّهَارِ ۚ وَكُلٌّ فِى فَلَكٍ يَسْبَحُونَ ﴿٤٠﴾</vt:lpstr>
      <vt:lpstr>وَءَايَةٌ لَّهُمْ أَنَّا حَمَلْنَا ذُرِّيَّتَهُمْ فِى ٱلْفُلْكِ ٱلْمَشْحُونِ ﴿٤١﴾</vt:lpstr>
      <vt:lpstr> وَخَلَقْنَا لَهُم مِّن مِّثْلِهِۦ مَا يَرْكَبُونَ ﴿٤٢﴾ </vt:lpstr>
      <vt:lpstr>وَإِن نَّشَأْ نُغْرِقْهُمْ فَلَا صَرِيخَ لَهُمْ وَلَا هُمْ يُنقَذُونَ ﴿٤٣﴾ </vt:lpstr>
      <vt:lpstr>إِلَّا رَحْمَةً مِّنَّا وَمَتَـٰعًا إِلَىٰ حِينٍ ﴿٤٤﴾</vt:lpstr>
      <vt:lpstr> وَإِذَا قِيلَ لَهُمُ ٱتَّقُوا۟ مَا بَيْنَ أَيْدِيكُمْ وَمَا خَلْفَكُمْ لَعَلَّكُمْ تُرْحَمُونَ ﴿٤٥﴾</vt:lpstr>
      <vt:lpstr> وَمَا تَأْتِيهِم مِّنْ ءَايَةٍ مِّنْ ءَايَـٰتِ رَبِّهِمْ إِلَّا كَانُوا۟ عَنْهَا مُعْرِضِينَ ﴿٤٦﴾</vt:lpstr>
      <vt:lpstr> وَإِذَا قِيلَ لَهُمْ أَنفِقُوا۟ مِمَّا رَزَقَكُمُ ٱللَّـهُ قَالَ ٱلَّذِينَ كَفَرُوا۟ لِلَّذِينَ ءَامَنُوٓا۟ أَنُطْعِمُ مَن لَّوْ يَشَآءُ ٱللَّـهُ أَطْعَمَهُۥٓ إِنْ أَنتُمْ إِلَّا فِى ضَلَـٰلٍ مُّبِينٍ ﴿٤٧﴾</vt:lpstr>
      <vt:lpstr> وَيَقُولُونَ مَتَىٰ هَـٰذَا ٱلْوَعْدُ إِن كُنتُمْ صَـٰدِقِينَ ﴿٤٨﴾</vt:lpstr>
      <vt:lpstr> مَا يَنظُرُونَ إِلَّا صَيْحَةً وَٰحِدَةً تَأْخُذُهُمْ وَهُمْ يَخِصِّمُونَ ﴿٤٩﴾</vt:lpstr>
      <vt:lpstr> فَلَا يَسْتَطِيعُونَ تَوْصِيَةً وَلَآ إِلَىٰٓ أَهْلِهِمْ يَرْجِعُونَ ﴿٥٠﴾</vt:lpstr>
      <vt:lpstr> وَنُفِخَ فِى ٱلصُّورِ فَإِذَا هُم مِّنَ ٱلْأَجْدَاثِ إِلَىٰ رَبِّهِمْ يَنسِلُونَ ﴿٥١﴾</vt:lpstr>
      <vt:lpstr> قَالُوا۟ يَـٰوَيْلَنَا مَنۢ بَعَثَنَا مِن مَّرْقَدِنَا ۜ ۗ هَـٰذَا مَا وَعَدَ ٱلرَّحْمَـٰنُ وَصَدَقَ ٱلْمُرْسَلُونَ ﴿٥٢﴾</vt:lpstr>
      <vt:lpstr> إِن كَانَتْ إِلَّا صَيْحَةً وَٰحِدَةً فَإِذَا هُمْ جَمِيعٌ لَّدَيْنَا مُحْضَرُونَ ﴿٥٣﴾</vt:lpstr>
      <vt:lpstr> فَٱلْيَوْمَ لَا تُظْلَمُ نَفْسٌ شَيْـًٔا وَلَا تُجْزَوْنَ إِلَّا مَا كُنتُمْ تَعْمَلُونَ ﴿٥٤﴾</vt:lpstr>
      <vt:lpstr>إِنَّ أَصْحَـٰبَ ٱلْجَنَّةِ ٱلْيَوْمَ فِى شُغُلٍ فَـٰكِهُونَ ﴿٥٥﴾</vt:lpstr>
      <vt:lpstr> هُمْ وَأَزْوَٰجُهُمْ فِى ظِلَـٰلٍ عَلَى ٱلْأَرَآئِكِ مُتَّكِـُٔونَ ﴿٥٦﴾</vt:lpstr>
      <vt:lpstr> لَهُمْ فِيهَا فَـٰكِهَةٌ وَلَهُم مَّا يَدَّعُونَ ﴿٥٧﴾</vt:lpstr>
      <vt:lpstr> سَلَـٰمٌ قَوْلًا مِّن رَّبٍّۢ رَّحِيمٍ ﴿٥٨﴾ </vt:lpstr>
      <vt:lpstr>وَٱمْتَـٰزُوا۟ ٱلْيَوْمَ أَيُّهَا ٱلْمُجْرِمُونَ ﴿٥٩﴾</vt:lpstr>
      <vt:lpstr> أَلَمْ أَعْهَدْ إِلَيْكُمْ يَـٰبَنِىٓ ءَادَمَ أَن لَّا تَعْبُدُوا۟ ٱلشَّيْطَـٰنَ ۖ إِنَّهُۥ لَكُمْ عَدُوٌّ مُّبِينٌ ﴿٦٠﴾</vt:lpstr>
      <vt:lpstr> وَأَنِ ٱعْبُدُونِى ۚ هَـٰذَا صِرَٰطٌ مُّسْتَقِيمٌ ﴿٦١﴾</vt:lpstr>
      <vt:lpstr> وَلَقَدْ أَضَلَّ مِنكُمْ جِبِلًّا كَثِيرًا ۖ أَفَلَمْ تَكُونُوا۟ تَعْقِلُونَ ﴿٦٢﴾</vt:lpstr>
      <vt:lpstr> هَـٰذِهِۦ جَهَنَّمُ ٱلَّتِى كُنتُمْ تُوعَدُونَ ﴿٦٣﴾</vt:lpstr>
      <vt:lpstr> ٱصْلَوْهَا ٱلْيَوْمَ بِمَا كُنتُمْ تَكْفُرُونَ ﴿٦٤﴾</vt:lpstr>
      <vt:lpstr> ٱلْيَوْمَ نَخْتِمُ عَلَىٰٓ أَفْوَٰهِهِمْ وَتُكَلِّمُنَآ أَيْدِيهِمْ وَتَشْهَدُ أَرْجُلُهُم بِمَا كَانُوا۟ يَكْسِبُونَ ﴿٦٥﴾ </vt:lpstr>
      <vt:lpstr>وَلَوْ نَشَآءُ لَطَمَسْنَا عَلَىٰٓ أَعْيُنِهِمْ فَٱسْتَبَقُوا۟ ٱلصِّرَٰطَ فَأَنَّىٰ يُبْصِرُونَ ﴿٦٦﴾</vt:lpstr>
      <vt:lpstr> وَلَوْ نَشَآءُ لَمَسَخْنَـٰهُمْ عَلَىٰ مَكَانَتِهِمْ فَمَا ٱسْتَطَـٰعُوا۟ مُضِيًّا وَلَا يَرْجِعُونَ ﴿٦٧﴾ </vt:lpstr>
      <vt:lpstr>وَمَن نُّعَمِّرْهُ نُنَكِّسْهُ فِى ٱلْخَلْقِ ۖ أَفَلَا يَعْقِلُونَ ﴿٦٨﴾</vt:lpstr>
      <vt:lpstr> وَمَا عَلَّمْنَـٰهُ ٱلشِّعْرَ وَمَا يَنۢبَغِى لَهُۥٓ ۚ إِنْ هُوَ إِلَّا ذِكْرٌ وَقُرْءَانٌ مُّبِينٌ ﴿٦٩﴾ </vt:lpstr>
      <vt:lpstr>لِّيُنذِرَ مَن كَانَ حَيًّا وَيَحِقَّ ٱلْقَوْلُ عَلَى ٱلْكَـٰفِرِينَ ﴿٧٠﴾</vt:lpstr>
      <vt:lpstr>أَوَلَمْ يَرَوْا۟ أَنَّا خَلَقْنَا لَهُم مِّمَّا عَمِلَتْ أَيْدِينَآ أَنْعَـٰمًا فَهُمْ لَهَا مَـٰلِكُونَ ﴿٧١﴾</vt:lpstr>
      <vt:lpstr> وَذَلَّلْنَـٰهَا لَهُمْ فَمِنْهَا رَكُوبُهُمْ وَمِنْهَا يَأْكُلُونَ ﴿٧٢﴾ </vt:lpstr>
      <vt:lpstr>وَلَهُمْ فِيهَا مَنَـٰفِعُ وَمَشَارِبُ ۖ أَفَلَا يَشْكُرُونَ ﴿٧٣﴾</vt:lpstr>
      <vt:lpstr> وَٱتَّخَذُوا۟ مِن دُونِ ٱللَّـهِ ءَالِهَةً لَّعَلَّهُمْ يُنصَرُونَ ﴿٧٤﴾</vt:lpstr>
      <vt:lpstr> لَا يَسْتَطِيعُونَ نَصْرَهُمْ وَهُمْ لَهُمْ جُندٌ مُّحْضَرُونَ ﴿٧٥﴾</vt:lpstr>
      <vt:lpstr> فَلَا يَحْزُنكَ قَوْلُهُمْ ۘ إِنَّا نَعْلَمُ مَا يُسِرُّونَ وَمَا يُعْلِنُونَ ﴿٧٦﴾</vt:lpstr>
      <vt:lpstr> أَوَلَمْ يَرَ ٱلْإِنسَـٰنُ أَنَّا خَلَقْنَـٰهُ مِن نُّطْفَةٍ فَإِذَا هُوَ خَصِيمٌ مُّبِينٌ ﴿٧٧﴾</vt:lpstr>
      <vt:lpstr> وَضَرَبَ لَنَا مَثَلًا وَنَسِىَ خَلْقَهُۥ ۖ قَالَ مَن يُحْىِ ٱلْعِظَـٰمَ وَهِىَ رَمِيمٌ ﴿٧٨﴾</vt:lpstr>
      <vt:lpstr> قُلْ يُحْيِيهَا ٱلَّذِىٓ أَنشَأَهَآ أَوَّلَ مَرَّةٍ ۖ وَهُوَ بِكُلِّ خَلْقٍ عَلِيمٌ ﴿٧٩﴾</vt:lpstr>
      <vt:lpstr> ٱلَّذِى جَعَلَ لَكُم مِّنَ ٱلشَّجَرِ ٱلْأَخْضَرِ نَارًا فَإِذَآ أَنتُم مِّنْهُ تُوقِدُونَ ﴿٨٠﴾</vt:lpstr>
      <vt:lpstr> أَوَلَيْسَ ٱلَّذِى خَلَقَ ٱلسَّمَـٰوَٰتِ وَٱلْأَرْضَ بِقَـٰدِرٍ عَلَىٰٓ أَن يَخْلُقَ مِثْلَهُم ۚ بَلَىٰ وَهُوَ ٱلْخَلَّـٰقُ ٱلْعَلِيمُ ﴿٨١﴾</vt:lpstr>
      <vt:lpstr> إِنَّمَآ أَمْرُهُۥٓ إِذَآ أَرَادَ شَيْـًٔا أَن يَقُولَ لَهُۥ كُن فَيَكُونُ ﴿٨٢﴾</vt:lpstr>
      <vt:lpstr> فَسُبْحَـٰنَ ٱلَّذِى بِيَدِهِۦ مَلَكُوتُ كُلِّ شَىْءٍ وَإِلَيْهِ تُرْجَعُونَ ﴿٨٣﴾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696</cp:revision>
  <dcterms:created xsi:type="dcterms:W3CDTF">2005-07-27T05:58:58Z</dcterms:created>
  <dcterms:modified xsi:type="dcterms:W3CDTF">2020-05-14T07:14:50Z</dcterms:modified>
</cp:coreProperties>
</file>