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5"/>
  </p:notesMasterIdLst>
  <p:sldIdLst>
    <p:sldId id="354" r:id="rId2"/>
    <p:sldId id="355" r:id="rId3"/>
    <p:sldId id="918" r:id="rId4"/>
    <p:sldId id="893" r:id="rId5"/>
    <p:sldId id="766" r:id="rId6"/>
    <p:sldId id="917"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1053" r:id="rId47"/>
    <p:sldId id="958" r:id="rId48"/>
    <p:sldId id="959" r:id="rId49"/>
    <p:sldId id="960" r:id="rId50"/>
    <p:sldId id="961" r:id="rId51"/>
    <p:sldId id="962" r:id="rId52"/>
    <p:sldId id="963" r:id="rId53"/>
    <p:sldId id="964" r:id="rId54"/>
    <p:sldId id="965" r:id="rId55"/>
    <p:sldId id="966" r:id="rId56"/>
    <p:sldId id="967" r:id="rId57"/>
    <p:sldId id="968" r:id="rId58"/>
    <p:sldId id="969" r:id="rId59"/>
    <p:sldId id="970" r:id="rId60"/>
    <p:sldId id="971" r:id="rId61"/>
    <p:sldId id="972" r:id="rId62"/>
    <p:sldId id="973" r:id="rId63"/>
    <p:sldId id="974" r:id="rId64"/>
    <p:sldId id="975" r:id="rId65"/>
    <p:sldId id="976" r:id="rId66"/>
    <p:sldId id="977" r:id="rId67"/>
    <p:sldId id="978" r:id="rId68"/>
    <p:sldId id="979" r:id="rId69"/>
    <p:sldId id="980" r:id="rId70"/>
    <p:sldId id="981" r:id="rId71"/>
    <p:sldId id="982" r:id="rId72"/>
    <p:sldId id="983" r:id="rId73"/>
    <p:sldId id="984" r:id="rId74"/>
    <p:sldId id="985" r:id="rId75"/>
    <p:sldId id="986" r:id="rId76"/>
    <p:sldId id="987" r:id="rId77"/>
    <p:sldId id="988" r:id="rId78"/>
    <p:sldId id="989" r:id="rId79"/>
    <p:sldId id="990" r:id="rId80"/>
    <p:sldId id="991" r:id="rId81"/>
    <p:sldId id="992" r:id="rId82"/>
    <p:sldId id="993" r:id="rId83"/>
    <p:sldId id="994" r:id="rId84"/>
    <p:sldId id="995" r:id="rId85"/>
    <p:sldId id="996" r:id="rId86"/>
    <p:sldId id="997" r:id="rId87"/>
    <p:sldId id="998" r:id="rId88"/>
    <p:sldId id="999" r:id="rId89"/>
    <p:sldId id="1000" r:id="rId90"/>
    <p:sldId id="1001" r:id="rId91"/>
    <p:sldId id="1002" r:id="rId92"/>
    <p:sldId id="1003" r:id="rId93"/>
    <p:sldId id="1004" r:id="rId94"/>
    <p:sldId id="1005" r:id="rId95"/>
    <p:sldId id="1006" r:id="rId96"/>
    <p:sldId id="1007" r:id="rId97"/>
    <p:sldId id="1008" r:id="rId98"/>
    <p:sldId id="1009" r:id="rId99"/>
    <p:sldId id="1010" r:id="rId100"/>
    <p:sldId id="1011" r:id="rId101"/>
    <p:sldId id="1012" r:id="rId102"/>
    <p:sldId id="1013" r:id="rId103"/>
    <p:sldId id="1014" r:id="rId104"/>
    <p:sldId id="1015" r:id="rId105"/>
    <p:sldId id="1016" r:id="rId106"/>
    <p:sldId id="1017" r:id="rId107"/>
    <p:sldId id="1018" r:id="rId108"/>
    <p:sldId id="1019" r:id="rId109"/>
    <p:sldId id="1020" r:id="rId110"/>
    <p:sldId id="1021" r:id="rId111"/>
    <p:sldId id="1022" r:id="rId112"/>
    <p:sldId id="1023" r:id="rId113"/>
    <p:sldId id="1024" r:id="rId114"/>
    <p:sldId id="1025" r:id="rId115"/>
    <p:sldId id="1026" r:id="rId116"/>
    <p:sldId id="1027" r:id="rId117"/>
    <p:sldId id="1028" r:id="rId118"/>
    <p:sldId id="1029" r:id="rId119"/>
    <p:sldId id="1030" r:id="rId120"/>
    <p:sldId id="1031" r:id="rId121"/>
    <p:sldId id="1032" r:id="rId122"/>
    <p:sldId id="1033" r:id="rId123"/>
    <p:sldId id="1034" r:id="rId124"/>
    <p:sldId id="1035" r:id="rId125"/>
    <p:sldId id="1036" r:id="rId126"/>
    <p:sldId id="1037" r:id="rId127"/>
    <p:sldId id="1038" r:id="rId128"/>
    <p:sldId id="1039" r:id="rId129"/>
    <p:sldId id="1040" r:id="rId130"/>
    <p:sldId id="1041" r:id="rId131"/>
    <p:sldId id="1042" r:id="rId132"/>
    <p:sldId id="1043" r:id="rId133"/>
    <p:sldId id="1044" r:id="rId134"/>
    <p:sldId id="1045" r:id="rId135"/>
    <p:sldId id="1046" r:id="rId136"/>
    <p:sldId id="1047" r:id="rId137"/>
    <p:sldId id="1048" r:id="rId138"/>
    <p:sldId id="1049" r:id="rId139"/>
    <p:sldId id="1050" r:id="rId140"/>
    <p:sldId id="1051" r:id="rId141"/>
    <p:sldId id="1052" r:id="rId142"/>
    <p:sldId id="352" r:id="rId143"/>
    <p:sldId id="353" r:id="rId14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07/05/2020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طه</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Ṭā</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Ḥā</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err="1">
                <a:solidFill>
                  <a:srgbClr val="FFFF00"/>
                </a:solidFill>
                <a:latin typeface="Trebuchet MS" panose="020B0603020202020204" pitchFamily="34" charset="0"/>
                <a:cs typeface="Traditional Arabic" panose="02020603050405020304" pitchFamily="18" charset="-78"/>
              </a:rPr>
              <a:t>Taha</a:t>
            </a:r>
            <a:r>
              <a:rPr lang="en-US" altLang="en-US" sz="6000" dirty="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20</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135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ٱلرَّحْمَـٰنُ عَلَى ٱلْعَرْشِ ٱسْتَوَىٰ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All-beneficent, settled on the Throne.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25164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يَبْنَؤُمَّ لَا تَأْخُذْ بِلِحْيَتِى وَلَا بِرَأْسِىٓ ۖ إِنِّى خَشِيتُ أَن تَقُولَ فَرَّقْتَ بَيْنَ بَنِىٓ إِسْرَٰٓءِيلَ وَلَمْ تَرْقُبْ قَوْلِى ﴿٩٤﴾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son of my mother! Do not hold my beard or my head! I feared lest you should say, “You have caused a rift among the Children of Israel, and did not heed my word [of advice].”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74584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فَمَا خَطْبُكَ يَـٰسَـٰمِرِىُّ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‘What is your business, O </a:t>
            </a:r>
            <a:r>
              <a:rPr lang="en-US" altLang="en-US" sz="3200" dirty="0" err="1">
                <a:latin typeface="Calibri" panose="020F0502020204030204" pitchFamily="34" charset="0"/>
              </a:rPr>
              <a:t>Sāmirī</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10562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بَصُرْتُ بِمَا لَمْ يَبْصُرُوا۟ بِهِۦ فَقَبَضْتُ قَبْضَةً مِّنْ أَثَرِ ٱلرَّسُولِ فَنَبَذْتُهَا وَكَذَٰلِكَ سَوَّلَتْ لِى نَفْسِى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 saw what they did not see. I took a handful [of dust] from the messenger’s trail and threw it. That is how my soul prompted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96393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فَٱذْهَبْ فَإِنَّ لَكَ فِى ٱلْحَيَوٰةِ أَن تَقُولَ لَا مِسَاسَ ۖ وَإِنَّ لَكَ مَوْعِدًا لَّن تُخْلَفَهُۥ ۖ وَٱنظُرْ إِلَىٰٓ إِلَـٰهِكَ ٱلَّذِى ظَلْتَ عَلَيْهِ عَاكِفًا ۖ لَّنُحَرِّقَنَّهُۥ ثُمَّ لَنَنسِفَنَّهُۥ فِى ٱلْيَمِّ نَسْفًا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a:t>
            </a:r>
            <a:r>
              <a:rPr lang="en-US" altLang="en-US" sz="3200" dirty="0" err="1">
                <a:latin typeface="Calibri" panose="020F0502020204030204" pitchFamily="34" charset="0"/>
              </a:rPr>
              <a:t>Begone</a:t>
            </a:r>
            <a:r>
              <a:rPr lang="en-US" altLang="en-US" sz="3200" dirty="0">
                <a:latin typeface="Calibri" panose="020F0502020204030204" pitchFamily="34" charset="0"/>
              </a:rPr>
              <a:t>! It shall be your [lot] throughout life to say, “Do not touch me!” Indeed there is a tryst for you which you will not fail to keep! Now look at your god to whom you went on clinging. We will burn it down and then scatter it[s ashes] into the sea.</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557074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إِنَّمَآ إِلَـٰهُكُمُ ٱللَّـهُ ٱلَّذِى لَآ إِلَـٰهَ إِلَّا هُوَ ۚ وَسِعَ كُلَّ شَىْءٍ عِلْمًا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God is Allah. There is no god except Him. He embraces all things in [His] knowledge.’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09378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كَذَٰلِكَ نَقُصُّ عَلَيْكَ مِنْ أَنۢبَآءِ مَا قَدْ سَبَقَ ۚ وَقَدْ ءَاتَيْنَـٰكَ مِن لَّدُنَّا ذِكْرًا ﴿٩٩﴾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do We relate to you some accounts of what is past. Certainly We have given you a Reminder from Ourselves.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71050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أَعْرَضَ عَنْهُ فَإِنَّهُۥ يَحْمِلُ يَوْمَ ٱلْقِيَـٰمَةِ وِزْرًا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disregards it shall bear its onus on the Day of Resurrection,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749622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خَـٰلِدِينَ فِيهِ ۖ وَسَآءَ لَهُمْ يَوْمَ ٱلْقِيَـٰمَةِ حِمْلًا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remaining in it [forever]. Evil is their burden on the Day of Resurrection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27972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يُنفَخُ فِى ٱلصُّورِ ۚ وَنَحْشُرُ ٱلْمُجْرِمِينَ يَوْمَئِذٍ زُرْقًا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the Trumpet will be blown— on that day We shall muster the guilty with blind eyes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21593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يَتَخَـٰفَتُونَ بَيْنَهُمْ إِن لَّبِثْتُمْ إِلَّا عَشْرًا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whisper to one another: ‘You have stayed only for ten [days].’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8844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لَهُۥ مَا فِى ٱلسَّمَـٰوَٰتِ وَمَا فِى ٱلْأَرْضِ وَمَا بَيْنَهُمَا وَمَا تَحْتَ ٱلثَّرَىٰ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whatever is in the heavens and whatever is on the earth, and whatever is between them, and whatever is under the ground.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89949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نَّحْنُ أَعْلَمُ بِمَا يَقُولُونَ إِذْ يَقُولُ أَمْثَلُهُمْ طَرِيقَةً إِن لَّبِثْتُمْ إِلَّا يَوْمًا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know best what they will say, when the best of them in conduct will say, ‘You stayed only a day!’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609332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وَيَسْـَٔلُونَكَ عَنِ ٱلْجِبَالِ فَقُلْ يَنسِفُهَا رَبِّى نَسْفًا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question you concerning the mountains. Say, ‘My Lord will scatter them [like dust].’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99254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فَيَذَرُهَا قَاعًا صَفْصَفًا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will leave </a:t>
            </a:r>
            <a:r>
              <a:rPr lang="en-US" altLang="en-US" sz="3200" dirty="0" smtClean="0">
                <a:latin typeface="Calibri" panose="020F0502020204030204" pitchFamily="34" charset="0"/>
              </a:rPr>
              <a:t>it </a:t>
            </a:r>
            <a:r>
              <a:rPr lang="en-US" altLang="en-US" sz="3200" dirty="0">
                <a:latin typeface="Calibri" panose="020F0502020204030204" pitchFamily="34" charset="0"/>
              </a:rPr>
              <a:t>a level plain.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19700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تَرَىٰ فِيهَا عِوَجًا وَلَآ أَمْتًا ﴿١٠٧﴾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will not see any crookedness or unevenness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52257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يَوْمَئِذٍ يَتَّبِعُونَ ٱلدَّاعِىَ لَا عِوَجَ لَهُۥ ۖ وَخَشَعَتِ ٱلْأَصْوَاتُ لِلرَّحْمَـٰنِ فَلَا تَسْمَعُ إِلَّا هَمْسًا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they will follow a </a:t>
            </a:r>
            <a:r>
              <a:rPr lang="en-US" altLang="en-US" sz="3200" dirty="0" err="1">
                <a:latin typeface="Calibri" panose="020F0502020204030204" pitchFamily="34" charset="0"/>
              </a:rPr>
              <a:t>summoner</a:t>
            </a:r>
            <a:r>
              <a:rPr lang="en-US" altLang="en-US" sz="3200" dirty="0">
                <a:latin typeface="Calibri" panose="020F0502020204030204" pitchFamily="34" charset="0"/>
              </a:rPr>
              <a:t> in whom there will be no deviousness. The voices will be muted before the All-beneficent, and you will hear nothing but a murmur.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84608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يَوْمَئِذٍ لَّا تَنفَعُ ٱلشَّفَـٰعَةُ إِلَّا مَنْ أَذِنَ لَهُ ٱلرَّحْمَـٰنُ وَرَضِىَ لَهُۥ قَوْلًا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Intercession will not avail that day except from him whom the All-beneficent allows and approves of his word.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69535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يَعْلَمُ مَا بَيْنَ أَيْدِيهِمْ وَمَا خَلْفَهُمْ وَلَا يُحِيطُونَ بِهِۦ عِلْمًا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knows that which is before them and that which is behind them, but they cannot comprehend Him in their knowledge.</a:t>
            </a:r>
          </a:p>
          <a:p>
            <a:pPr>
              <a:lnSpc>
                <a:spcPct val="90000"/>
              </a:lnSpc>
            </a:pPr>
            <a:endParaRPr lang="en-US" altLang="en-US" sz="3200" dirty="0">
              <a:latin typeface="Calibri" panose="020F0502020204030204" pitchFamily="34" charset="0"/>
            </a:endParaRP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58363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وَعَنَتِ ٱلْوُجُوهُ لِلْحَىِّ ٱلْقَيُّومِ ۖ وَقَدْ خَابَ مَنْ حَمَلَ ظُلْمًا ﴿١١١﴾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faces shall be humbled before the Living One, the All-sustainer, and he will fail who bears [the onus of] wrongdoing.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70597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يَعْمَلْ مِنَ ٱلصَّـٰلِحَـٰتِ وَهُوَ مُؤْمِنٌ فَلَا يَخَافُ ظُلْمًا وَلَا هَضْمًا ﴿١١٢﴾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whoever does righteous deeds, should he be faithful, shall neither fear any wrong nor detraction.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793761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أَنزَلْنَـٰهُ قُرْءَانًا عَرَبِيًّا وَصَرَّفْنَا فِيهِ مِنَ ٱلْوَعِيدِ لَعَلَّهُمْ يَتَّقُونَ أَوْ يُحْدِثُ لَهُمْ ذِكْرًا ﴿١١٣﴾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We have sent it down as an Arabic </a:t>
            </a:r>
            <a:r>
              <a:rPr lang="en-US" altLang="en-US" sz="3200" dirty="0" err="1">
                <a:latin typeface="Calibri" panose="020F0502020204030204" pitchFamily="34" charset="0"/>
              </a:rPr>
              <a:t>Qurʾān</a:t>
            </a:r>
            <a:r>
              <a:rPr lang="en-US" altLang="en-US" sz="3200" dirty="0">
                <a:latin typeface="Calibri" panose="020F0502020204030204" pitchFamily="34" charset="0"/>
              </a:rPr>
              <a:t> and We have paraphrased the threats in it so that they may be </a:t>
            </a:r>
            <a:r>
              <a:rPr lang="en-US" altLang="en-US" sz="3200" dirty="0" err="1">
                <a:latin typeface="Calibri" panose="020F0502020204030204" pitchFamily="34" charset="0"/>
              </a:rPr>
              <a:t>Godwary</a:t>
            </a:r>
            <a:r>
              <a:rPr lang="en-US" altLang="en-US" sz="3200" dirty="0">
                <a:latin typeface="Calibri" panose="020F0502020204030204" pitchFamily="34" charset="0"/>
              </a:rPr>
              <a:t> or it may evoke remembrance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76572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تَجْهَرْ بِٱلْقَوْلِ فَإِنَّهُۥ يَعْلَمُ ٱلسِّرَّ وَأَخْفَى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Whether you speak loudly [or in secret tones] He indeed knows the secret and what is still more hidden.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209350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فَتَعَـٰلَى ٱللَّـهُ ٱلْمَلِكُ ٱلْحَقُّ ۗ وَلَا تَعْجَلْ بِٱلْقُرْءَانِ مِن قَبْلِ أَن يُقْضَىٰٓ إِلَيْكَ وَحْيُهُۥ ۖ وَقُل رَّبِّ زِدْنِى عِلْمًا ﴿١١٤﴾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exalted is Allah, the True Sovereign. Do not hasten with the </a:t>
            </a:r>
            <a:r>
              <a:rPr lang="en-US" altLang="en-US" sz="3200" dirty="0" err="1">
                <a:latin typeface="Calibri" panose="020F0502020204030204" pitchFamily="34" charset="0"/>
              </a:rPr>
              <a:t>Qurʾān</a:t>
            </a:r>
            <a:r>
              <a:rPr lang="en-US" altLang="en-US" sz="3200" dirty="0">
                <a:latin typeface="Calibri" panose="020F0502020204030204" pitchFamily="34" charset="0"/>
              </a:rPr>
              <a:t> before its revelation is completed for you, and say, ‘My Lord! Increase me in knowledge.’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25213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عَهِدْنَآ إِلَىٰٓ ءَادَمَ مِن قَبْلُ فَنَسِىَ وَلَمْ نَجِدْ لَهُۥ عَزْمًا ﴿١١٥﴾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had enjoined Adam earlier; but he forgot, and We did not find any resoluteness in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13451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قُلْنَا لِلْمَلَـٰٓئِكَةِ ٱسْجُدُوا۟ لِـَٔادَمَ فَسَجَدُوٓا۟ إِلَّآ إِبْلِيسَ أَبَىٰ ﴿١١٦﴾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said to the angels, ‘Prostrate before Adam,’ they prostrated, but not Iblis: he refused.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17196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فَقُلْنَا يَـٰٓـَٔادَمُ إِنَّ هَـٰذَا عَدُوٌّ لَّكَ وَلِزَوْجِكَ فَلَا يُخْرِجَنَّكُمَا مِنَ ٱلْجَنَّةِ فَتَشْقَىٰٓ ﴿١١٧﴾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said, ‘O Adam! This is indeed an enemy of yours and your mate’s. So do not let him expel you from paradise, or you will be miserable.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171552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لَكَ أَلَّا تَجُوعَ فِيهَا وَلَا تَعْرَىٰ ﴿١١٨﴾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will neither be hungry in it nor naked.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236909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وَأَنَّكَ لَا تَظْمَؤُا۟ فِيهَا وَلَا تَضْحَىٰ ﴿١١٩﴾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will neither be thirsty in it, nor suffer from the sun.’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476421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فَوَسْوَسَ إِلَيْهِ ٱلشَّيْطَـٰنُ قَالَ يَـٰٓـَٔادَمُ هَلْ أَدُلُّكَ عَلَىٰ شَجَرَةِ ٱلْخُلْدِ وَمُلْكٍ لَّا يَبْلَىٰ ﴿١٢٠﴾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Satan tempted him. He said, ‘O Adam! Shall I show you the tree of immortality, and an imperishable kingdom?’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247752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فَأَكَلَا مِنْهَا فَبَدَتْ لَهُمَا سَوْءَٰتُهُمَا وَطَفِقَا يَخْصِفَانِ عَلَيْهِمَا مِن وَرَقِ ٱلْجَنَّةِ ۚ وَعَصَىٰٓ ءَادَمُ رَبَّهُۥ فَغَوَىٰ ﴿١٢١﴾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both ate of it, and their nakedness became evident to them, and they began to stitch over themselves with the leaves of paradise. Adam disobeyed his Lord, and went amiss.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611117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ٱجْتَبَـٰهُ رَبُّهُۥ فَتَابَ عَلَيْهِ وَهَدَىٰ ﴿١٢٢﴾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his Lord chose him, and turned to him clemently, and guided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509738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ٱهْبِطَا مِنْهَا جَمِيعًۢا ۖ بَعْضُكُمْ لِبَعْضٍ عَدُوٌّ ۖ فَإِمَّا يَأْتِيَنَّكُم مِّنِّى هُدًى فَمَنِ ٱتَّبَعَ هُدَاىَ فَلَا يَضِلُّ وَلَا يَشْقَىٰ ﴿١٢٣﴾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‘Get down both of </a:t>
            </a:r>
            <a:r>
              <a:rPr lang="en-US" altLang="en-US" sz="3200" dirty="0" smtClean="0">
                <a:latin typeface="Calibri" panose="020F0502020204030204" pitchFamily="34" charset="0"/>
              </a:rPr>
              <a:t>you </a:t>
            </a:r>
            <a:r>
              <a:rPr lang="en-US" altLang="en-US" sz="3200" dirty="0">
                <a:latin typeface="Calibri" panose="020F0502020204030204" pitchFamily="34" charset="0"/>
              </a:rPr>
              <a:t>from it, all together, being enemies of one another! Yet, should any guidance come to you from Me, those who follow My guidance will not go astray, nor will they be miserable.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4444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لَآ إِلَـٰهَ إِلَّا هُوَ ۖ لَهُ ٱلْأَسْمَآءُ ٱلْحُسْنَىٰ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Allah—there is no god except Him— to Him belong the Best Names.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557896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أَعْرَضَ عَن ذِكْرِى فَإِنَّ لَهُۥ مَعِيشَةً ضَنكًا وَنَحْشُرُهُۥ يَوْمَ ٱلْقِيَـٰمَةِ أَعْمَىٰ ﴿١٢٤﴾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whoever disregards My remembrance, his shall be a wretched life, and on the Day of Resurrection We shall raise him blind.’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547840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رَبِّ لِمَ حَشَرْتَنِىٓ أَعْمَىٰ وَقَدْ كُنتُ بَصِيرًا ﴿١٢٥﴾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say, ‘My Lord! Why have You raised me blind, though I used to see?’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745164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كَذَٰلِكَ أَتَتْكَ ءَايَـٰتُنَا فَنَسِيتَهَا ۖ وَكَذَٰلِكَ ٱلْيَوْمَ تُنسَىٰ ﴿١٢٦﴾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say: ‘So it is. Our signs came to you, but you forgot them, and thus you will be forgotten today.’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141050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نَجْزِى مَنْ أَسْرَفَ وَلَمْ يُؤْمِنۢ بِـَٔايَـٰتِ رَبِّهِۦ ۚ وَلَعَذَابُ ٱلْـَٔاخِرَةِ أَشَدُّ وَأَبْقَىٰٓ ﴿١٢٧﴾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do We requite him who is a profligate and does not believe in the signs of his Lord. And the punishment of the Hereafter is severer and more lasting.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401830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أَفَلَمْ يَهْدِ لَهُمْ كَمْ أَهْلَكْنَا قَبْلَهُم مِّنَ ٱلْقُرُونِ يَمْشُونَ فِى مَسَـٰكِنِهِمْ ۗ إِنَّ فِى ذَٰلِكَ لَـَٔايَـٰتٍ لِّأُو۟لِى ٱلنُّهَىٰ ﴿١٢٨﴾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it not dawn upon them how many generations We have destroyed before them, amid [the ruins of] whose dwellings they walk? There are indeed signs in this for those who have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361244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وَلَوْلَا كَلِمَةٌ سَبَقَتْ مِن رَّبِّكَ لَكَانَ لِزَامًا وَأَجَلٌ مُّسَمًّى ﴿١٢٩﴾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were it not for a prior decree of your Lord and a specified time, it was inevitable.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803227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فَٱصْبِرْ عَلَىٰ مَا يَقُولُونَ وَسَبِّحْ بِحَمْدِ رَبِّكَ قَبْلَ طُلُوعِ ٱلشَّمْسِ وَقَبْلَ غُرُوبِهَا ۖ وَمِنْ ءَانَآئِ ٱلَّيْلِ فَسَبِّحْ وَأَطْرَافَ ٱلنَّهَارِ لَعَلَّكَ تَرْضَىٰ ﴿١٣٠﴾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patient with what they say, and celebrate the praise of your Lord before the rising of the sun and before the sunset, and glorify Him in watches of the night and at the day’s ends, that you may be pleased.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06646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تَمُدَّنَّ عَيْنَيْكَ إِلَىٰ مَا مَتَّعْنَا بِهِۦٓ أَزْوَٰجًا مِّنْهُمْ زَهْرَةَ ٱلْحَيَوٰةِ ٱلدُّنْيَا لِنَفْتِنَهُمْ فِيهِ ۚ وَرِزْقُ رَبِّكَ خَيْرٌ وَأَبْقَىٰ ﴿١٣١﴾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extend your glance toward what We have provided certain groups of them as a glitter of the life of this world, so that We may test them thereby. And the provision of your Lord is better and more lasting.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482873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وَأْمُرْ أَهْلَكَ بِٱلصَّلَوٰةِ وَٱصْطَبِرْ عَلَيْهَا ۖ لَا نَسْـَٔلُكَ رِزْقًا ۖ نَّحْنُ نَرْزُقُكَ ۗ وَٱلْعَـٰقِبَةُ لِلتَّقْوَىٰ ﴿١٣٢﴾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bid your family to prayer and be steadfast in its maintenance. We do not ask any provision of you. It is We who provide for you, and the outcome will be in </a:t>
            </a:r>
            <a:r>
              <a:rPr lang="en-US" altLang="en-US" sz="3200" dirty="0" err="1">
                <a:latin typeface="Calibri" panose="020F0502020204030204" pitchFamily="34" charset="0"/>
              </a:rPr>
              <a:t>favour</a:t>
            </a:r>
            <a:r>
              <a:rPr lang="en-US" altLang="en-US" sz="3200" dirty="0">
                <a:latin typeface="Calibri" panose="020F0502020204030204" pitchFamily="34" charset="0"/>
              </a:rPr>
              <a:t> of </a:t>
            </a:r>
            <a:r>
              <a:rPr lang="en-US" altLang="en-US" sz="3200" dirty="0" err="1">
                <a:latin typeface="Calibri" panose="020F0502020204030204" pitchFamily="34" charset="0"/>
              </a:rPr>
              <a:t>Godwariness</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009990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لَوْلَا يَأْتِينَا بِـَٔايَةٍ مِّن رَّبِّهِۦٓ ۚ أَوَلَمْ تَأْتِهِم بَيِّنَةُ مَا فِى ٱلصُّحُفِ ٱلْأُولَىٰ ﴿١٣٣﴾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‘Why does he not bring us a sign from his Lord?’ Has there not come to them a manifest proof in that which is in the former scriptures?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7517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وَهَلْ أَتَىٰكَ حَدِيثُ مُوسَىٰٓ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the story of Moses come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863156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أَنَّآ أَهْلَكْنَـٰهُم بِعَذَابٍ مِّن قَبْلِهِۦ لَقَالُوا۟ رَبَّنَا لَوْلَآ أَرْسَلْتَ إِلَيْنَا رَسُولًا فَنَتَّبِعَ ءَايَـٰتِكَ مِن قَبْلِ أَن نَّذِلَّ وَنَخْزَىٰ ﴿١٣٤﴾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destroyed them with a punishment before it</a:t>
            </a:r>
            <a:r>
              <a:rPr lang="en-US" altLang="en-US" sz="3200" dirty="0" smtClean="0">
                <a:latin typeface="Calibri" panose="020F0502020204030204" pitchFamily="34" charset="0"/>
              </a:rPr>
              <a:t>, </a:t>
            </a:r>
            <a:r>
              <a:rPr lang="en-US" altLang="en-US" sz="3200" dirty="0">
                <a:latin typeface="Calibri" panose="020F0502020204030204" pitchFamily="34" charset="0"/>
              </a:rPr>
              <a:t>they would have surely said, ‘Our Lord! Why did You not send us an apostle so that we might follow Your signs before we were abased and disgraced?’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6683487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كُلٌّ مُّتَرَبِّصٌ فَتَرَبَّصُوا۟ ۖ فَسَتَعْلَمُونَ مَنْ أَصْحَـٰبُ ٱلصِّرَٰطِ ٱلسَّوِىِّ وَمَنِ ٱهْتَدَىٰ ﴿١٣٥﴾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‘Each [of us] is waiting. So wait! Soon you will know who are the people of the right path, and who is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400030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رَءَا نَارًا فَقَالَ لِأَهْلِهِ ٱمْكُثُوٓا۟ إِنِّىٓ ءَانَسْتُ نَارًا لَّعَلِّىٓ ءَاتِيكُم مِّنْهَا بِقَبَسٍ أَوْ أَجِدُ عَلَى ٱلنَّارِ هُدًى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sighted a fire, and said to his family, ‘Wait! Indeed I descry a fire! Maybe I will bring you a brand from it, or find some guidance at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4968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فَلَمَّآ أَتَىٰهَا نُودِىَ يَـٰمُوسَىٰٓ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he came to it, he was called, ‘O Moses!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5139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أَنَا۠ رَبُّكَ فَٱخْلَعْ نَعْلَيْكَ ۖ إِنَّكَ بِٱلْوَادِ ٱلْمُقَدَّسِ طُوًى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am your Lord! So take off your sandals. You are indeed in the sacred valley of </a:t>
            </a:r>
            <a:r>
              <a:rPr lang="en-US" altLang="en-US" sz="3200" dirty="0" err="1">
                <a:latin typeface="Calibri" panose="020F0502020204030204" pitchFamily="34" charset="0"/>
              </a:rPr>
              <a:t>Ṭuwā</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7738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وَأَنَا ٱخْتَرْتُكَ فَٱسْتَمِعْ لِمَا يُوحَىٰٓ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have chosen you; so listen to what is revealed.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0626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إِنَّنِىٓ أَنَا ٱللَّـهُ لَآ إِلَـٰهَ إِلَّآ أَنَا۠ فَٱعْبُدْنِى وَأَقِمِ ٱلصَّلَوٰةَ لِذِكْرِىٓ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am Allah —there is no god except Me. So worship Me, and maintain the prayer for My remembrance.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2611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32529"/>
            <a:ext cx="12192000" cy="652486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20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Ṭā</a:t>
            </a:r>
            <a:r>
              <a:rPr lang="en-US" altLang="en-US" dirty="0" smtClean="0">
                <a:solidFill>
                  <a:srgbClr val="FFFF00"/>
                </a:solidFill>
              </a:rPr>
              <a:t> </a:t>
            </a:r>
            <a:r>
              <a:rPr lang="en-US" altLang="en-US" dirty="0" err="1" smtClean="0">
                <a:solidFill>
                  <a:srgbClr val="FFFF00"/>
                </a:solidFill>
              </a:rPr>
              <a:t>Ḥā</a:t>
            </a:r>
            <a:r>
              <a:rPr lang="en-GB" altLang="en-US" dirty="0" smtClean="0">
                <a:solidFill>
                  <a:srgbClr val="FFFF00"/>
                </a:solidFill>
              </a:rPr>
              <a:t> </a:t>
            </a:r>
          </a:p>
          <a:p>
            <a:pPr algn="ctr">
              <a:spcBef>
                <a:spcPct val="0"/>
              </a:spcBef>
              <a:buFontTx/>
              <a:buNone/>
            </a:pPr>
            <a:endParaRPr lang="en-GB" altLang="en-US" dirty="0" smtClean="0">
              <a:solidFill>
                <a:srgbClr val="FFFF00"/>
              </a:solidFill>
            </a:endParaRPr>
          </a:p>
          <a:p>
            <a:pPr algn="ctr">
              <a:spcBef>
                <a:spcPct val="0"/>
              </a:spcBef>
              <a:buFontTx/>
              <a:buNone/>
            </a:pPr>
            <a:r>
              <a:rPr lang="en-US" altLang="en-US" sz="2800" dirty="0">
                <a:solidFill>
                  <a:srgbClr val="FFFF00"/>
                </a:solidFill>
              </a:rPr>
              <a:t>The surah that opens with the discrete Arabic letters </a:t>
            </a:r>
            <a:r>
              <a:rPr lang="en-US" altLang="en-US" sz="2800" dirty="0" err="1">
                <a:solidFill>
                  <a:srgbClr val="FFFF00"/>
                </a:solidFill>
              </a:rPr>
              <a:t>Ṭā</a:t>
            </a:r>
            <a:r>
              <a:rPr lang="en-US" altLang="en-US" sz="2800" dirty="0">
                <a:solidFill>
                  <a:srgbClr val="FFFF00"/>
                </a:solidFill>
              </a:rPr>
              <a:t> </a:t>
            </a:r>
            <a:r>
              <a:rPr lang="en-US" altLang="en-US" sz="2800" dirty="0" err="1">
                <a:solidFill>
                  <a:srgbClr val="FFFF00"/>
                </a:solidFill>
              </a:rPr>
              <a:t>Hā</a:t>
            </a:r>
            <a:r>
              <a:rPr lang="en-US" altLang="en-US" sz="2800" dirty="0">
                <a:solidFill>
                  <a:srgbClr val="FFFF00"/>
                </a:solidFill>
              </a:rPr>
              <a:t>. Like “</a:t>
            </a:r>
            <a:r>
              <a:rPr lang="en-US" altLang="en-US" sz="2800" dirty="0" err="1">
                <a:solidFill>
                  <a:srgbClr val="FFFF00"/>
                </a:solidFill>
              </a:rPr>
              <a:t>Yā</a:t>
            </a:r>
            <a:r>
              <a:rPr lang="en-US" altLang="en-US" sz="2800" dirty="0">
                <a:solidFill>
                  <a:srgbClr val="FFFF00"/>
                </a:solidFill>
              </a:rPr>
              <a:t> </a:t>
            </a:r>
            <a:r>
              <a:rPr lang="en-US" altLang="en-US" sz="2800" dirty="0" err="1">
                <a:solidFill>
                  <a:srgbClr val="FFFF00"/>
                </a:solidFill>
              </a:rPr>
              <a:t>Sīn</a:t>
            </a:r>
            <a:r>
              <a:rPr lang="en-US" altLang="en-US" sz="2800" dirty="0" smtClean="0">
                <a:solidFill>
                  <a:srgbClr val="FFFF00"/>
                </a:solidFill>
              </a:rPr>
              <a:t>”, </a:t>
            </a:r>
            <a:r>
              <a:rPr lang="en-US" altLang="en-US" sz="2800" dirty="0">
                <a:solidFill>
                  <a:srgbClr val="FFFF00"/>
                </a:solidFill>
              </a:rPr>
              <a:t>“</a:t>
            </a:r>
            <a:r>
              <a:rPr lang="en-US" altLang="en-US" sz="2800" dirty="0" err="1">
                <a:solidFill>
                  <a:srgbClr val="FFFF00"/>
                </a:solidFill>
              </a:rPr>
              <a:t>Ṭā</a:t>
            </a:r>
            <a:r>
              <a:rPr lang="en-US" altLang="en-US" sz="2800" dirty="0">
                <a:solidFill>
                  <a:srgbClr val="FFFF00"/>
                </a:solidFill>
              </a:rPr>
              <a:t> </a:t>
            </a:r>
            <a:r>
              <a:rPr lang="en-US" altLang="en-US" sz="2800" dirty="0" err="1">
                <a:solidFill>
                  <a:srgbClr val="FFFF00"/>
                </a:solidFill>
              </a:rPr>
              <a:t>Hā</a:t>
            </a:r>
            <a:r>
              <a:rPr lang="en-US" altLang="en-US" sz="2800" dirty="0">
                <a:solidFill>
                  <a:srgbClr val="FFFF00"/>
                </a:solidFill>
              </a:rPr>
              <a:t>” is said to be one of the names of the Prophet </a:t>
            </a:r>
            <a:r>
              <a:rPr lang="en-US" altLang="en-US" sz="2800" dirty="0" err="1" smtClean="0">
                <a:solidFill>
                  <a:srgbClr val="FFFF00"/>
                </a:solidFill>
              </a:rPr>
              <a:t>Muḥammad</a:t>
            </a:r>
            <a:r>
              <a:rPr lang="en-US" altLang="en-US" sz="2800" dirty="0" smtClean="0">
                <a:solidFill>
                  <a:srgbClr val="FFFF00"/>
                </a:solidFill>
              </a:rPr>
              <a:t> (S). </a:t>
            </a:r>
            <a:r>
              <a:rPr lang="en-US" altLang="en-US" sz="2800" dirty="0">
                <a:solidFill>
                  <a:srgbClr val="FFFF00"/>
                </a:solidFill>
              </a:rPr>
              <a:t>The surah both begins and ends with mention of the Quran: it was not sent to the Prophet to cause him grief but is a clear proof from his Lord. The example of Moses is given as a lengthy account in order to encourage the Prophet and show the end of the disbelievers. The destruction of earlier generations is cited as a lesson from which the disbelievers should learn. The Prophet is ordered to be patient and to persevere with his worship</a:t>
            </a:r>
            <a:r>
              <a:rPr lang="en-US" altLang="en-US" sz="2800" dirty="0" smtClean="0">
                <a:solidFill>
                  <a:srgbClr val="FFFF00"/>
                </a:solidFill>
              </a:rPr>
              <a:t>.</a:t>
            </a:r>
            <a:endParaRPr lang="en-US" altLang="en-US" sz="2800" dirty="0">
              <a:solidFill>
                <a:srgbClr val="FFFF00"/>
              </a:solidFill>
            </a:endParaRPr>
          </a:p>
          <a:p>
            <a:pPr algn="ctr">
              <a:spcBef>
                <a:spcPct val="0"/>
              </a:spcBef>
              <a:buFontTx/>
              <a:buNone/>
            </a:pPr>
            <a:endParaRPr lang="en-US" altLang="en-US" sz="2800" dirty="0">
              <a:solidFill>
                <a:srgbClr val="FFFF00"/>
              </a:solidFill>
            </a:endParaRPr>
          </a:p>
          <a:p>
            <a:pPr algn="ctr">
              <a:spcBef>
                <a:spcPct val="0"/>
              </a:spcBef>
              <a:buFontTx/>
              <a:buNone/>
            </a:pPr>
            <a:r>
              <a:rPr lang="en-US" altLang="en-US" sz="2800" dirty="0">
                <a:solidFill>
                  <a:srgbClr val="FFFF00"/>
                </a:solidFill>
              </a:rPr>
              <a:t>The surah is also known as: Ta-Ha, </a:t>
            </a:r>
            <a:r>
              <a:rPr lang="en-US" altLang="en-US" sz="2800" dirty="0" err="1">
                <a:solidFill>
                  <a:srgbClr val="FFFF00"/>
                </a:solidFill>
              </a:rPr>
              <a:t>Taa</a:t>
            </a:r>
            <a:r>
              <a:rPr lang="en-US" altLang="en-US" sz="2800" dirty="0">
                <a:solidFill>
                  <a:srgbClr val="FFFF00"/>
                </a:solidFill>
              </a:rPr>
              <a:t> </a:t>
            </a:r>
            <a:r>
              <a:rPr lang="en-US" altLang="en-US" sz="2800" dirty="0" err="1">
                <a:solidFill>
                  <a:srgbClr val="FFFF00"/>
                </a:solidFill>
              </a:rPr>
              <a:t>Haa</a:t>
            </a:r>
            <a:r>
              <a:rPr lang="en-US" altLang="en-US" sz="2800" dirty="0" smtClean="0">
                <a:solidFill>
                  <a:srgbClr val="FFFF00"/>
                </a:solidFill>
              </a:rPr>
              <a:t>.</a:t>
            </a:r>
          </a:p>
          <a:p>
            <a:pPr algn="ctr">
              <a:spcBef>
                <a:spcPct val="0"/>
              </a:spcBef>
              <a:buFontTx/>
              <a:buNone/>
            </a:pPr>
            <a:endParaRPr lang="en-US" altLang="en-US" sz="2300" dirty="0" smtClean="0">
              <a:solidFill>
                <a:srgbClr val="FFFF00"/>
              </a:solidFill>
            </a:endParaRPr>
          </a:p>
          <a:p>
            <a:pPr algn="ctr">
              <a:spcBef>
                <a:spcPct val="0"/>
              </a:spcBef>
              <a:buFontTx/>
              <a:buNone/>
            </a:pPr>
            <a:endParaRPr lang="en-US" altLang="en-US" sz="23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ٱلسَّاعَةَ ءَاتِيَةٌ أَكَادُ أُخْفِيهَا لِتُجْزَىٰ كُلُّ نَفْسٍۭ بِمَا تَسْعَىٰ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Hour is bound to come: I will have it hidden, so that every soul may be rewarded for what it strives for.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2931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فَلَا يَصُدَّنَّكَ عَنْهَا مَن لَّا يُؤْمِنُ بِهَا وَٱتَّبَعَ هَوَىٰهُ فَتَرْدَىٰ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let yourself be distracted from it by those who do not believe in it and who follow their desires, lest you should perish.’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39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تِلْكَ بِيَمِينِكَ يَـٰمُوسَىٰ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‘Moses, what is that in your right hand?’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3793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هِىَ عَصَاىَ أَتَوَكَّؤُا۟ عَلَيْهَا وَأَهُشُّ بِهَا عَلَىٰ غَنَمِى وَلِىَ فِيهَا مَـَٔارِبُ أُخْرَىٰ ﴿١٨﴾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‘It is my staff. I lean upon it, and with it I beat down leaves for my sheep; and I have other uses for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8322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أَلْقِهَا يَـٰمُوسَىٰ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‘Moses, throw it down.’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796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فَأَلْقَىٰهَا فَإِذَا هِىَ حَيَّةٌ تَسْعَىٰ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threw it down, and behold, it was a snake, moving swiftly.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8639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خُذْهَا وَلَا تَخَفْ ۖ سَنُعِيدُهَا سِيرَتَهَا ٱلْأُولَىٰ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‘Take hold of it, and do not fear. We will restore it to its former state.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8713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وَٱضْمُمْ يَدَكَ إِلَىٰ جَنَاحِكَ تَخْرُجْ بَيْضَآءَ مِنْ غَيْرِ سُوٓءٍ ءَايَةً أُخْرَىٰ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Now clasp your hand to your armpit: it will emerge white, without any fault. [This is yet] another sign,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0177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لِنُرِيَكَ مِنْ ءَايَـٰتِنَا ٱلْكُبْرَى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We may show you some of Our great signs.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6006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ٱذْهَبْ إِلَىٰ فِرْعَوْنَ إِنَّهُۥ طَغَىٰ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Go to Pharaoh. He has indeed rebelled.’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398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4054"/>
            <a:ext cx="12192000" cy="658641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20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Ṭā</a:t>
            </a:r>
            <a:r>
              <a:rPr lang="en-US" altLang="en-US" dirty="0" smtClean="0">
                <a:solidFill>
                  <a:srgbClr val="FFFF00"/>
                </a:solidFill>
              </a:rPr>
              <a:t> </a:t>
            </a:r>
            <a:r>
              <a:rPr lang="en-US" altLang="en-US" dirty="0" err="1" smtClean="0">
                <a:solidFill>
                  <a:srgbClr val="FFFF00"/>
                </a:solidFill>
              </a:rPr>
              <a:t>Ḥā</a:t>
            </a:r>
            <a:r>
              <a:rPr lang="en-GB" altLang="en-US" dirty="0" smtClean="0">
                <a:solidFill>
                  <a:srgbClr val="FFFF00"/>
                </a:solidFill>
              </a:rPr>
              <a:t> </a:t>
            </a:r>
          </a:p>
          <a:p>
            <a:pPr algn="ctr">
              <a:spcBef>
                <a:spcPct val="0"/>
              </a:spcBef>
              <a:buFontTx/>
              <a:buNone/>
            </a:pPr>
            <a:r>
              <a:rPr lang="en-US" altLang="en-US" sz="2600" dirty="0">
                <a:solidFill>
                  <a:srgbClr val="FFFF00"/>
                </a:solidFill>
              </a:rPr>
              <a:t>This surah was revealed in </a:t>
            </a:r>
            <a:r>
              <a:rPr lang="en-US" altLang="en-US" sz="2600" dirty="0" smtClean="0">
                <a:solidFill>
                  <a:srgbClr val="FFFF00"/>
                </a:solidFill>
              </a:rPr>
              <a:t>Makkah. </a:t>
            </a:r>
            <a:r>
              <a:rPr lang="en-US" altLang="en-US" sz="2600" dirty="0">
                <a:solidFill>
                  <a:srgbClr val="FFFF00"/>
                </a:solidFill>
              </a:rPr>
              <a:t>It is mentioned in a narration from the Holy Prophet </a:t>
            </a:r>
            <a:r>
              <a:rPr lang="en-US" altLang="en-US" sz="2600" dirty="0" smtClean="0">
                <a:solidFill>
                  <a:srgbClr val="FFFF00"/>
                </a:solidFill>
              </a:rPr>
              <a:t>(S) </a:t>
            </a:r>
            <a:r>
              <a:rPr lang="en-US" altLang="en-US" sz="2600" dirty="0">
                <a:solidFill>
                  <a:srgbClr val="FFFF00"/>
                </a:solidFill>
              </a:rPr>
              <a:t>that whoever recites this surah will get the reward equivalent to the number of companions of the Holy Prophet </a:t>
            </a:r>
            <a:r>
              <a:rPr lang="en-US" altLang="en-US" sz="2600" dirty="0" smtClean="0">
                <a:solidFill>
                  <a:srgbClr val="FFFF00"/>
                </a:solidFill>
              </a:rPr>
              <a:t>(S) </a:t>
            </a:r>
            <a:r>
              <a:rPr lang="en-US" altLang="en-US" sz="2600" dirty="0">
                <a:solidFill>
                  <a:srgbClr val="FFFF00"/>
                </a:solidFill>
              </a:rPr>
              <a:t>from the </a:t>
            </a:r>
            <a:r>
              <a:rPr lang="en-US" altLang="en-US" sz="2600" dirty="0" err="1">
                <a:solidFill>
                  <a:srgbClr val="FFFF00"/>
                </a:solidFill>
              </a:rPr>
              <a:t>Muhajireen</a:t>
            </a:r>
            <a:r>
              <a:rPr lang="en-US" altLang="en-US" sz="2600" dirty="0">
                <a:solidFill>
                  <a:srgbClr val="FFFF00"/>
                </a:solidFill>
              </a:rPr>
              <a:t> and </a:t>
            </a:r>
            <a:r>
              <a:rPr lang="en-US" altLang="en-US" sz="2600" dirty="0" err="1" smtClean="0">
                <a:solidFill>
                  <a:srgbClr val="FFFF00"/>
                </a:solidFill>
              </a:rPr>
              <a:t>Ansaar</a:t>
            </a:r>
            <a:r>
              <a:rPr lang="en-US" altLang="en-US" sz="2600" dirty="0" smtClean="0">
                <a:solidFill>
                  <a:srgbClr val="FFFF00"/>
                </a:solidFill>
              </a:rPr>
              <a:t>. 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has said that Allah (s.w.t.) befriends the ones who recite this surah and this person will receive his book of deeds on his right hand. His sins will be forgiven and he will get so much reward that he will be pleased on the Day of </a:t>
            </a:r>
            <a:r>
              <a:rPr lang="en-US" altLang="en-US" sz="2600" dirty="0" smtClean="0">
                <a:solidFill>
                  <a:srgbClr val="FFFF00"/>
                </a:solidFill>
              </a:rPr>
              <a:t>Judgement. This </a:t>
            </a:r>
            <a:r>
              <a:rPr lang="en-US" altLang="en-US" sz="2600" dirty="0">
                <a:solidFill>
                  <a:srgbClr val="FFFF00"/>
                </a:solidFill>
              </a:rPr>
              <a:t>surah should be recited before war, going before a tyrant ruler and trying to guide a community towards the path of Allah (s.w.t.). If a girl is not getting married and she wishes to get married, she should take ghusl (bath) with water in which this surah has been dissolved and by the will of Allah (s.w.t.) she will get married.</a:t>
            </a:r>
          </a:p>
          <a:p>
            <a:pPr algn="ctr">
              <a:spcBef>
                <a:spcPct val="0"/>
              </a:spcBef>
              <a:buFontTx/>
              <a:buNone/>
            </a:pPr>
            <a:r>
              <a:rPr lang="en-US" altLang="en-US" sz="2600" dirty="0">
                <a:solidFill>
                  <a:srgbClr val="FFFF00"/>
                </a:solidFill>
              </a:rPr>
              <a:t>	If a man wishes to get married, he should write verses 131 and 132 of this surah with saffron and then wear it as a talisman and </a:t>
            </a:r>
            <a:r>
              <a:rPr lang="en-US" altLang="en-US" sz="2600" dirty="0" err="1">
                <a:solidFill>
                  <a:srgbClr val="FFFF00"/>
                </a:solidFill>
              </a:rPr>
              <a:t>InshaAllah</a:t>
            </a:r>
            <a:r>
              <a:rPr lang="en-US" altLang="en-US" sz="2600" dirty="0">
                <a:solidFill>
                  <a:srgbClr val="FFFF00"/>
                </a:solidFill>
              </a:rPr>
              <a:t> his proposal will be </a:t>
            </a:r>
            <a:r>
              <a:rPr lang="en-US" altLang="en-US" sz="2600" dirty="0" smtClean="0">
                <a:solidFill>
                  <a:srgbClr val="FFFF00"/>
                </a:solidFill>
              </a:rPr>
              <a:t>accepted</a:t>
            </a:r>
            <a:r>
              <a:rPr lang="en-US" altLang="en-US" sz="2600" dirty="0" smtClean="0">
                <a:solidFill>
                  <a:srgbClr val="FFFF00"/>
                </a:solidFill>
              </a:rPr>
              <a:t>.</a:t>
            </a: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289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ٱشْرَحْ لِى صَدْرِى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Open my breast for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94055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وَيَسِّرْ لِىٓ أَمْرِى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Make my affair easy for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7543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وَٱحْلُلْ عُقْدَةً مِّن لِّسَانِى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Remove the hitch from my tongue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8674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يَفْقَهُوا۟ قَوْلِى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they may understand my discourse.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3060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وَٱجْعَل لِّى وَزِيرًا مِّنْ أَهْلِى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Appoint for me a minister from my family,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7292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هَـٰرُونَ أَخِى ﴿٣٠﴾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Aaron, my brother.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527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ٱشْدُدْ بِهِۦٓ أَزْرِى ﴿٣١﴾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Strengthen my back through him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3887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وَأَشْرِكْهُ فِىٓ أَمْرِى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make him my associate in my affair,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3071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كَىْ نُسَبِّحَكَ كَثِيرًا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we may glorify You greatly,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57326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وَنَذْكُرَكَ كَثِيرًا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remember You greatly.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6855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إِنَّكَ كُنتَ بِنَا بَصِيرًا ﴿٣٥﴾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see us best.’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0903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قَدْ أُوتِيتَ سُؤْلَكَ يَـٰمُوسَىٰ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‘Moses, your request has been granted!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1183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مَنَنَّا عَلَيْكَ مَرَّةً أُخْرَىٰٓ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done you a </a:t>
            </a:r>
            <a:r>
              <a:rPr lang="en-US" altLang="en-US" sz="3200" dirty="0" err="1">
                <a:latin typeface="Calibri" panose="020F0502020204030204" pitchFamily="34" charset="0"/>
              </a:rPr>
              <a:t>favour</a:t>
            </a:r>
            <a:r>
              <a:rPr lang="en-US" altLang="en-US" sz="3200" dirty="0">
                <a:latin typeface="Calibri" panose="020F0502020204030204" pitchFamily="34" charset="0"/>
              </a:rPr>
              <a:t> another time,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476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إِذْ أَوْحَيْنَآ إِلَىٰٓ أُمِّكَ مَا يُوحَىٰٓ ﴿٣٨﴾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revealed to your mother whatever was revealed: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5062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أَنِ ٱقْذِفِيهِ فِى ٱلتَّابُوتِ فَٱقْذِفِيهِ فِى ٱلْيَمِّ فَلْيُلْقِهِ ٱلْيَمُّ بِٱلسَّاحِلِ يَأْخُذْهُ عَدُوٌّ لِّى وَعَدُوٌّ لَّهُۥ ۚ وَأَلْقَيْتُ عَلَيْكَ مَحَبَّةً مِّنِّى وَلِتُصْنَعَ عَلَىٰ عَيْنِىٓ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“Put him in the casket, and cast it into the river. Then the river will cast it on the bank, and he shall be picked up by an enemy of Mine and an enemy of his.” And I cast upon you a love from Me</a:t>
            </a:r>
            <a:r>
              <a:rPr lang="en-US" altLang="en-US" sz="3200" dirty="0" smtClean="0">
                <a:latin typeface="Calibri" panose="020F0502020204030204" pitchFamily="34" charset="0"/>
              </a:rPr>
              <a:t>, </a:t>
            </a:r>
            <a:r>
              <a:rPr lang="en-US" altLang="en-US" sz="3200" dirty="0">
                <a:latin typeface="Calibri" panose="020F0502020204030204" pitchFamily="34" charset="0"/>
              </a:rPr>
              <a:t>and that you might be reared under My eyes.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9095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تَمْشِىٓ أُخْتُكَ فَتَقُولُ هَلْ أَدُلُّكُمْ عَلَىٰ مَن يَكْفُلُهُۥ ۖ فَرَجَعْنَـٰكَ إِلَىٰٓ أُمِّكَ كَىْ تَقَرَّ عَيْنُهَا وَلَا تَحْزَنَ ۚ وَقَتَلْتَ نَفْسًا فَنَجَّيْنَـٰكَ مِنَ ٱلْغَمِّ وَفَتَنَّـٰكَ فُتُونًا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your sister walked up [to Pharaoh’s palace] saying, “Shall I show you someone who will take care of him?” Then We restored you to your mother, that she might be comforted and not grieve. Then you slew a soul, whereupon We delivered you from anguish, and We tried you with various ordeals.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9558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فَلَبِثْتَ </a:t>
            </a:r>
            <a:r>
              <a:rPr lang="ar-SA" altLang="en-US" sz="7200" dirty="0">
                <a:latin typeface="Arabic Typesetting" panose="03020402040406030203" pitchFamily="66" charset="-78"/>
                <a:cs typeface="Arabic Typesetting" panose="03020402040406030203" pitchFamily="66" charset="-78"/>
              </a:rPr>
              <a:t>سِنِينَ فِىٓ أَهْلِ مَدْيَنَ ثُمَّ جِئْتَ عَلَىٰ قَدَرٍ يَـٰمُوسَىٰ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Then </a:t>
            </a:r>
            <a:r>
              <a:rPr lang="en-US" altLang="en-US" sz="3200" dirty="0">
                <a:latin typeface="Calibri" panose="020F0502020204030204" pitchFamily="34" charset="0"/>
              </a:rPr>
              <a:t>you stayed for several years among the people of Midian. Then you turned up as ordained, O Moses!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4544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وَٱصْطَنَعْتُكَ لِنَفْسِى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 chose you for Myself.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73317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ٱذْهَبْ أَنتَ وَأَخُوكَ بِـَٔايَـٰتِى وَلَا تَنِيَا فِى ذِكْرِى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Go ahead, you and your brother, with My signs and do not flag in My remembrance.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30957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ٱذْهَبَآ إِلَىٰ فِرْعَوْنَ إِنَّهُۥ طَغَىٰ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Let the two of you go to Pharaoh. Indeed he has rebelled.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136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فَقُولَا لَهُۥ قَوْلًا لَّيِّنًا لَّعَلَّهُۥ يَتَذَكَّرُ أَوْ يَخْشَىٰ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Speak to him in a soft manner; maybe he will take admonition or fear.’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7595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قَالَا رَبَّنَآ إِنَّنَا نَخَافُ أَن يَفْرُطَ عَلَيْنَآ أَوْ أَن يَطْغَىٰ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two of them said, ‘Our Lord! We are indeed afraid that he will forestall us or will overstep the bounds.’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5766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لَا تَخَافَآ ۖ إِنَّنِى مَعَكُمَآ أَسْمَعُ وَأَرَىٰ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‘Do not be afraid, for I will be with the two of you, hearing and seeing [whatever happens].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6380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فَأْتِيَاهُ فَقُولَآ إِنَّا رَسُولَا رَبِّكَ فَأَرْسِلْ مَعَنَا بَنِىٓ إِسْرَٰٓءِيلَ وَلَا تُعَذِّبْهُمْ ۖ قَدْ جِئْنَـٰكَ بِـَٔايَةٍ مِّن رَّبِّكَ ۖ وَٱلسَّلَـٰمُ عَلَىٰ مَنِ ٱتَّبَعَ ٱلْهُدَىٰٓ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approach him and say, “We are the apostles of your Lord. Let the Children of Israel go with us, and do not torture them! We certainly bring you a sign from your Lord, and may peace be upon him who follows guidance!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967535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قَدْ أُوحِىَ إِلَيْنَآ أَنَّ ٱلْعَذَابَ عَلَىٰ مَن كَذَّبَ وَتَوَلَّىٰ ﴿٤٨﴾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has been revealed to us that the punishment shall befall those who deny and turn their backs [on us].”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447119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فَمَن رَّبُّكُمَا يَـٰمُوسَىٰ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‘Who is your Lord, Moses?’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27923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رَبُّنَا ٱلَّذِىٓ أَعْطَىٰ كُلَّ شَىْءٍ خَلْقَهُۥ ثُمَّ هَدَىٰ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‘Our Lord is He who gave everything its creation and then guided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049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فَمَا بَالُ ٱلْقُرُونِ ٱلْأُولَىٰ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‘What about the former generations?’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6465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عِلْمُهَا عِندَ رَبِّى فِى كِتَـٰبٍ ۖ لَّا يَضِلُّ رَبِّى وَلَا يَنسَى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‘Their knowledge is with my Lord, in a Book. My Lord neither makes any error nor forgets.’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4666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جَعَلَ لَكُمُ ٱلْأَرْضَ مَهْدًا وَسَلَكَ لَكُمْ فِيهَا سُبُلًا وَأَنزَلَ مِنَ ٱلسَّمَآءِ مَآءً فَأَخْرَجْنَا بِهِۦٓ أَزْوَٰجًا مِّن نَّبَاتٍ شَتَّىٰ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made the earth for you a cradle, and in it threaded for you ways, and sent down water from the sky, and with it We brought forth various kinds of vegetation.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222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طه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Ṭā</a:t>
            </a:r>
            <a:r>
              <a:rPr lang="en-US" altLang="en-US" sz="3200" i="1" dirty="0">
                <a:latin typeface="Calibri" panose="020F0502020204030204" pitchFamily="34" charset="0"/>
              </a:rPr>
              <a:t> </a:t>
            </a:r>
            <a:r>
              <a:rPr lang="en-US" altLang="en-US" sz="3200" i="1" dirty="0" err="1">
                <a:latin typeface="Calibri" panose="020F0502020204030204" pitchFamily="34" charset="0"/>
              </a:rPr>
              <a:t>Hā</a:t>
            </a:r>
            <a:r>
              <a:rPr lang="en-US" altLang="en-US" sz="3200" i="1" dirty="0" smtClean="0">
                <a:latin typeface="Calibri" panose="020F0502020204030204" pitchFamily="34" charset="0"/>
              </a:rPr>
              <a:t>!</a:t>
            </a: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كُلُوا۟ وَٱرْعَوْا۟ أَنْعَـٰمَكُمْ ۗ إِنَّ فِى ذَٰلِكَ لَـَٔايَـٰتٍ لِّأُو۟لِى ٱلنُّهَىٰ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‘Eat and pasture your cattle.’ There are indeed signs in that for those who have sense.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80929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مِنْهَا خَلَقْنَـٰكُمْ وَفِيهَا نُعِيدُكُمْ وَمِنْهَا نُخْرِجُكُمْ تَارَةً أُخْرَىٰ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it did We create you, into it shall We return you, and from it shall We bring you forth another time.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10904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أَرَيْنَـٰهُ ءَايَـٰتِنَا كُلَّهَا فَكَذَّبَ وَأَبَىٰ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showed him all Our signs. But he denied [them] and refused [to believe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93058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أَجِئْتَنَا لِتُخْرِجَنَا مِنْ أَرْضِنَا بِسِحْرِكَ يَـٰمُوسَىٰ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‘Have you come to us, Moses, to expel us from our land with your magic?</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45420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فَلَنَأْتِيَنَّكَ بِسِحْرٍ مِّثْلِهِۦ فَٱجْعَلْ بَيْنَنَا وَبَيْنَكَ مَوْعِدًا لَّا نُخْلِفُهُۥ نَحْنُ وَلَآ أَنتَ مَكَانًا سُوًى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we [too] will bring you a magic like it! So fix a tryst between us and you, which neither we shall fail nor you, at a middle place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454608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مَوْعِدُكُمْ يَوْمُ ٱلزِّينَةِ وَأَن يُحْشَرَ ٱلنَّاسُ ضُحًى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‘Your tryst shall be the Day of Adornment, and let the people be assembled in early forenoon.’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25092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فَتَوَلَّىٰ فِرْعَوْنُ فَجَمَعَ كَيْدَهُۥ ثُمَّ أَتَىٰ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Pharaoh withdrew [to consult privately], summoned up his guile, and then arrived [at the scene of the contest].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56790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لَهُم مُّوسَىٰ وَيْلَكُمْ لَا تَفْتَرُوا۟ عَلَى ٱللَّـهِ كَذِبًا فَيُسْحِتَكُم بِعَذَابٍ ۖ وَقَدْ خَابَ مَنِ ٱفْتَرَىٰ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Moses said to them, ‘Woe to you! Do not fabricate a lie against Allah, lest He should annihilate you with a punishment. Whoever fabricates lies certainly fails.’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71985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فَتَنَـٰزَعُوٓا۟ أَمْرَهُم بَيْنَهُمْ وَأَسَرُّوا۟ ٱلنَّجْوَىٰ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disputed their matter among themselves, and kept their confidential talks secret.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01534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إِنْ هَـٰذَٰنِ لَسَـٰحِرَٰنِ يُرِيدَانِ أَن يُخْرِجَاكُم مِّنْ أَرْضِكُم بِسِحْرِهِمَا وَيَذْهَبَا بِطَرِيقَتِكُمُ ٱلْمُثْلَىٰ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‘These two are indeed magicians who intend to expel you from your land with their magic, and to abolish your excellent tradition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419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أَنزَلْنَا عَلَيْكَ ٱلْقُرْءَانَ لِتَشْقَىٰٓ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down to you the </a:t>
            </a:r>
            <a:r>
              <a:rPr lang="en-US" altLang="en-US" sz="3200" dirty="0" err="1">
                <a:latin typeface="Calibri" panose="020F0502020204030204" pitchFamily="34" charset="0"/>
              </a:rPr>
              <a:t>Qurʾān</a:t>
            </a:r>
            <a:r>
              <a:rPr lang="en-US" altLang="en-US" sz="3200" dirty="0">
                <a:latin typeface="Calibri" panose="020F0502020204030204" pitchFamily="34" charset="0"/>
              </a:rPr>
              <a:t> that you should be miserable,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31764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فَأَجْمِعُوا۟ كَيْدَكُمْ ثُمَّ ٱئْتُوا۟ صَفًّا ۚ وَقَدْ أَفْلَحَ ٱلْيَوْمَ مَنِ ٱسْتَعْلَىٰ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summon up your ingenuity, then come in ranks. Today he who has the upper hand will be saved!’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95257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يَـٰمُوسَىٰٓ إِمَّآ أَن تُلْقِىَ وَإِمَّآ أَن نَّكُونَ أَوَّلَ مَنْ أَلْقَىٰ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Moses! Either you will throw down, or we shall be the first to throw.’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61140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بَلْ أَلْقُوا۟ ۖ فَإِذَا حِبَالُهُمْ وَعِصِيُّهُمْ يُخَيَّلُ إِلَيْهِ مِن سِحْرِهِمْ أَنَّهَا تَسْعَىٰ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‘Rather you throw down first.’ Behold, their ropes and staffs appeared to him by their magic to wriggle swiftly.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28984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فَأَوْجَسَ فِى نَفْسِهِۦ خِيفَةً مُّوسَىٰ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Moses felt a fear within his heart.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7430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قُلْنَا لَا تَخَفْ إِنَّكَ أَنتَ ٱلْأَعْلَىٰ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said, ‘Do not be afraid. Indeed you will have the upper hand.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38538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وَأَلْقِ مَا فِى يَمِينِكَ تَلْقَفْ مَا صَنَعُوٓا۟ ۖ إِنَّمَا صَنَعُوا۟ كَيْدُ سَـٰحِرٍ ۖ وَلَا يُفْلِحُ ٱلسَّاحِرُ حَيْثُ أَتَىٰ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Throw down what is in your right hand, and it will swallow what they have conjured. What they have conjured is only a magician’s trick, and the magician does not fare well wherever he may show up.’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6217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فَأُلْقِىَ ٱلسَّحَرَةُ سُجَّدًا قَالُوٓا۟ ءَامَنَّا بِرَبِّ هَـٰرُونَ وَمُوسَىٰ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Thereat the magicians fell down prostrating. They said, ‘We have believed in the Lord of Aaron and Moses!’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57522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ءَامَنتُمْ لَهُۥ قَبْلَ أَنْ ءَاذَنَ لَكُمْ ۖ إِنَّهُۥ لَكَبِيرُكُمُ ٱلَّذِى عَلَّمَكُمُ ٱلسِّحْرَ ۖ فَلَأُقَطِّعَنَّ أَيْدِيَكُمْ وَأَرْجُلَكُم مِّنْ خِلَـٰفٍ وَلَأُصَلِّبَنَّكُمْ فِى جُذُوعِ ٱلنَّخْلِ وَلَتَعْلَمُنَّ أَيُّنَآ أَشَدُّ عَذَابًا وَأَبْقَىٰ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‘Do you profess faith in Him before I may permit you? He is indeed your chief who has taught you magic! Surely I will cut off your hands and feet from opposite sides, and I will crucify you on the trunks of palm trees. So you will know which of us can inflict a punishment severer and more lasting.’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93106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لَن نُّؤْثِرَكَ عَلَىٰ مَا جَآءَنَا مِنَ ٱلْبَيِّنَـٰتِ وَٱلَّذِى فَطَرَنَا ۖ فَٱقْضِ مَآ أَنتَ قَاضٍ ۖ إِنَّمَا تَقْضِى هَـٰذِهِ ٱلْحَيَوٰةَ ٱلدُّنْيَآ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will never prefer you to the manifest proofs which have come to us and [to] Him who originated us. Decide whatever you may. You can only decide about the life of this world.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45711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ءَامَنَّا بِرَبِّنَا لِيَغْفِرَ لَنَا خَطَـٰيَـٰنَا وَمَآ أَكْرَهْتَنَا عَلَيْهِ مِنَ ٱلسِّحْرِ ۗ وَٱللَّـهُ خَيْرٌ وَأَبْقَىٰٓ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indeed believed in our Lord that He may forgive us our iniquities and the magic you compelled us to perform. Allah is better and more lasting.’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0326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تَذْكِرَةً لِّمَن يَخْشَىٰ ﴿٣﴾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only as an admonition to him who fears [his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32901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مَن يَأْتِ رَبَّهُۥ مُجْرِمًا فَإِنَّ لَهُۥ جَهَنَّمَ لَا يَمُوتُ فِيهَا وَلَا يَحْيَىٰ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comes to his Lord laden with guilt, indeed for him shall be hell where he will neither live nor die.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7668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يَأْتِهِۦ مُؤْمِنًا قَدْ عَمِلَ ٱلصَّـٰلِحَـٰتِ فَأُو۟لَـٰٓئِكَ لَهُمُ ٱلدَّرَجَـٰتُ ٱلْعُلَىٰ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whoever comes to Him with faith and he has done righteous deeds, for such shall be the highest ranks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89673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جَنَّـٰتُ عَدْنٍ تَجْرِى مِن تَحْتِهَا ٱلْأَنْهَـٰرُ خَـٰلِدِينَ فِيهَا ۚ وَذَٰلِكَ جَزَآءُ مَن تَزَكَّىٰ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Gardens of Eden, with streams running in them, to abide in them [forever], and that is the reward of him who keeps pure.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0297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أَوْحَيْنَآ إِلَىٰ مُوسَىٰٓ أَنْ أَسْرِ بِعِبَادِى فَٱضْرِبْ لَهُمْ طَرِيقًا فِى ٱلْبَحْرِ يَبَسًا لَّا تَخَـٰفُ دَرَكًا وَلَا تَخْشَىٰ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revealed to Moses, [saying], ‘Take My servants on a journey by night. Then strike out for them a dry path through the sea. Do not be afraid of being overtaken, and have no fear [of getting drowned].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24561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فَأَتْبَعَهُمْ فِرْعَوْنُ بِجُنُودِهِۦ فَغَشِيَهُم مِّنَ ٱلْيَمِّ مَا غَشِيَهُمْ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Pharaoh pursued them with his troops, whereat they were engulfed by what engulfed them of the sea.</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81673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وَأَضَلَّ فِرْعَوْنُ قَوْمَهُۥ وَمَا هَدَىٰ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Pharaoh led his people astray and did not guide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49075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يَـٰبَنِىٓ إِسْرَٰٓءِيلَ قَدْ أَنجَيْنَـٰكُم مِّنْ عَدُوِّكُمْ وَوَٰعَدْنَـٰكُمْ جَانِبَ ٱلطُّورِ ٱلْأَيْمَنَ وَنَزَّلْنَا عَلَيْكُمُ ٱلْمَنَّ وَٱلسَّلْوَىٰ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Children of Israel! We delivered you from your enemy, and We appointed with you a tryst on the right side of the Mount and We sent down to you manna and quails: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97954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كُلُوا۟ مِن طَيِّبَـٰتِ مَا رَزَقْنَـٰكُمْ وَلَا تَطْغَوْا۟ فِيهِ فَيَحِلَّ عَلَيْكُمْ غَضَبِى ۖ وَمَن يَحْلِلْ عَلَيْهِ غَضَبِى فَقَدْ هَوَىٰ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‘Eat of the good things We have provided you, but do not overstep the bounds therein, lest My wrath should descend on you. And he on whom My wrath descends certainly perishes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08995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وَإِنِّى لَغَفَّارٌ لِّمَن تَابَ وَءَامَنَ وَعَمِلَ صَـٰلِحًا ثُمَّ ٱهْتَدَىٰ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am all-forgiver toward him who repents, becomes faithful and acts righteously, and then follows guidance.’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68511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أَعْجَلَكَ عَن قَوْمِكَ يَـٰمُوسَىٰ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has hurried you from your people, O Moses?’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6362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تَنزِيلًا مِّمَّنْ خَلَقَ ٱلْأَرْضَ وَٱلسَّمَـٰوَٰتِ ٱلْعُلَى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sending down [of the Revelation] from Him who created the earth and the lofty heavens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76476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هُمْ أُو۟لَآءِ عَلَىٰٓ أَثَرِى وَعَجِلْتُ إِلَيْكَ رَبِّ لِتَرْضَىٰ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‘They are close upon my heels, and I hurried on to You, my Lord, that You may be pleased.’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64151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فَإِنَّا قَدْ فَتَنَّا قَوْمَكَ مِنۢ بَعْدِكَ وَأَضَلَّهُمُ ٱلسَّامِرِىُّ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‘Indeed We tried your people in your absence, and the </a:t>
            </a:r>
            <a:r>
              <a:rPr lang="en-US" altLang="en-US" sz="3200" dirty="0" err="1" smtClean="0">
                <a:latin typeface="Calibri" panose="020F0502020204030204" pitchFamily="34" charset="0"/>
              </a:rPr>
              <a:t>Sāmirī</a:t>
            </a:r>
            <a:r>
              <a:rPr lang="en-US" altLang="en-US" sz="3200" dirty="0" smtClean="0">
                <a:latin typeface="Calibri" panose="020F0502020204030204" pitchFamily="34" charset="0"/>
              </a:rPr>
              <a:t> </a:t>
            </a:r>
            <a:r>
              <a:rPr lang="en-US" altLang="en-US" sz="3200" dirty="0">
                <a:latin typeface="Calibri" panose="020F0502020204030204" pitchFamily="34" charset="0"/>
              </a:rPr>
              <a:t>has led them astray.’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21303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فَرَجَعَ مُوسَىٰٓ إِلَىٰ قَوْمِهِۦ غَضْبَـٰنَ أَسِفًا ۚ قَالَ يَـٰقَوْمِ أَلَمْ يَعِدْكُمْ رَبُّكُمْ وَعْدًا حَسَنًا ۚ أَفَطَالَ عَلَيْكُمُ ٱلْعَهْدُ أَمْ أَرَدتُّمْ أَن يَحِلَّ عَلَيْكُمْ غَضَبٌ مِّن رَّبِّكُمْ فَأَخْلَفْتُم مَّوْعِدِى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Thereupon Moses returned to his people, indignant and grieved. He said, ‘O my people! Did not your Lord give you a true promise? Did the period [of my absence]seem too long to you? Or did you desire that your Lord’s wrath should descend on you and so you failed your tryst with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06183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مَآ أَخْلَفْنَا مَوْعِدَكَ بِمَلْكِنَا وَلَـٰكِنَّا حُمِّلْنَآ أَوْزَارًا مِّن زِينَةِ ٱلْقَوْمِ فَقَذَفْنَـٰهَا فَكَذَٰلِكَ أَلْقَى ٱلسَّامِرِىُّ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did not fail our tryst with you of our own accord, but we were laden with the weight of the people’s ornaments, and we cast them [into the fire] and so did the </a:t>
            </a:r>
            <a:r>
              <a:rPr lang="en-US" altLang="en-US" sz="3200" dirty="0" err="1">
                <a:latin typeface="Calibri" panose="020F0502020204030204" pitchFamily="34" charset="0"/>
              </a:rPr>
              <a:t>Sāmirī</a:t>
            </a:r>
            <a:r>
              <a:rPr lang="en-US" altLang="en-US" sz="3200" dirty="0">
                <a:latin typeface="Calibri" panose="020F0502020204030204" pitchFamily="34" charset="0"/>
              </a:rPr>
              <a:t> throw.’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327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فَأَخْرَجَ لَهُمْ عِجْلًا جَسَدًا لَّهُۥ خُوَارٌ فَقَالُوا۟ هَـٰذَآ إِلَـٰهُكُمْ وَإِلَـٰهُ مُوسَىٰ فَنَسِىَ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produced for them a calf —a [lifeless] body with a low— and they said, This is your god and the god of Moses, so </a:t>
            </a:r>
            <a:r>
              <a:rPr lang="en-US" altLang="en-US" sz="3200" dirty="0" smtClean="0">
                <a:latin typeface="Calibri" panose="020F0502020204030204" pitchFamily="34" charset="0"/>
              </a:rPr>
              <a:t>he </a:t>
            </a:r>
            <a:r>
              <a:rPr lang="en-US" altLang="en-US" sz="3200" dirty="0">
                <a:latin typeface="Calibri" panose="020F0502020204030204" pitchFamily="34" charset="0"/>
              </a:rPr>
              <a:t>forgot!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71571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أَفَلَا يَرَوْنَ أَلَّا يَرْجِعُ إِلَيْهِمْ قَوْلًا وَلَا يَمْلِكُ لَهُمْ ضَرًّا وَلَا نَفْعًا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they not see that it did not answer them, nor could it bring them any benefit or harm?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88123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قَالَ لَهُمْ هَـٰرُونُ مِن قَبْلُ يَـٰقَوْمِ إِنَّمَا فُتِنتُم بِهِۦ ۖ وَإِنَّ رَبَّكُمُ ٱلرَّحْمَـٰنُ فَٱتَّبِعُونِى وَأَطِيعُوٓا۟ أَمْرِى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Aaron had certainly told them earlier, ‘O my people! You are only being tested by it. Indeed your Lord is the All-beneficent. So follow me and obey my command!’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74966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لَن نَّبْرَحَ عَلَيْهِ عَـٰكِفِينَ حَتَّىٰ يَرْجِعَ إِلَيْنَا مُوسَىٰ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had said, ‘We will keep on clinging to it until Moses returns to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06485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يَـٰهَـٰرُونُ مَا مَنَعَكَ إِذْ رَأَيْتَهُمْ ضَلُّوٓا۟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Aaron! What kept you, when you saw them going astray,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4090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أَلَّا تَتَّبِعَنِ ۖ أَفَعَصَيْتَ أَمْرِى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following me? Did you disobey my command?’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Ṭā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Ḥā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0256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7404</TotalTime>
  <Words>6569</Words>
  <Application>Microsoft Office PowerPoint</Application>
  <PresentationFormat>Widescreen</PresentationFormat>
  <Paragraphs>435</Paragraphs>
  <Slides>143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143</vt:i4>
      </vt:variant>
    </vt:vector>
  </HeadingPairs>
  <TitlesOfParts>
    <vt:vector size="15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طه ﴿١﴾</vt:lpstr>
      <vt:lpstr> مَآ أَنزَلْنَا عَلَيْكَ ٱلْقُرْءَانَ لِتَشْقَىٰٓ ﴿٢﴾</vt:lpstr>
      <vt:lpstr> إِلَّا تَذْكِرَةً لِّمَن يَخْشَىٰ ﴿٣﴾ </vt:lpstr>
      <vt:lpstr>تَنزِيلًا مِّمَّنْ خَلَقَ ٱلْأَرْضَ وَٱلسَّمَـٰوَٰتِ ٱلْعُلَى ﴿٤﴾</vt:lpstr>
      <vt:lpstr> ٱلرَّحْمَـٰنُ عَلَى ٱلْعَرْشِ ٱسْتَوَىٰ ﴿٥﴾</vt:lpstr>
      <vt:lpstr> لَهُۥ مَا فِى ٱلسَّمَـٰوَٰتِ وَمَا فِى ٱلْأَرْضِ وَمَا بَيْنَهُمَا وَمَا تَحْتَ ٱلثَّرَىٰ ﴿٦﴾</vt:lpstr>
      <vt:lpstr> وَإِن تَجْهَرْ بِٱلْقَوْلِ فَإِنَّهُۥ يَعْلَمُ ٱلسِّرَّ وَأَخْفَى ﴿٧﴾</vt:lpstr>
      <vt:lpstr> ٱللَّـهُ لَآ إِلَـٰهَ إِلَّا هُوَ ۖ لَهُ ٱلْأَسْمَآءُ ٱلْحُسْنَىٰ ﴿٨﴾</vt:lpstr>
      <vt:lpstr> وَهَلْ أَتَىٰكَ حَدِيثُ مُوسَىٰٓ ﴿٩﴾</vt:lpstr>
      <vt:lpstr> إِذْ رَءَا نَارًا فَقَالَ لِأَهْلِهِ ٱمْكُثُوٓا۟ إِنِّىٓ ءَانَسْتُ نَارًا لَّعَلِّىٓ ءَاتِيكُم مِّنْهَا بِقَبَسٍ أَوْ أَجِدُ عَلَى ٱلنَّارِ هُدًى ﴿١٠﴾</vt:lpstr>
      <vt:lpstr> فَلَمَّآ أَتَىٰهَا نُودِىَ يَـٰمُوسَىٰٓ ﴿١١﴾</vt:lpstr>
      <vt:lpstr> إِنِّىٓ أَنَا۠ رَبُّكَ فَٱخْلَعْ نَعْلَيْكَ ۖ إِنَّكَ بِٱلْوَادِ ٱلْمُقَدَّسِ طُوًى ﴿١٢﴾</vt:lpstr>
      <vt:lpstr>وَأَنَا ٱخْتَرْتُكَ فَٱسْتَمِعْ لِمَا يُوحَىٰٓ ﴿١٣﴾</vt:lpstr>
      <vt:lpstr> إِنَّنِىٓ أَنَا ٱللَّـهُ لَآ إِلَـٰهَ إِلَّآ أَنَا۠ فَٱعْبُدْنِى وَأَقِمِ ٱلصَّلَوٰةَ لِذِكْرِىٓ ﴿١٤﴾</vt:lpstr>
      <vt:lpstr> إِنَّ ٱلسَّاعَةَ ءَاتِيَةٌ أَكَادُ أُخْفِيهَا لِتُجْزَىٰ كُلُّ نَفْسٍۭ بِمَا تَسْعَىٰ ﴿١٥﴾</vt:lpstr>
      <vt:lpstr> فَلَا يَصُدَّنَّكَ عَنْهَا مَن لَّا يُؤْمِنُ بِهَا وَٱتَّبَعَ هَوَىٰهُ فَتَرْدَىٰ ﴿١٦﴾</vt:lpstr>
      <vt:lpstr> وَمَا تِلْكَ بِيَمِينِكَ يَـٰمُوسَىٰ ﴿١٧﴾</vt:lpstr>
      <vt:lpstr> قَالَ هِىَ عَصَاىَ أَتَوَكَّؤُا۟ عَلَيْهَا وَأَهُشُّ بِهَا عَلَىٰ غَنَمِى وَلِىَ فِيهَا مَـَٔارِبُ أُخْرَىٰ ﴿١٨﴾ </vt:lpstr>
      <vt:lpstr>قَالَ أَلْقِهَا يَـٰمُوسَىٰ ﴿١٩﴾</vt:lpstr>
      <vt:lpstr> فَأَلْقَىٰهَا فَإِذَا هِىَ حَيَّةٌ تَسْعَىٰ ﴿٢٠﴾</vt:lpstr>
      <vt:lpstr> قَالَ خُذْهَا وَلَا تَخَفْ ۖ سَنُعِيدُهَا سِيرَتَهَا ٱلْأُولَىٰ ﴿٢١﴾</vt:lpstr>
      <vt:lpstr> وَٱضْمُمْ يَدَكَ إِلَىٰ جَنَاحِكَ تَخْرُجْ بَيْضَآءَ مِنْ غَيْرِ سُوٓءٍ ءَايَةً أُخْرَىٰ ﴿٢٢﴾</vt:lpstr>
      <vt:lpstr> لِنُرِيَكَ مِنْ ءَايَـٰتِنَا ٱلْكُبْرَى ﴿٢٣﴾</vt:lpstr>
      <vt:lpstr> ٱذْهَبْ إِلَىٰ فِرْعَوْنَ إِنَّهُۥ طَغَىٰ ﴿٢٤﴾</vt:lpstr>
      <vt:lpstr> قَالَ رَبِّ ٱشْرَحْ لِى صَدْرِى ﴿٢٥﴾</vt:lpstr>
      <vt:lpstr> وَيَسِّرْ لِىٓ أَمْرِى ﴿٢٦﴾</vt:lpstr>
      <vt:lpstr> وَٱحْلُلْ عُقْدَةً مِّن لِّسَانِى ﴿٢٧﴾</vt:lpstr>
      <vt:lpstr> يَفْقَهُوا۟ قَوْلِى ﴿٢٨﴾</vt:lpstr>
      <vt:lpstr> وَٱجْعَل لِّى وَزِيرًا مِّنْ أَهْلِى ﴿٢٩﴾</vt:lpstr>
      <vt:lpstr> هَـٰرُونَ أَخِى ﴿٣٠﴾ </vt:lpstr>
      <vt:lpstr>ٱشْدُدْ بِهِۦٓ أَزْرِى ﴿٣١﴾ </vt:lpstr>
      <vt:lpstr>وَأَشْرِكْهُ فِىٓ أَمْرِى ﴿٣٢﴾</vt:lpstr>
      <vt:lpstr> كَىْ نُسَبِّحَكَ كَثِيرًا ﴿٣٣﴾</vt:lpstr>
      <vt:lpstr> وَنَذْكُرَكَ كَثِيرًا ﴿٣٤﴾</vt:lpstr>
      <vt:lpstr> إِنَّكَ كُنتَ بِنَا بَصِيرًا ﴿٣٥﴾ </vt:lpstr>
      <vt:lpstr>قَالَ قَدْ أُوتِيتَ سُؤْلَكَ يَـٰمُوسَىٰ ﴿٣٦﴾</vt:lpstr>
      <vt:lpstr> وَلَقَدْ مَنَنَّا عَلَيْكَ مَرَّةً أُخْرَىٰٓ ﴿٣٧﴾</vt:lpstr>
      <vt:lpstr>إِذْ أَوْحَيْنَآ إِلَىٰٓ أُمِّكَ مَا يُوحَىٰٓ ﴿٣٨﴾ </vt:lpstr>
      <vt:lpstr>أَنِ ٱقْذِفِيهِ فِى ٱلتَّابُوتِ فَٱقْذِفِيهِ فِى ٱلْيَمِّ فَلْيُلْقِهِ ٱلْيَمُّ بِٱلسَّاحِلِ يَأْخُذْهُ عَدُوٌّ لِّى وَعَدُوٌّ لَّهُۥ ۚ وَأَلْقَيْتُ عَلَيْكَ مَحَبَّةً مِّنِّى وَلِتُصْنَعَ عَلَىٰ عَيْنِىٓ ﴿٣٩﴾</vt:lpstr>
      <vt:lpstr> إِذْ تَمْشِىٓ أُخْتُكَ فَتَقُولُ هَلْ أَدُلُّكُمْ عَلَىٰ مَن يَكْفُلُهُۥ ۖ فَرَجَعْنَـٰكَ إِلَىٰٓ أُمِّكَ كَىْ تَقَرَّ عَيْنُهَا وَلَا تَحْزَنَ ۚ وَقَتَلْتَ نَفْسًا فَنَجَّيْنَـٰكَ مِنَ ٱلْغَمِّ وَفَتَنَّـٰكَ فُتُونًا ۚ</vt:lpstr>
      <vt:lpstr>فَلَبِثْتَ سِنِينَ فِىٓ أَهْلِ مَدْيَنَ ثُمَّ جِئْتَ عَلَىٰ قَدَرٍ يَـٰمُوسَىٰ ﴿٤٠﴾</vt:lpstr>
      <vt:lpstr> وَٱصْطَنَعْتُكَ لِنَفْسِى ﴿٤١﴾</vt:lpstr>
      <vt:lpstr> ٱذْهَبْ أَنتَ وَأَخُوكَ بِـَٔايَـٰتِى وَلَا تَنِيَا فِى ذِكْرِى ﴿٤٢﴾</vt:lpstr>
      <vt:lpstr> ٱذْهَبَآ إِلَىٰ فِرْعَوْنَ إِنَّهُۥ طَغَىٰ ﴿٤٣﴾</vt:lpstr>
      <vt:lpstr> فَقُولَا لَهُۥ قَوْلًا لَّيِّنًا لَّعَلَّهُۥ يَتَذَكَّرُ أَوْ يَخْشَىٰ ﴿٤٤﴾</vt:lpstr>
      <vt:lpstr> قَالَا رَبَّنَآ إِنَّنَا نَخَافُ أَن يَفْرُطَ عَلَيْنَآ أَوْ أَن يَطْغَىٰ ﴿٤٥﴾</vt:lpstr>
      <vt:lpstr> قَالَ لَا تَخَافَآ ۖ إِنَّنِى مَعَكُمَآ أَسْمَعُ وَأَرَىٰ ﴿٤٦﴾</vt:lpstr>
      <vt:lpstr> فَأْتِيَاهُ فَقُولَآ إِنَّا رَسُولَا رَبِّكَ فَأَرْسِلْ مَعَنَا بَنِىٓ إِسْرَٰٓءِيلَ وَلَا تُعَذِّبْهُمْ ۖ قَدْ جِئْنَـٰكَ بِـَٔايَةٍ مِّن رَّبِّكَ ۖ وَٱلسَّلَـٰمُ عَلَىٰ مَنِ ٱتَّبَعَ ٱلْهُدَىٰٓ ﴿٤٧﴾</vt:lpstr>
      <vt:lpstr> إِنَّا قَدْ أُوحِىَ إِلَيْنَآ أَنَّ ٱلْعَذَابَ عَلَىٰ مَن كَذَّبَ وَتَوَلَّىٰ ﴿٤٨﴾ </vt:lpstr>
      <vt:lpstr>قَالَ فَمَن رَّبُّكُمَا يَـٰمُوسَىٰ ﴿٤٩﴾</vt:lpstr>
      <vt:lpstr> قَالَ رَبُّنَا ٱلَّذِىٓ أَعْطَىٰ كُلَّ شَىْءٍ خَلْقَهُۥ ثُمَّ هَدَىٰ ﴿٥٠﴾</vt:lpstr>
      <vt:lpstr> قَالَ فَمَا بَالُ ٱلْقُرُونِ ٱلْأُولَىٰ ﴿٥١﴾</vt:lpstr>
      <vt:lpstr>قَالَ عِلْمُهَا عِندَ رَبِّى فِى كِتَـٰبٍ ۖ لَّا يَضِلُّ رَبِّى وَلَا يَنسَى ﴿٥٢﴾</vt:lpstr>
      <vt:lpstr> ٱلَّذِى جَعَلَ لَكُمُ ٱلْأَرْضَ مَهْدًا وَسَلَكَ لَكُمْ فِيهَا سُبُلًا وَأَنزَلَ مِنَ ٱلسَّمَآءِ مَآءً فَأَخْرَجْنَا بِهِۦٓ أَزْوَٰجًا مِّن نَّبَاتٍ شَتَّىٰ ﴿٥٣﴾</vt:lpstr>
      <vt:lpstr> كُلُوا۟ وَٱرْعَوْا۟ أَنْعَـٰمَكُمْ ۗ إِنَّ فِى ذَٰلِكَ لَـَٔايَـٰتٍ لِّأُو۟لِى ٱلنُّهَىٰ ﴿٥٤﴾</vt:lpstr>
      <vt:lpstr> مِنْهَا خَلَقْنَـٰكُمْ وَفِيهَا نُعِيدُكُمْ وَمِنْهَا نُخْرِجُكُمْ تَارَةً أُخْرَىٰ ﴿٥٥﴾</vt:lpstr>
      <vt:lpstr> وَلَقَدْ أَرَيْنَـٰهُ ءَايَـٰتِنَا كُلَّهَا فَكَذَّبَ وَأَبَىٰ ﴿٥٦﴾</vt:lpstr>
      <vt:lpstr> قَالَ أَجِئْتَنَا لِتُخْرِجَنَا مِنْ أَرْضِنَا بِسِحْرِكَ يَـٰمُوسَىٰ ﴿٥٧﴾</vt:lpstr>
      <vt:lpstr> فَلَنَأْتِيَنَّكَ بِسِحْرٍ مِّثْلِهِۦ فَٱجْعَلْ بَيْنَنَا وَبَيْنَكَ مَوْعِدًا لَّا نُخْلِفُهُۥ نَحْنُ وَلَآ أَنتَ مَكَانًا سُوًى ﴿٥٨﴾</vt:lpstr>
      <vt:lpstr> قَالَ مَوْعِدُكُمْ يَوْمُ ٱلزِّينَةِ وَأَن يُحْشَرَ ٱلنَّاسُ ضُحًى ﴿٥٩﴾</vt:lpstr>
      <vt:lpstr> فَتَوَلَّىٰ فِرْعَوْنُ فَجَمَعَ كَيْدَهُۥ ثُمَّ أَتَىٰ ﴿٦٠﴾</vt:lpstr>
      <vt:lpstr> قَالَ لَهُم مُّوسَىٰ وَيْلَكُمْ لَا تَفْتَرُوا۟ عَلَى ٱللَّـهِ كَذِبًا فَيُسْحِتَكُم بِعَذَابٍ ۖ وَقَدْ خَابَ مَنِ ٱفْتَرَىٰ ﴿٦١﴾</vt:lpstr>
      <vt:lpstr> فَتَنَـٰزَعُوٓا۟ أَمْرَهُم بَيْنَهُمْ وَأَسَرُّوا۟ ٱلنَّجْوَىٰ ﴿٦٢﴾</vt:lpstr>
      <vt:lpstr> قَالُوٓا۟ إِنْ هَـٰذَٰنِ لَسَـٰحِرَٰنِ يُرِيدَانِ أَن يُخْرِجَاكُم مِّنْ أَرْضِكُم بِسِحْرِهِمَا وَيَذْهَبَا بِطَرِيقَتِكُمُ ٱلْمُثْلَىٰ ﴿٦٣﴾</vt:lpstr>
      <vt:lpstr> فَأَجْمِعُوا۟ كَيْدَكُمْ ثُمَّ ٱئْتُوا۟ صَفًّا ۚ وَقَدْ أَفْلَحَ ٱلْيَوْمَ مَنِ ٱسْتَعْلَىٰ ﴿٦٤﴾</vt:lpstr>
      <vt:lpstr>قَالُوا۟ يَـٰمُوسَىٰٓ إِمَّآ أَن تُلْقِىَ وَإِمَّآ أَن نَّكُونَ أَوَّلَ مَنْ أَلْقَىٰ ﴿٦٥﴾</vt:lpstr>
      <vt:lpstr> قَالَ بَلْ أَلْقُوا۟ ۖ فَإِذَا حِبَالُهُمْ وَعِصِيُّهُمْ يُخَيَّلُ إِلَيْهِ مِن سِحْرِهِمْ أَنَّهَا تَسْعَىٰ ﴿٦٦﴾</vt:lpstr>
      <vt:lpstr> فَأَوْجَسَ فِى نَفْسِهِۦ خِيفَةً مُّوسَىٰ ﴿٦٧﴾</vt:lpstr>
      <vt:lpstr> قُلْنَا لَا تَخَفْ إِنَّكَ أَنتَ ٱلْأَعْلَىٰ ﴿٦٨﴾</vt:lpstr>
      <vt:lpstr> وَأَلْقِ مَا فِى يَمِينِكَ تَلْقَفْ مَا صَنَعُوٓا۟ ۖ إِنَّمَا صَنَعُوا۟ كَيْدُ سَـٰحِرٍ ۖ وَلَا يُفْلِحُ ٱلسَّاحِرُ حَيْثُ أَتَىٰ ﴿٦٩﴾</vt:lpstr>
      <vt:lpstr> فَأُلْقِىَ ٱلسَّحَرَةُ سُجَّدًا قَالُوٓا۟ ءَامَنَّا بِرَبِّ هَـٰرُونَ وَمُوسَىٰ ﴿٧٠﴾</vt:lpstr>
      <vt:lpstr> قَالَ ءَامَنتُمْ لَهُۥ قَبْلَ أَنْ ءَاذَنَ لَكُمْ ۖ إِنَّهُۥ لَكَبِيرُكُمُ ٱلَّذِى عَلَّمَكُمُ ٱلسِّحْرَ ۖ فَلَأُقَطِّعَنَّ أَيْدِيَكُمْ وَأَرْجُلَكُم مِّنْ خِلَـٰفٍ وَلَأُصَلِّبَنَّكُمْ فِى جُذُوعِ ٱلنَّخْلِ وَلَتَعْلَمُنَّ أَيُّنَآ أَشَدُّ عَذَابًا وَأَبْقَىٰ ﴿٧١﴾</vt:lpstr>
      <vt:lpstr> قَالُوا۟ لَن نُّؤْثِرَكَ عَلَىٰ مَا جَآءَنَا مِنَ ٱلْبَيِّنَـٰتِ وَٱلَّذِى فَطَرَنَا ۖ فَٱقْضِ مَآ أَنتَ قَاضٍ ۖ إِنَّمَا تَقْضِى هَـٰذِهِ ٱلْحَيَوٰةَ ٱلدُّنْيَآ ﴿٧٢﴾</vt:lpstr>
      <vt:lpstr> إِنَّآ ءَامَنَّا بِرَبِّنَا لِيَغْفِرَ لَنَا خَطَـٰيَـٰنَا وَمَآ أَكْرَهْتَنَا عَلَيْهِ مِنَ ٱلسِّحْرِ ۗ وَٱللَّـهُ خَيْرٌ وَأَبْقَىٰٓ ﴿٧٣﴾</vt:lpstr>
      <vt:lpstr> إِنَّهُۥ مَن يَأْتِ رَبَّهُۥ مُجْرِمًا فَإِنَّ لَهُۥ جَهَنَّمَ لَا يَمُوتُ فِيهَا وَلَا يَحْيَىٰ ﴿٧٤﴾</vt:lpstr>
      <vt:lpstr> وَمَن يَأْتِهِۦ مُؤْمِنًا قَدْ عَمِلَ ٱلصَّـٰلِحَـٰتِ فَأُو۟لَـٰٓئِكَ لَهُمُ ٱلدَّرَجَـٰتُ ٱلْعُلَىٰ ﴿٧٥﴾</vt:lpstr>
      <vt:lpstr> جَنَّـٰتُ عَدْنٍ تَجْرِى مِن تَحْتِهَا ٱلْأَنْهَـٰرُ خَـٰلِدِينَ فِيهَا ۚ وَذَٰلِكَ جَزَآءُ مَن تَزَكَّىٰ ﴿٧٦﴾</vt:lpstr>
      <vt:lpstr>وَلَقَدْ أَوْحَيْنَآ إِلَىٰ مُوسَىٰٓ أَنْ أَسْرِ بِعِبَادِى فَٱضْرِبْ لَهُمْ طَرِيقًا فِى ٱلْبَحْرِ يَبَسًا لَّا تَخَـٰفُ دَرَكًا وَلَا تَخْشَىٰ ﴿٧٧﴾</vt:lpstr>
      <vt:lpstr> فَأَتْبَعَهُمْ فِرْعَوْنُ بِجُنُودِهِۦ فَغَشِيَهُم مِّنَ ٱلْيَمِّ مَا غَشِيَهُمْ ﴿٧٨﴾</vt:lpstr>
      <vt:lpstr> وَأَضَلَّ فِرْعَوْنُ قَوْمَهُۥ وَمَا هَدَىٰ ﴿٧٩﴾</vt:lpstr>
      <vt:lpstr> يَـٰبَنِىٓ إِسْرَٰٓءِيلَ قَدْ أَنجَيْنَـٰكُم مِّنْ عَدُوِّكُمْ وَوَٰعَدْنَـٰكُمْ جَانِبَ ٱلطُّورِ ٱلْأَيْمَنَ وَنَزَّلْنَا عَلَيْكُمُ ٱلْمَنَّ وَٱلسَّلْوَىٰ ﴿٨٠﴾</vt:lpstr>
      <vt:lpstr> كُلُوا۟ مِن طَيِّبَـٰتِ مَا رَزَقْنَـٰكُمْ وَلَا تَطْغَوْا۟ فِيهِ فَيَحِلَّ عَلَيْكُمْ غَضَبِى ۖ وَمَن يَحْلِلْ عَلَيْهِ غَضَبِى فَقَدْ هَوَىٰ ﴿٨١﴾</vt:lpstr>
      <vt:lpstr> وَإِنِّى لَغَفَّارٌ لِّمَن تَابَ وَءَامَنَ وَعَمِلَ صَـٰلِحًا ثُمَّ ٱهْتَدَىٰ ﴿٨٢﴾</vt:lpstr>
      <vt:lpstr> وَمَآ أَعْجَلَكَ عَن قَوْمِكَ يَـٰمُوسَىٰ ﴿٨٣﴾</vt:lpstr>
      <vt:lpstr> قَالَ هُمْ أُو۟لَآءِ عَلَىٰٓ أَثَرِى وَعَجِلْتُ إِلَيْكَ رَبِّ لِتَرْضَىٰ ﴿٨٤﴾</vt:lpstr>
      <vt:lpstr> قَالَ فَإِنَّا قَدْ فَتَنَّا قَوْمَكَ مِنۢ بَعْدِكَ وَأَضَلَّهُمُ ٱلسَّامِرِىُّ ﴿٨٥﴾</vt:lpstr>
      <vt:lpstr> فَرَجَعَ مُوسَىٰٓ إِلَىٰ قَوْمِهِۦ غَضْبَـٰنَ أَسِفًا ۚ قَالَ يَـٰقَوْمِ أَلَمْ يَعِدْكُمْ رَبُّكُمْ وَعْدًا حَسَنًا ۚ أَفَطَالَ عَلَيْكُمُ ٱلْعَهْدُ أَمْ أَرَدتُّمْ أَن يَحِلَّ عَلَيْكُمْ غَضَبٌ مِّن رَّبِّكُمْ فَأَخْلَفْتُم مَّوْعِدِى ﴿٨٦﴾</vt:lpstr>
      <vt:lpstr> قَالُوا۟ مَآ أَخْلَفْنَا مَوْعِدَكَ بِمَلْكِنَا وَلَـٰكِنَّا حُمِّلْنَآ أَوْزَارًا مِّن زِينَةِ ٱلْقَوْمِ فَقَذَفْنَـٰهَا فَكَذَٰلِكَ أَلْقَى ٱلسَّامِرِىُّ ﴿٨٧﴾</vt:lpstr>
      <vt:lpstr>فَأَخْرَجَ لَهُمْ عِجْلًا جَسَدًا لَّهُۥ خُوَارٌ فَقَالُوا۟ هَـٰذَآ إِلَـٰهُكُمْ وَإِلَـٰهُ مُوسَىٰ فَنَسِىَ ﴿٨٨﴾</vt:lpstr>
      <vt:lpstr> أَفَلَا يَرَوْنَ أَلَّا يَرْجِعُ إِلَيْهِمْ قَوْلًا وَلَا يَمْلِكُ لَهُمْ ضَرًّا وَلَا نَفْعًا ﴿٨٩﴾</vt:lpstr>
      <vt:lpstr> وَلَقَدْ قَالَ لَهُمْ هَـٰرُونُ مِن قَبْلُ يَـٰقَوْمِ إِنَّمَا فُتِنتُم بِهِۦ ۖ وَإِنَّ رَبَّكُمُ ٱلرَّحْمَـٰنُ فَٱتَّبِعُونِى وَأَطِيعُوٓا۟ أَمْرِى ﴿٩٠﴾</vt:lpstr>
      <vt:lpstr> قَالُوا۟ لَن نَّبْرَحَ عَلَيْهِ عَـٰكِفِينَ حَتَّىٰ يَرْجِعَ إِلَيْنَا مُوسَىٰ ﴿٩١﴾</vt:lpstr>
      <vt:lpstr> قَالَ يَـٰهَـٰرُونُ مَا مَنَعَكَ إِذْ رَأَيْتَهُمْ ضَلُّوٓا۟ ﴿٩٢﴾</vt:lpstr>
      <vt:lpstr> أَلَّا تَتَّبِعَنِ ۖ أَفَعَصَيْتَ أَمْرِى ﴿٩٣﴾</vt:lpstr>
      <vt:lpstr> قَالَ يَبْنَؤُمَّ لَا تَأْخُذْ بِلِحْيَتِى وَلَا بِرَأْسِىٓ ۖ إِنِّى خَشِيتُ أَن تَقُولَ فَرَّقْتَ بَيْنَ بَنِىٓ إِسْرَٰٓءِيلَ وَلَمْ تَرْقُبْ قَوْلِى ﴿٩٤﴾</vt:lpstr>
      <vt:lpstr> قَالَ فَمَا خَطْبُكَ يَـٰسَـٰمِرِىُّ ﴿٩٥﴾</vt:lpstr>
      <vt:lpstr> قَالَ بَصُرْتُ بِمَا لَمْ يَبْصُرُوا۟ بِهِۦ فَقَبَضْتُ قَبْضَةً مِّنْ أَثَرِ ٱلرَّسُولِ فَنَبَذْتُهَا وَكَذَٰلِكَ سَوَّلَتْ لِى نَفْسِى ﴿٩٦﴾</vt:lpstr>
      <vt:lpstr> قَالَ فَٱذْهَبْ فَإِنَّ لَكَ فِى ٱلْحَيَوٰةِ أَن تَقُولَ لَا مِسَاسَ ۖ وَإِنَّ لَكَ مَوْعِدًا لَّن تُخْلَفَهُۥ ۖ وَٱنظُرْ إِلَىٰٓ إِلَـٰهِكَ ٱلَّذِى ظَلْتَ عَلَيْهِ عَاكِفًا ۖ لَّنُحَرِّقَنَّهُۥ ثُمَّ لَنَنسِفَنَّهُۥ فِى ٱلْيَمِّ نَسْفًا ﴿٩٧﴾</vt:lpstr>
      <vt:lpstr> إِنَّمَآ إِلَـٰهُكُمُ ٱللَّـهُ ٱلَّذِى لَآ إِلَـٰهَ إِلَّا هُوَ ۚ وَسِعَ كُلَّ شَىْءٍ عِلْمًا ﴿٩٨﴾</vt:lpstr>
      <vt:lpstr>كَذَٰلِكَ نَقُصُّ عَلَيْكَ مِنْ أَنۢبَآءِ مَا قَدْ سَبَقَ ۚ وَقَدْ ءَاتَيْنَـٰكَ مِن لَّدُنَّا ذِكْرًا ﴿٩٩﴾ </vt:lpstr>
      <vt:lpstr>مَّنْ أَعْرَضَ عَنْهُ فَإِنَّهُۥ يَحْمِلُ يَوْمَ ٱلْقِيَـٰمَةِ وِزْرًا ﴿١٠٠﴾</vt:lpstr>
      <vt:lpstr> خَـٰلِدِينَ فِيهِ ۖ وَسَآءَ لَهُمْ يَوْمَ ٱلْقِيَـٰمَةِ حِمْلًا ﴿١٠١﴾</vt:lpstr>
      <vt:lpstr> يَوْمَ يُنفَخُ فِى ٱلصُّورِ ۚ وَنَحْشُرُ ٱلْمُجْرِمِينَ يَوْمَئِذٍ زُرْقًا ﴿١٠٢﴾</vt:lpstr>
      <vt:lpstr> يَتَخَـٰفَتُونَ بَيْنَهُمْ إِن لَّبِثْتُمْ إِلَّا عَشْرًا ﴿١٠٣﴾</vt:lpstr>
      <vt:lpstr> نَّحْنُ أَعْلَمُ بِمَا يَقُولُونَ إِذْ يَقُولُ أَمْثَلُهُمْ طَرِيقَةً إِن لَّبِثْتُمْ إِلَّا يَوْمًا ﴿١٠٤﴾</vt:lpstr>
      <vt:lpstr> وَيَسْـَٔلُونَكَ عَنِ ٱلْجِبَالِ فَقُلْ يَنسِفُهَا رَبِّى نَسْفًا ﴿١٠٥﴾</vt:lpstr>
      <vt:lpstr> فَيَذَرُهَا قَاعًا صَفْصَفًا ﴿١٠٦﴾</vt:lpstr>
      <vt:lpstr> لَّا تَرَىٰ فِيهَا عِوَجًا وَلَآ أَمْتًا ﴿١٠٧﴾</vt:lpstr>
      <vt:lpstr> يَوْمَئِذٍ يَتَّبِعُونَ ٱلدَّاعِىَ لَا عِوَجَ لَهُۥ ۖ وَخَشَعَتِ ٱلْأَصْوَاتُ لِلرَّحْمَـٰنِ فَلَا تَسْمَعُ إِلَّا هَمْسًا ﴿١٠٨﴾</vt:lpstr>
      <vt:lpstr> يَوْمَئِذٍ لَّا تَنفَعُ ٱلشَّفَـٰعَةُ إِلَّا مَنْ أَذِنَ لَهُ ٱلرَّحْمَـٰنُ وَرَضِىَ لَهُۥ قَوْلًا ﴿١٠٩﴾</vt:lpstr>
      <vt:lpstr> يَعْلَمُ مَا بَيْنَ أَيْدِيهِمْ وَمَا خَلْفَهُمْ وَلَا يُحِيطُونَ بِهِۦ عِلْمًا ﴿١١٠﴾</vt:lpstr>
      <vt:lpstr> وَعَنَتِ ٱلْوُجُوهُ لِلْحَىِّ ٱلْقَيُّومِ ۖ وَقَدْ خَابَ مَنْ حَمَلَ ظُلْمًا ﴿١١١﴾</vt:lpstr>
      <vt:lpstr> وَمَن يَعْمَلْ مِنَ ٱلصَّـٰلِحَـٰتِ وَهُوَ مُؤْمِنٌ فَلَا يَخَافُ ظُلْمًا وَلَا هَضْمًا ﴿١١٢﴾</vt:lpstr>
      <vt:lpstr> وَكَذَٰلِكَ أَنزَلْنَـٰهُ قُرْءَانًا عَرَبِيًّا وَصَرَّفْنَا فِيهِ مِنَ ٱلْوَعِيدِ لَعَلَّهُمْ يَتَّقُونَ أَوْ يُحْدِثُ لَهُمْ ذِكْرًا ﴿١١٣﴾</vt:lpstr>
      <vt:lpstr>فَتَعَـٰلَى ٱللَّـهُ ٱلْمَلِكُ ٱلْحَقُّ ۗ وَلَا تَعْجَلْ بِٱلْقُرْءَانِ مِن قَبْلِ أَن يُقْضَىٰٓ إِلَيْكَ وَحْيُهُۥ ۖ وَقُل رَّبِّ زِدْنِى عِلْمًا ﴿١١٤﴾</vt:lpstr>
      <vt:lpstr> وَلَقَدْ عَهِدْنَآ إِلَىٰٓ ءَادَمَ مِن قَبْلُ فَنَسِىَ وَلَمْ نَجِدْ لَهُۥ عَزْمًا ﴿١١٥﴾</vt:lpstr>
      <vt:lpstr> وَإِذْ قُلْنَا لِلْمَلَـٰٓئِكَةِ ٱسْجُدُوا۟ لِـَٔادَمَ فَسَجَدُوٓا۟ إِلَّآ إِبْلِيسَ أَبَىٰ ﴿١١٦﴾ </vt:lpstr>
      <vt:lpstr>فَقُلْنَا يَـٰٓـَٔادَمُ إِنَّ هَـٰذَا عَدُوٌّ لَّكَ وَلِزَوْجِكَ فَلَا يُخْرِجَنَّكُمَا مِنَ ٱلْجَنَّةِ فَتَشْقَىٰٓ ﴿١١٧﴾</vt:lpstr>
      <vt:lpstr> إِنَّ لَكَ أَلَّا تَجُوعَ فِيهَا وَلَا تَعْرَىٰ ﴿١١٨﴾</vt:lpstr>
      <vt:lpstr> وَأَنَّكَ لَا تَظْمَؤُا۟ فِيهَا وَلَا تَضْحَىٰ ﴿١١٩﴾</vt:lpstr>
      <vt:lpstr> فَوَسْوَسَ إِلَيْهِ ٱلشَّيْطَـٰنُ قَالَ يَـٰٓـَٔادَمُ هَلْ أَدُلُّكَ عَلَىٰ شَجَرَةِ ٱلْخُلْدِ وَمُلْكٍ لَّا يَبْلَىٰ ﴿١٢٠﴾</vt:lpstr>
      <vt:lpstr> فَأَكَلَا مِنْهَا فَبَدَتْ لَهُمَا سَوْءَٰتُهُمَا وَطَفِقَا يَخْصِفَانِ عَلَيْهِمَا مِن وَرَقِ ٱلْجَنَّةِ ۚ وَعَصَىٰٓ ءَادَمُ رَبَّهُۥ فَغَوَىٰ ﴿١٢١﴾</vt:lpstr>
      <vt:lpstr> ثُمَّ ٱجْتَبَـٰهُ رَبُّهُۥ فَتَابَ عَلَيْهِ وَهَدَىٰ ﴿١٢٢﴾</vt:lpstr>
      <vt:lpstr> قَالَ ٱهْبِطَا مِنْهَا جَمِيعًۢا ۖ بَعْضُكُمْ لِبَعْضٍ عَدُوٌّ ۖ فَإِمَّا يَأْتِيَنَّكُم مِّنِّى هُدًى فَمَنِ ٱتَّبَعَ هُدَاىَ فَلَا يَضِلُّ وَلَا يَشْقَىٰ ﴿١٢٣﴾</vt:lpstr>
      <vt:lpstr>وَمَنْ أَعْرَضَ عَن ذِكْرِى فَإِنَّ لَهُۥ مَعِيشَةً ضَنكًا وَنَحْشُرُهُۥ يَوْمَ ٱلْقِيَـٰمَةِ أَعْمَىٰ ﴿١٢٤﴾</vt:lpstr>
      <vt:lpstr>قَالَ رَبِّ لِمَ حَشَرْتَنِىٓ أَعْمَىٰ وَقَدْ كُنتُ بَصِيرًا ﴿١٢٥﴾</vt:lpstr>
      <vt:lpstr>قَالَ كَذَٰلِكَ أَتَتْكَ ءَايَـٰتُنَا فَنَسِيتَهَا ۖ وَكَذَٰلِكَ ٱلْيَوْمَ تُنسَىٰ ﴿١٢٦﴾</vt:lpstr>
      <vt:lpstr> وَكَذَٰلِكَ نَجْزِى مَنْ أَسْرَفَ وَلَمْ يُؤْمِنۢ بِـَٔايَـٰتِ رَبِّهِۦ ۚ وَلَعَذَابُ ٱلْـَٔاخِرَةِ أَشَدُّ وَأَبْقَىٰٓ ﴿١٢٧﴾</vt:lpstr>
      <vt:lpstr> أَفَلَمْ يَهْدِ لَهُمْ كَمْ أَهْلَكْنَا قَبْلَهُم مِّنَ ٱلْقُرُونِ يَمْشُونَ فِى مَسَـٰكِنِهِمْ ۗ إِنَّ فِى ذَٰلِكَ لَـَٔايَـٰتٍ لِّأُو۟لِى ٱلنُّهَىٰ ﴿١٢٨﴾</vt:lpstr>
      <vt:lpstr> وَلَوْلَا كَلِمَةٌ سَبَقَتْ مِن رَّبِّكَ لَكَانَ لِزَامًا وَأَجَلٌ مُّسَمًّى ﴿١٢٩﴾</vt:lpstr>
      <vt:lpstr> فَٱصْبِرْ عَلَىٰ مَا يَقُولُونَ وَسَبِّحْ بِحَمْدِ رَبِّكَ قَبْلَ طُلُوعِ ٱلشَّمْسِ وَقَبْلَ غُرُوبِهَا ۖ وَمِنْ ءَانَآئِ ٱلَّيْلِ فَسَبِّحْ وَأَطْرَافَ ٱلنَّهَارِ لَعَلَّكَ تَرْضَىٰ ﴿١٣٠﴾</vt:lpstr>
      <vt:lpstr> وَلَا تَمُدَّنَّ عَيْنَيْكَ إِلَىٰ مَا مَتَّعْنَا بِهِۦٓ أَزْوَٰجًا مِّنْهُمْ زَهْرَةَ ٱلْحَيَوٰةِ ٱلدُّنْيَا لِنَفْتِنَهُمْ فِيهِ ۚ وَرِزْقُ رَبِّكَ خَيْرٌ وَأَبْقَىٰ ﴿١٣١﴾</vt:lpstr>
      <vt:lpstr> وَأْمُرْ أَهْلَكَ بِٱلصَّلَوٰةِ وَٱصْطَبِرْ عَلَيْهَا ۖ لَا نَسْـَٔلُكَ رِزْقًا ۖ نَّحْنُ نَرْزُقُكَ ۗ وَٱلْعَـٰقِبَةُ لِلتَّقْوَىٰ ﴿١٣٢﴾</vt:lpstr>
      <vt:lpstr> وَقَالُوا۟ لَوْلَا يَأْتِينَا بِـَٔايَةٍ مِّن رَّبِّهِۦٓ ۚ أَوَلَمْ تَأْتِهِم بَيِّنَةُ مَا فِى ٱلصُّحُفِ ٱلْأُولَىٰ ﴿١٣٣﴾</vt:lpstr>
      <vt:lpstr> وَلَوْ أَنَّآ أَهْلَكْنَـٰهُم بِعَذَابٍ مِّن قَبْلِهِۦ لَقَالُوا۟ رَبَّنَا لَوْلَآ أَرْسَلْتَ إِلَيْنَا رَسُولًا فَنَتَّبِعَ ءَايَـٰتِكَ مِن قَبْلِ أَن نَّذِلَّ وَنَخْزَىٰ ﴿١٣٤﴾</vt:lpstr>
      <vt:lpstr> قُلْ كُلٌّ مُّتَرَبِّصٌ فَتَرَبَّصُوا۟ ۖ فَسَتَعْلَمُونَ مَنْ أَصْحَـٰبُ ٱلصِّرَٰطِ ٱلسَّوِىِّ وَمَنِ ٱهْتَدَىٰ ﴿١٣٥﴾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500</cp:revision>
  <dcterms:created xsi:type="dcterms:W3CDTF">2005-07-27T05:58:58Z</dcterms:created>
  <dcterms:modified xsi:type="dcterms:W3CDTF">2020-05-07T10:28:32Z</dcterms:modified>
</cp:coreProperties>
</file>