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7"/>
  </p:notesMasterIdLst>
  <p:sldIdLst>
    <p:sldId id="354" r:id="rId2"/>
    <p:sldId id="355" r:id="rId3"/>
    <p:sldId id="893" r:id="rId4"/>
    <p:sldId id="766" r:id="rId5"/>
    <p:sldId id="917" r:id="rId6"/>
    <p:sldId id="918"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0" r:id="rId69"/>
    <p:sldId id="981" r:id="rId70"/>
    <p:sldId id="982" r:id="rId71"/>
    <p:sldId id="983" r:id="rId72"/>
    <p:sldId id="984" r:id="rId73"/>
    <p:sldId id="985" r:id="rId74"/>
    <p:sldId id="986" r:id="rId75"/>
    <p:sldId id="987" r:id="rId76"/>
    <p:sldId id="988" r:id="rId77"/>
    <p:sldId id="989" r:id="rId78"/>
    <p:sldId id="990" r:id="rId79"/>
    <p:sldId id="991" r:id="rId80"/>
    <p:sldId id="992" r:id="rId81"/>
    <p:sldId id="993" r:id="rId82"/>
    <p:sldId id="994"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1007" r:id="rId96"/>
    <p:sldId id="1008" r:id="rId97"/>
    <p:sldId id="1009" r:id="rId98"/>
    <p:sldId id="1010" r:id="rId99"/>
    <p:sldId id="1011" r:id="rId100"/>
    <p:sldId id="1012" r:id="rId101"/>
    <p:sldId id="1013" r:id="rId102"/>
    <p:sldId id="1014" r:id="rId103"/>
    <p:sldId id="1015" r:id="rId104"/>
    <p:sldId id="352" r:id="rId105"/>
    <p:sldId id="353" r:id="rId10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05/05/2020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kern="1200" dirty="0" smtClean="0">
                <a:solidFill>
                  <a:schemeClr val="tx1"/>
                </a:solidFill>
                <a:effectLst/>
                <a:latin typeface="+mn-lt"/>
                <a:ea typeface="+mn-ea"/>
                <a:cs typeface="+mn-cs"/>
              </a:rPr>
              <a:t>Apparently, one of the towns to which the prophet </a:t>
            </a:r>
            <a:r>
              <a:rPr lang="en-US" sz="1200" b="0" kern="1200" dirty="0" err="1" smtClean="0">
                <a:solidFill>
                  <a:schemeClr val="tx1"/>
                </a:solidFill>
                <a:effectLst/>
                <a:latin typeface="+mn-lt"/>
                <a:ea typeface="+mn-ea"/>
                <a:cs typeface="+mn-cs"/>
              </a:rPr>
              <a:t>Shuʿayb</a:t>
            </a:r>
            <a:r>
              <a:rPr lang="en-US" sz="1200" b="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ʿa</a:t>
            </a:r>
            <a:r>
              <a:rPr lang="en-US" sz="1200" b="0" kern="1200" dirty="0" smtClean="0">
                <a:solidFill>
                  <a:schemeClr val="tx1"/>
                </a:solidFill>
                <a:effectLst/>
                <a:latin typeface="+mn-lt"/>
                <a:ea typeface="+mn-ea"/>
                <a:cs typeface="+mn-cs"/>
              </a:rPr>
              <a:t>) was sent.</a:t>
            </a:r>
            <a:endParaRPr lang="en-US" dirty="0"/>
          </a:p>
        </p:txBody>
      </p:sp>
      <p:sp>
        <p:nvSpPr>
          <p:cNvPr id="4" name="Slide Number Placeholder 3"/>
          <p:cNvSpPr>
            <a:spLocks noGrp="1"/>
          </p:cNvSpPr>
          <p:nvPr>
            <p:ph type="sldNum" sz="quarter" idx="10"/>
          </p:nvPr>
        </p:nvSpPr>
        <p:spPr/>
        <p:txBody>
          <a:bodyPr/>
          <a:lstStyle/>
          <a:p>
            <a:fld id="{74C18BA8-729A-4A1A-A10C-1EA9550D919F}" type="slidenum">
              <a:rPr lang="en-US" smtClean="0"/>
              <a:t>82</a:t>
            </a:fld>
            <a:endParaRPr lang="en-US"/>
          </a:p>
        </p:txBody>
      </p:sp>
    </p:spTree>
    <p:extLst>
      <p:ext uri="{BB962C8B-B14F-4D97-AF65-F5344CB8AC3E}">
        <p14:creationId xmlns:p14="http://schemas.microsoft.com/office/powerpoint/2010/main" val="339104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الحجر</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Ḥijr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err="1" smtClean="0">
                <a:solidFill>
                  <a:srgbClr val="FFFF00"/>
                </a:solidFill>
                <a:latin typeface="Trebuchet MS" panose="020B0603020202020204" pitchFamily="34" charset="0"/>
                <a:cs typeface="Traditional Arabic" panose="02020603050405020304" pitchFamily="18" charset="-78"/>
              </a:rPr>
              <a:t>stoneland</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15</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99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يَـٰٓأَيُّهَا ٱلَّذِى نُزِّلَ عَلَيْهِ ٱلذِّكْرُ إِنَّكَ لَمَجْنُونٌ ﴿٦﴾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‘O you, to whom the Reminder has been sent down, you are indeed crazy.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42875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ٱلَّذِينَ يَجْعَلُونَ مَعَ ٱللَّـهِ إِلَـٰهًا ءَاخَرَ ۚ فَسَوْفَ يَعْلَمُونَ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set up besides Allah another god. Soon they will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58253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نَعْلَمُ أَنَّكَ يَضِيقُ صَدْرُكَ بِمَا يَقُولُونَ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know that you become upset because of what they say.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42388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فَسَبِّحْ بِحَمْدِ رَبِّكَ وَكُن مِّنَ ٱلسَّـٰجِدِينَ ﴿٩٨﴾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celebrate the praise of your Lord and be among those who prostrate,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89058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وَٱعْبُدْ رَبَّكَ حَتَّىٰ يَأْتِيَكَ ٱلْيَقِينُ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worship your Lord until </a:t>
            </a:r>
            <a:r>
              <a:rPr lang="en-US" altLang="en-US" sz="3200" dirty="0" smtClean="0">
                <a:latin typeface="Calibri" panose="020F0502020204030204" pitchFamily="34" charset="0"/>
              </a:rPr>
              <a:t>certainty </a:t>
            </a:r>
            <a:r>
              <a:rPr lang="en-US" altLang="en-US" sz="3200" dirty="0">
                <a:latin typeface="Calibri" panose="020F0502020204030204" pitchFamily="34" charset="0"/>
              </a:rPr>
              <a:t>comes to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86573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a:latin typeface="Calibri" panose="020F0502020204030204" pitchFamily="34" charset="0"/>
              </a:rPr>
              <a:t>O </a:t>
            </a:r>
            <a:r>
              <a:rPr lang="en-US" altLang="en-US" sz="320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لَّوْ مَا تَأْتِينَا بِٱلْمَلَـٰٓئِكَةِ إِن كُنتَ مِنَ ٱلصَّـٰدِقِينَ ﴿٧﴾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Why do you not bring us the angels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91570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نُنَزِّلُ ٱلْمَلَـٰٓئِكَةَ إِلَّا بِٱلْحَقِّ وَمَا كَانُوٓا۟ إِذًا مُّنظَرِينَ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do not send down the angels except with due reason, and then they will not be granted any respite.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15005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نَحْنُ نَزَّلْنَا ٱلذِّكْرَ وَإِنَّا لَهُۥ لَحَـٰفِظُونَ ﴿٩﴾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sent down the Reminder</a:t>
            </a:r>
            <a:r>
              <a:rPr lang="en-US" altLang="en-US" sz="3200" dirty="0" smtClean="0">
                <a:latin typeface="Calibri" panose="020F0502020204030204" pitchFamily="34" charset="0"/>
              </a:rPr>
              <a:t>, </a:t>
            </a:r>
            <a:r>
              <a:rPr lang="en-US" altLang="en-US" sz="3200" dirty="0">
                <a:latin typeface="Calibri" panose="020F0502020204030204" pitchFamily="34" charset="0"/>
              </a:rPr>
              <a:t>and indeed We will preserve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0985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أَرْسَلْنَا مِن قَبْلِكَ فِى شِيَعِ ٱلْأَوَّلِينَ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[apostles] before you to former communities,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737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يَأْتِيهِم مِّن رَّسُولٍ إِلَّا كَانُوا۟ بِهِۦ يَسْتَهْزِءُونَ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there did not come to them any apostle but that they used to deride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8739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كَذَٰلِكَ نَسْلُكُهُۥ فِى قُلُوبِ ٱلْمُجْرِمِينَ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how We let it pass through the hearts of the guilty: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2967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يُؤْمِنُونَ بِهِۦ ۖ وَقَدْ خَلَتْ سُنَّةُ ٱلْأَوَّلِينَ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do not believe in it, and the precedent of the ancients has already passed.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4643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فَتَحْنَا عَلَيْهِم بَابًا مِّنَ ٱلسَّمَآءِ فَظَلُّوا۟ فِيهِ يَعْرُجُونَ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We to open for them a gate of the sky, so that they could go on ascending through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2414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لَقَالُوٓا۟ إِنَّمَا سُكِّرَتْ أَبْصَـٰرُنَا بَلْ نَحْنُ قَوْمٌ مَّسْحُورُونَ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would surely say, ‘Indeed a spell has been cast on our eyes; rather we are a bewitched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7580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7438"/>
            <a:ext cx="12192000" cy="6601807"/>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15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al-</a:t>
            </a:r>
            <a:r>
              <a:rPr lang="en-US" altLang="en-US" dirty="0" err="1" smtClean="0">
                <a:solidFill>
                  <a:srgbClr val="FFFF00"/>
                </a:solidFill>
              </a:rPr>
              <a:t>Ḥijr</a:t>
            </a:r>
            <a:r>
              <a:rPr lang="en-GB" altLang="en-US" dirty="0" smtClean="0">
                <a:solidFill>
                  <a:srgbClr val="FFFF00"/>
                </a:solidFill>
              </a:rPr>
              <a:t> </a:t>
            </a: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that mentions the ancient and might people of </a:t>
            </a:r>
            <a:r>
              <a:rPr lang="en-US" altLang="en-US" sz="2300" dirty="0" err="1">
                <a:solidFill>
                  <a:srgbClr val="FFFF00"/>
                </a:solidFill>
              </a:rPr>
              <a:t>Thamūd</a:t>
            </a:r>
            <a:r>
              <a:rPr lang="en-US" altLang="en-US" sz="2300" dirty="0">
                <a:solidFill>
                  <a:srgbClr val="FFFF00"/>
                </a:solidFill>
              </a:rPr>
              <a:t> that lived in a place or region named </a:t>
            </a:r>
            <a:r>
              <a:rPr lang="en-US" altLang="en-US" sz="2300" dirty="0" err="1">
                <a:solidFill>
                  <a:srgbClr val="FFFF00"/>
                </a:solidFill>
              </a:rPr>
              <a:t>Ḥijr</a:t>
            </a:r>
            <a:r>
              <a:rPr lang="en-US" altLang="en-US" sz="2300" dirty="0">
                <a:solidFill>
                  <a:srgbClr val="FFFF00"/>
                </a:solidFill>
              </a:rPr>
              <a:t>, and whom God destroyed because they belied with extreme prejudice His miraculous signs and messengers. It takes its name from </a:t>
            </a:r>
            <a:r>
              <a:rPr lang="en-US" altLang="en-US" sz="2300" dirty="0" err="1">
                <a:solidFill>
                  <a:srgbClr val="FFFF00"/>
                </a:solidFill>
              </a:rPr>
              <a:t>Ḥijr</a:t>
            </a:r>
            <a:r>
              <a:rPr lang="en-US" altLang="en-US" sz="2300" dirty="0">
                <a:solidFill>
                  <a:srgbClr val="FFFF00"/>
                </a:solidFill>
              </a:rPr>
              <a:t> (mentioned in ). The people of </a:t>
            </a:r>
            <a:r>
              <a:rPr lang="en-US" altLang="en-US" sz="2300" dirty="0" err="1">
                <a:solidFill>
                  <a:srgbClr val="FFFF00"/>
                </a:solidFill>
              </a:rPr>
              <a:t>Thamūd</a:t>
            </a:r>
            <a:r>
              <a:rPr lang="en-US" altLang="en-US" sz="2300" dirty="0">
                <a:solidFill>
                  <a:srgbClr val="FFFF00"/>
                </a:solidFill>
              </a:rPr>
              <a:t> are an example of the many who disbelieved and rejected their prophets. Each has its own time for punishment so the Prophet should bear patiently, not grieve over what the disbelievers say, and continue with his worship</a:t>
            </a:r>
            <a:r>
              <a:rPr lang="en-US" altLang="en-US" sz="2300" dirty="0" smtClean="0">
                <a:solidFill>
                  <a:srgbClr val="FFFF00"/>
                </a:solidFill>
              </a:rPr>
              <a:t>.</a:t>
            </a:r>
          </a:p>
          <a:p>
            <a:pPr algn="ctr">
              <a:spcBef>
                <a:spcPct val="0"/>
              </a:spcBef>
              <a:buFontTx/>
              <a:buNone/>
            </a:pPr>
            <a:r>
              <a:rPr lang="en-US" altLang="en-US" sz="2300" dirty="0" smtClean="0">
                <a:solidFill>
                  <a:srgbClr val="FFFF00"/>
                </a:solidFill>
              </a:rPr>
              <a:t>This is a </a:t>
            </a:r>
            <a:r>
              <a:rPr lang="en-US" altLang="en-US" sz="2300" dirty="0">
                <a:solidFill>
                  <a:srgbClr val="FFFF00"/>
                </a:solidFill>
              </a:rPr>
              <a:t>‘</a:t>
            </a:r>
            <a:r>
              <a:rPr lang="en-US" altLang="en-US" sz="2300" dirty="0" err="1">
                <a:solidFill>
                  <a:srgbClr val="FFFF00"/>
                </a:solidFill>
              </a:rPr>
              <a:t>makki</a:t>
            </a:r>
            <a:r>
              <a:rPr lang="en-US" altLang="en-US" sz="2300" dirty="0">
                <a:solidFill>
                  <a:srgbClr val="FFFF00"/>
                </a:solidFill>
              </a:rPr>
              <a:t>’ surah. It is narrated from the Holy Prophet </a:t>
            </a:r>
            <a:r>
              <a:rPr lang="en-US" altLang="en-US" sz="2300" dirty="0" smtClean="0">
                <a:solidFill>
                  <a:srgbClr val="FFFF00"/>
                </a:solidFill>
              </a:rPr>
              <a:t>(S) </a:t>
            </a:r>
            <a:r>
              <a:rPr lang="en-US" altLang="en-US" sz="2300" dirty="0">
                <a:solidFill>
                  <a:srgbClr val="FFFF00"/>
                </a:solidFill>
              </a:rPr>
              <a:t>that whoever recites surah </a:t>
            </a:r>
            <a:r>
              <a:rPr lang="en-US" altLang="en-US" sz="2300" dirty="0" err="1">
                <a:solidFill>
                  <a:srgbClr val="FFFF00"/>
                </a:solidFill>
              </a:rPr>
              <a:t>Hijr</a:t>
            </a:r>
            <a:r>
              <a:rPr lang="en-US" altLang="en-US" sz="2300" dirty="0">
                <a:solidFill>
                  <a:srgbClr val="FFFF00"/>
                </a:solidFill>
              </a:rPr>
              <a:t> will get the reward equal to the number of </a:t>
            </a:r>
            <a:r>
              <a:rPr lang="en-US" altLang="en-US" sz="2300" dirty="0" err="1">
                <a:solidFill>
                  <a:srgbClr val="FFFF00"/>
                </a:solidFill>
              </a:rPr>
              <a:t>Muhajireen</a:t>
            </a:r>
            <a:r>
              <a:rPr lang="en-US" altLang="en-US" sz="2300" dirty="0">
                <a:solidFill>
                  <a:srgbClr val="FFFF00"/>
                </a:solidFill>
              </a:rPr>
              <a:t> and </a:t>
            </a:r>
            <a:r>
              <a:rPr lang="en-US" altLang="en-US" sz="2300" dirty="0" err="1">
                <a:solidFill>
                  <a:srgbClr val="FFFF00"/>
                </a:solidFill>
              </a:rPr>
              <a:t>Ansaar</a:t>
            </a:r>
            <a:r>
              <a:rPr lang="en-US" altLang="en-US" sz="2300" dirty="0">
                <a:solidFill>
                  <a:srgbClr val="FFFF00"/>
                </a:solidFill>
              </a:rPr>
              <a:t> (companions of the Holy Prophet [</a:t>
            </a:r>
            <a:r>
              <a:rPr lang="en-US" altLang="en-US" sz="2300" dirty="0" err="1">
                <a:solidFill>
                  <a:srgbClr val="FFFF00"/>
                </a:solidFill>
              </a:rPr>
              <a:t>s.a.w</a:t>
            </a:r>
            <a:r>
              <a:rPr lang="en-US" altLang="en-US" sz="2300" dirty="0">
                <a:solidFill>
                  <a:srgbClr val="FFFF00"/>
                </a:solidFill>
              </a:rPr>
              <a:t>.]) and this surah should be written with saffron and then worn as a talisman by a new mother who cannot produce enough milk for her child.</a:t>
            </a:r>
          </a:p>
          <a:p>
            <a:pPr algn="ctr">
              <a:spcBef>
                <a:spcPct val="0"/>
              </a:spcBef>
              <a:buFontTx/>
              <a:buNone/>
            </a:pPr>
            <a:r>
              <a:rPr lang="en-US" altLang="en-US" sz="2300" dirty="0">
                <a:solidFill>
                  <a:srgbClr val="FFFF00"/>
                </a:solidFill>
              </a:rPr>
              <a:t>	If written and tied on one’s arm, it makes any business conducted by the wearer to be profitable and makes people like doing business with him. His sustenance thus increases. In a narration by Imam </a:t>
            </a:r>
            <a:r>
              <a:rPr lang="en-US" altLang="en-US" sz="2300" dirty="0" err="1">
                <a:solidFill>
                  <a:srgbClr val="FFFF00"/>
                </a:solidFill>
              </a:rPr>
              <a:t>Ja’far</a:t>
            </a:r>
            <a:r>
              <a:rPr lang="en-US" altLang="en-US" sz="2300" dirty="0">
                <a:solidFill>
                  <a:srgbClr val="FFFF00"/>
                </a:solidFill>
              </a:rPr>
              <a:t> as-</a:t>
            </a:r>
            <a:r>
              <a:rPr lang="en-US" altLang="en-US" sz="2300" dirty="0" err="1">
                <a:solidFill>
                  <a:srgbClr val="FFFF00"/>
                </a:solidFill>
              </a:rPr>
              <a:t>Sadiq</a:t>
            </a:r>
            <a:r>
              <a:rPr lang="en-US" altLang="en-US" sz="2300" dirty="0">
                <a:solidFill>
                  <a:srgbClr val="FFFF00"/>
                </a:solidFill>
              </a:rPr>
              <a:t> </a:t>
            </a:r>
            <a:r>
              <a:rPr lang="en-US" altLang="en-US" sz="2300" dirty="0" smtClean="0">
                <a:solidFill>
                  <a:srgbClr val="FFFF00"/>
                </a:solidFill>
              </a:rPr>
              <a:t>(A) one </a:t>
            </a:r>
            <a:r>
              <a:rPr lang="en-US" altLang="en-US" sz="2300" dirty="0">
                <a:solidFill>
                  <a:srgbClr val="FFFF00"/>
                </a:solidFill>
              </a:rPr>
              <a:t>can also put this surah (written) inside the pocket or safe (for storing valuables</a:t>
            </a:r>
            <a:r>
              <a:rPr lang="en-US" altLang="en-US" sz="2300" dirty="0" smtClean="0">
                <a:solidFill>
                  <a:srgbClr val="FFFF00"/>
                </a:solidFill>
              </a:rPr>
              <a:t>).</a:t>
            </a:r>
            <a:endParaRPr lang="en-US" altLang="en-US" sz="2300" dirty="0">
              <a:solidFill>
                <a:srgbClr val="FFFF00"/>
              </a:solidFill>
            </a:endParaRPr>
          </a:p>
          <a:p>
            <a:pPr algn="ctr">
              <a:spcBef>
                <a:spcPct val="0"/>
              </a:spcBef>
              <a:buFontTx/>
              <a:buNone/>
            </a:pPr>
            <a:r>
              <a:rPr lang="en-US" altLang="en-US" sz="2300" dirty="0">
                <a:solidFill>
                  <a:srgbClr val="FFFF00"/>
                </a:solidFill>
              </a:rPr>
              <a:t>The surah is also known as</a:t>
            </a:r>
            <a:r>
              <a:rPr lang="en-US" altLang="en-US" sz="2300" dirty="0" smtClean="0">
                <a:solidFill>
                  <a:srgbClr val="FFFF00"/>
                </a:solidFill>
              </a:rPr>
              <a:t>: </a:t>
            </a:r>
            <a:r>
              <a:rPr lang="en-US" altLang="en-US" sz="2300" dirty="0">
                <a:solidFill>
                  <a:srgbClr val="FFFF00"/>
                </a:solidFill>
              </a:rPr>
              <a:t>The Rocky Tract, The Stone </a:t>
            </a:r>
            <a:r>
              <a:rPr lang="en-US" altLang="en-US" sz="2300" dirty="0" smtClean="0">
                <a:solidFill>
                  <a:srgbClr val="FFFF00"/>
                </a:solidFill>
              </a:rPr>
              <a:t>Valley.</a:t>
            </a: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جَعَلْنَا فِى ٱلسَّمَآءِ بُرُوجًا وَزَيَّنَّـٰهَا لِلنَّـٰظِرِينَ ﴿١٦﴾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appointed </a:t>
            </a:r>
            <a:r>
              <a:rPr lang="en-US" altLang="en-US" sz="3200" dirty="0" smtClean="0">
                <a:latin typeface="Calibri" panose="020F0502020204030204" pitchFamily="34" charset="0"/>
              </a:rPr>
              <a:t>houses </a:t>
            </a:r>
            <a:r>
              <a:rPr lang="en-US" altLang="en-US" sz="3200" dirty="0">
                <a:latin typeface="Calibri" panose="020F0502020204030204" pitchFamily="34" charset="0"/>
              </a:rPr>
              <a:t>in the sky and adorned them for the onlookers,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9043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وَحَفِظْنَـٰهَا مِن كُلِّ شَيْطَـٰنٍ رَّجِيمٍ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have guarded them from every outcast Satan,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6974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ٱسْتَرَقَ ٱلسَّمْعَ فَأَتْبَعَهُۥ شِهَابٌ مُّبِينٌ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someone who may eavesdrop, whereat there pursues him a manifest flame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4945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وَٱلْأَرْضَ مَدَدْنَـٰهَا وَأَلْقَيْنَا فِيهَا رَوَٰسِىَ وَأَنۢبَتْنَا فِيهَا مِن كُلِّ شَىْءٍ مَّوْزُونٍ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spread out the earth, and cast in it firm mountains, and We grew in it every kind of balanced 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0639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لَكُمْ فِيهَا مَعَـٰيِشَ وَمَن لَّسْتُمْ لَهُۥ بِرَٰزِقِينَ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made in it [various] means of livelihood for you and for those whom you do not provide for.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224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مِّن شَىْءٍ إِلَّا عِندَنَا خَزَآئِنُهُۥ وَمَا نُنَزِّلُهُۥٓ إِلَّا بِقَدَرٍ مَّعْلُومٍ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not a thing but that its sources are with Us, and We do not send it down except in a known measure.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6871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وَأَرْسَلْنَا ٱلرِّيَـٰحَ لَوَٰقِحَ فَأَنزَلْنَا مِنَ ٱلسَّمَآءِ مَآءً فَأَسْقَيْنَـٰكُمُوهُ وَمَآ أَنتُمْ لَهُۥ بِخَـٰزِنِينَ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send the fertilizing winds and send down water from the sky providing it for you to drink and you are not maintainers of its resources.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5927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وَإِنَّا لَنَحْنُ نُحْىِۦ وَنُمِيتُ وَنَحْنُ ٱلْوَٰرِثُونَ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We who give life and bring death and We are the inheritors.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9847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عَلِمْنَا ٱلْمُسْتَقْدِمِينَ مِنكُمْ وَلَقَدْ عَلِمْنَا ٱلْمُسْتَـْٔخِرِينَ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know the predecessors among you and certainly We know the successors,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8760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هُوَ يَحْشُرُهُمْ ۚ إِنَّهُۥ حَكِيمٌ عَلِيمٌ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it is your Lord who will resurrect them. Indeed He is all-wise, all-knowing.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5588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خَلَقْنَا ٱلْإِنسَـٰنَ مِن صَلْصَـٰلٍ مِّنْ حَمَإٍ مَّسْنُونٍ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created man out of a dry </a:t>
            </a:r>
            <a:r>
              <a:rPr lang="en-US" altLang="en-US" sz="3200" dirty="0" smtClean="0">
                <a:latin typeface="Calibri" panose="020F0502020204030204" pitchFamily="34" charset="0"/>
              </a:rPr>
              <a:t>clay </a:t>
            </a:r>
            <a:r>
              <a:rPr lang="en-US" altLang="en-US" sz="3200" dirty="0">
                <a:latin typeface="Calibri" panose="020F0502020204030204" pitchFamily="34" charset="0"/>
              </a:rPr>
              <a:t>[drawn] from an aging mud,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6186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وَٱلْجَآنَّ خَلَقْنَـٰهُ مِن قَبْلُ مِن نَّارِ ٱلسَّمُومِ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created the jinn earlier out of a piercing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7460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قَالَ رَبُّكَ لِلْمَلَـٰٓئِكَةِ إِنِّى خَـٰلِقٌۢ بَشَرًا مِّن صَلْصَـٰلٍ مِّنْ حَمَإٍ مَّسْنُونٍ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your Lord said to the angels, ‘Indeed I am going to create a human out of a dry clay [drawn] from an aging mud.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0563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سَوَّيْتُهُۥ وَنَفَخْتُ فِيهِ مِن رُّوحِى فَقَعُوا۟ لَهُۥ سَـٰجِدِينَ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I have proportioned him and breathed into him of My spirit, then fall down in prostration before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653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فَسَجَدَ ٱلْمَلَـٰٓئِكَةُ كُلُّهُمْ أَجْمَعُونَ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Thereat the angels prostrated, all of them together,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0761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إِلَّآ إِبْلِيسَ أَبَىٰٓ أَن يَكُونَ مَعَ ٱلسَّـٰجِدِينَ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not Iblis: he refused to be among those who prostrated.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9425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يَـٰٓإِبْلِيسُ مَا لَكَ أَلَّا تَكُونَ مَعَ ٱلسَّـٰجِدِينَ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Iblis! What kept you from being among those who have prostrated?’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2496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لَمْ أَكُن لِّأَسْجُدَ لِبَشَرٍ خَلَقْتَهُۥ مِن صَلْصَـٰلٍ مِّنْ حَمَإٍ مَّسْنُونٍ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he, ‘I will not prostrate before a human whom You have created out of a dry clay [drawn] from an aging mud.’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3300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فَٱخْرُجْ مِنْهَا فَإِنَّكَ رَجِيمٌ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a:t>
            </a:r>
            <a:r>
              <a:rPr lang="en-US" altLang="en-US" sz="3200" dirty="0" err="1">
                <a:latin typeface="Calibri" panose="020F0502020204030204" pitchFamily="34" charset="0"/>
              </a:rPr>
              <a:t>Begone</a:t>
            </a:r>
            <a:r>
              <a:rPr lang="en-US" altLang="en-US" sz="3200" dirty="0">
                <a:latin typeface="Calibri" panose="020F0502020204030204" pitchFamily="34" charset="0"/>
              </a:rPr>
              <a:t> hence, for you are indeed an outcast,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2966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عَلَيْكَ ٱللَّعْنَةَ إِلَىٰ يَوْمِ ٱلدِّينِ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the curse shall lie on you until the Day of Retribution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4431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رَبِّ فَأَنظِرْنِىٓ إِلَىٰ يَوْمِ يُبْعَثُونَ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Respite me till the day they will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9834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فَإِنَّكَ مِنَ ٱلْمُنظَرِينَ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He, ‘You are indeed among the reprieved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6835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إِلَىٰ يَوْمِ ٱلْوَقْتِ ٱلْمَعْلُومِ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until the day of the known time.’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2780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بِمَآ أَغْوَيْتَنِى لَأُزَيِّنَنَّ لَهُمْ فِى ٱلْأَرْضِ وَلَأُغْوِيَنَّهُمْ أَجْمَعِينَ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As You have consigned me to perversity, I will surely glamorize [evil] for them on the earth, and I will surely pervert them, all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9956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عِبَادَكَ مِنْهُمُ ٱلْمُخْلَصِينَ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Your exclusive servants among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7304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هَـٰذَا صِرَٰطٌ عَلَىَّ مُسْتَقِيمٌ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‘This is the path [leading] straight to Me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3459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عِبَادِى لَيْسَ لَكَ عَلَيْهِمْ سُلْطَـٰنٌ إِلَّا مَنِ ٱتَّبَعَكَ مِنَ ٱلْغَاوِينَ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as for My servants you do not have any authority over them, except the perverse who follow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7542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جَهَنَّمَ لَمَوْعِدُهُمْ أَجْمَعِينَ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hell is the tryst of them all.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6012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لَهَا سَبْعَةُ أَبْوَٰبٍ لِّكُلِّ بَابٍ مِّنْهُمْ جُزْءٌ مَّقْسُومٌ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has seven gates, and to each gate belongs a separate portion of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850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ٱلْمُتَّقِينَ فِى جَنَّـٰتٍ وَعُيُونٍ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a:t>
            </a:r>
            <a:r>
              <a:rPr lang="en-US" altLang="en-US" sz="3200" dirty="0" err="1">
                <a:latin typeface="Calibri" panose="020F0502020204030204" pitchFamily="34" charset="0"/>
              </a:rPr>
              <a:t>Godwary</a:t>
            </a:r>
            <a:r>
              <a:rPr lang="en-US" altLang="en-US" sz="3200" dirty="0">
                <a:latin typeface="Calibri" panose="020F0502020204030204" pitchFamily="34" charset="0"/>
              </a:rPr>
              <a:t> will be amid gardens and springs.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642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الٓر ۚ تِلْكَ ءَايَـٰتُ ٱلْكِتَـٰبِ وَقُرْءَانٍ مُّبِينٍ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err="1">
                <a:latin typeface="Calibri" panose="020F0502020204030204" pitchFamily="34" charset="0"/>
              </a:rPr>
              <a:t>Alif</a:t>
            </a:r>
            <a:r>
              <a:rPr lang="en-US" altLang="en-US" sz="3200" dirty="0">
                <a:latin typeface="Calibri" panose="020F0502020204030204" pitchFamily="34" charset="0"/>
              </a:rPr>
              <a:t>, </a:t>
            </a:r>
            <a:r>
              <a:rPr lang="en-US" altLang="en-US" sz="3200" dirty="0" err="1">
                <a:latin typeface="Calibri" panose="020F0502020204030204" pitchFamily="34" charset="0"/>
              </a:rPr>
              <a:t>Lām</a:t>
            </a:r>
            <a:r>
              <a:rPr lang="en-US" altLang="en-US" sz="3200" dirty="0">
                <a:latin typeface="Calibri" panose="020F0502020204030204" pitchFamily="34" charset="0"/>
              </a:rPr>
              <a:t>, </a:t>
            </a:r>
            <a:r>
              <a:rPr lang="en-US" altLang="en-US" sz="3200" dirty="0" err="1">
                <a:latin typeface="Calibri" panose="020F0502020204030204" pitchFamily="34" charset="0"/>
              </a:rPr>
              <a:t>Rā</a:t>
            </a:r>
            <a:r>
              <a:rPr lang="en-US" altLang="en-US" sz="3200" dirty="0">
                <a:latin typeface="Calibri" panose="020F0502020204030204" pitchFamily="34" charset="0"/>
              </a:rPr>
              <a:t>. These are the signs of the Book and a manifest </a:t>
            </a:r>
            <a:r>
              <a:rPr lang="en-US" altLang="en-US" sz="3200" dirty="0" err="1">
                <a:latin typeface="Calibri" panose="020F0502020204030204" pitchFamily="34" charset="0"/>
              </a:rPr>
              <a:t>Qurʾān</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ٱدْخُلُوهَا بِسَلَـٰمٍ ءَامِنِينَ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“Enter it in peace and safety!”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6230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وَنَزَعْنَا مَا فِى صُدُورِهِم مِّنْ غِلٍّ إِخْوَٰنًا عَلَىٰ سُرُرٍ مُّتَقَـٰبِلِينَ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will remove whatever </a:t>
            </a:r>
            <a:r>
              <a:rPr lang="en-US" altLang="en-US" sz="3200" dirty="0" err="1">
                <a:latin typeface="Calibri" panose="020F0502020204030204" pitchFamily="34" charset="0"/>
              </a:rPr>
              <a:t>rancour</a:t>
            </a:r>
            <a:r>
              <a:rPr lang="en-US" altLang="en-US" sz="3200" dirty="0">
                <a:latin typeface="Calibri" panose="020F0502020204030204" pitchFamily="34" charset="0"/>
              </a:rPr>
              <a:t> there is in their breasts; [intimate like] brothers, [they will be reclining] on couches, facing one another.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9499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يَمَسُّهُمْ فِيهَا نَصَبٌ وَمَا هُم مِّنْهَا بِمُخْرَجِينَ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Therein neither weariness shall touch them, nor will they [ever] be expelled from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046754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نَبِّئْ عِبَادِىٓ أَنِّىٓ أَنَا ٱلْغَفُورُ ٱلرَّحِيمُ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Inform my servants that I am indeed the All-forgiving,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53380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 عَذَابِى هُوَ ٱلْعَذَابُ ٱلْأَلِيمُ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that My punishment is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55691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وَنَبِّئْهُمْ عَن ضَيْفِ إِبْرَٰهِيمَ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inform them about the guests of Abraham,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45445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إِذْ دَخَلُوا۟ عَلَيْهِ فَقَالُوا۟ سَلَـٰمًا قَالَ إِنَّا مِنكُمْ وَجِلُونَ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entered into his presence and said, ‘Peace!’ He said, ‘We are indeed afraid of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0632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لَا تَوْجَلْ إِنَّا نُبَشِّرُكَ بِغُلَـٰمٍ عَلِيمٍ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‘Do not be afraid. Indeed we give you the good news of a wise 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0447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أَبَشَّرْتُمُونِى عَلَىٰٓ أَن مَّسَّنِىَ ٱلْكِبَرُ فَبِمَ تُبَشِّرُونَ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‘Do you give me good news though old age has befallen me? What is the good news that you bring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9557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بَشَّرْنَـٰكَ بِٱلْحَقِّ فَلَا تَكُن مِّنَ ٱلْقَـٰنِطِينَ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bring you good news in truth; so do not be among the despondent.’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7324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رُّبَمَا يَوَدُّ ٱلَّذِينَ كَفَرُوا۟ لَوْ كَانُوا۟ مُسْلِمِينَ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Much will the faithless wish that they had been </a:t>
            </a:r>
            <a:r>
              <a:rPr lang="en-US" altLang="en-US" sz="3200" dirty="0" err="1">
                <a:latin typeface="Calibri" panose="020F0502020204030204" pitchFamily="34" charset="0"/>
              </a:rPr>
              <a:t>muslims</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853076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وَمَن يَقْنَطُ مِن رَّحْمَةِ رَبِّهِۦٓ إِلَّا ٱلضَّآلُّونَ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‘Who despairs of his Lord’s mercy except those who are astray?!’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39909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فَمَا خَطْبُكُمْ أَيُّهَا ٱلْمُرْسَلُونَ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‘O messengers, what is now your errand?’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85458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إِنَّآ أُرْسِلْنَآ إِلَىٰ قَوْمٍ مُّجْرِمِينَ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have been sent toward a guilty people,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9410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إِلَّآ ءَالَ لُوطٍ إِنَّا لَمُنَجُّوهُمْ أَجْمَعِينَ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shall perish] except the family of Lot. We will indeed deliver all of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75668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ٱمْرَأَتَهُۥ قَدَّرْنَآ ۙ إِنَّهَا لَمِنَ ٱلْغَـٰبِرِينَ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his wife, [who], We have ordained, will indeed be among those who remain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96840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 ءَالَ لُوطٍ ٱلْمُرْسَلُونَ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 messengers came to Lot’s family,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41508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إِنَّكُمْ قَوْمٌ مُّنكَرُونَ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‘You are indeed strangers [to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72669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بَلْ جِئْنَـٰكَ بِمَا كَانُوا۟ فِيهِ يَمْتَرُونَ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‘Rather we bring you what they used to doubt.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07423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وَأَتَيْنَـٰكَ بِٱلْحَقِّ وَإِنَّا لَصَـٰدِقُونَ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bring you the truth, and indeed we speak truly.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99918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فَأَسْرِ بِأَهْلِكَ بِقِطْعٍ مِّنَ ٱلَّيْلِ وَٱتَّبِعْ أَدْبَـٰرَهُمْ وَلَا يَلْتَفِتْ مِنكُمْ أَحَدٌ وَٱمْضُوا۟ حَيْثُ تُؤْمَرُونَ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Take your family in a watch of the night; and follow in their rear, and none of you should turn round, and proceed as you are bidden.’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368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ذَرْهُمْ يَأْكُلُوا۟ وَيَتَمَتَّعُوا۟ وَيُلْهِهِمُ ٱلْأَمَلُ ۖ فَسَوْفَ يَعْلَمُونَ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Leave them to eat and enjoy and to be diverted by longings. Soon they will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84409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وَقَضَيْنَآ إِلَيْهِ ذَٰلِكَ ٱلْأَمْرَ أَنَّ دَابِرَ هَـٰٓؤُلَآءِ مَقْطُوعٌ مُّصْبِحِينَ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apprised him of the matter that </a:t>
            </a:r>
            <a:r>
              <a:rPr lang="en-US" altLang="en-US" sz="3200" dirty="0" smtClean="0">
                <a:latin typeface="Calibri" panose="020F0502020204030204" pitchFamily="34" charset="0"/>
              </a:rPr>
              <a:t>these </a:t>
            </a:r>
            <a:r>
              <a:rPr lang="en-US" altLang="en-US" sz="3200" dirty="0">
                <a:latin typeface="Calibri" panose="020F0502020204030204" pitchFamily="34" charset="0"/>
              </a:rPr>
              <a:t>will be rooted out by dawn.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60187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وَجَآءَ أَهْلُ ٱلْمَدِينَةِ يَسْتَبْشِرُونَ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the city came, rejoicing.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79628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 هَـٰٓؤُلَآءِ ضَيْفِى فَلَا تَفْضَحُونِ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‘These are indeed my guests. Do not bring </a:t>
            </a:r>
            <a:r>
              <a:rPr lang="en-US" altLang="en-US" sz="3200" dirty="0" err="1">
                <a:latin typeface="Calibri" panose="020F0502020204030204" pitchFamily="34" charset="0"/>
              </a:rPr>
              <a:t>dishonour</a:t>
            </a:r>
            <a:r>
              <a:rPr lang="en-US" altLang="en-US" sz="3200" dirty="0">
                <a:latin typeface="Calibri" panose="020F0502020204030204" pitchFamily="34" charset="0"/>
              </a:rPr>
              <a:t> on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99004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وَٱتَّقُوا۟ ٱللَّـهَ وَلَا تُخْزُونِ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 wary of Allah and do not humiliate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33991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أَوَلَمْ نَنْهَكَ عَنِ ٱلْعَـٰلَمِينَ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‘Did we not forbid you from [</a:t>
            </a:r>
            <a:r>
              <a:rPr lang="en-US" altLang="en-US" sz="3200" dirty="0" smtClean="0">
                <a:latin typeface="Calibri" panose="020F0502020204030204" pitchFamily="34" charset="0"/>
              </a:rPr>
              <a:t>defending] </a:t>
            </a:r>
            <a:r>
              <a:rPr lang="en-US" altLang="en-US" sz="3200" dirty="0">
                <a:latin typeface="Calibri" panose="020F0502020204030204" pitchFamily="34" charset="0"/>
              </a:rPr>
              <a:t>strangers?’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396366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هَـٰٓؤُلَآءِ بَنَاتِىٓ إِن كُنتُمْ فَـٰعِلِينَ ﴿٧١﴾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‘These are my daughters, [marry them] if you should do anything.’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38269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لَعَمْرُكَ إِنَّهُمْ لَفِى سَكْرَتِهِمْ يَعْمَهُونَ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your life, they were bewildered in their drunkenness.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69750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فَأَخَذَتْهُمُ ٱلصَّيْحَةُ مُشْرِقِينَ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 Cry seized them at sunrise,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30876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فَجَعَلْنَا عَـٰلِيَهَا سَافِلَهَا وَأَمْطَرْنَا عَلَيْهِمْ حِجَارَةً مِّن سِجِّيلٍ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made </a:t>
            </a:r>
            <a:r>
              <a:rPr lang="en-US" altLang="en-US" sz="3200" dirty="0" smtClean="0">
                <a:latin typeface="Calibri" panose="020F0502020204030204" pitchFamily="34" charset="0"/>
              </a:rPr>
              <a:t>its </a:t>
            </a:r>
            <a:r>
              <a:rPr lang="en-US" altLang="en-US" sz="3200" dirty="0">
                <a:latin typeface="Calibri" panose="020F0502020204030204" pitchFamily="34" charset="0"/>
              </a:rPr>
              <a:t>topmost part its nethermost, and rained on them stones of shale.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93061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لَـَٔايَـٰتٍ لِّلْمُتَوَسِّمِينَ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indeed signs in that for the percipient.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84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أَهْلَكْنَا مِن قَرْيَةٍ إِلَّا وَلَهَا كِتَابٌ مَّعْلُومٌ ﴿٤﴾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destroy any town but that it had a known term.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87207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وَإِنَّهَا لَبِسَبِيلٍ مُّقِيمٍ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on a standing road,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31688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لَـَٔايَةً لِّلْمُؤْمِنِينَ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there is indeed a sign in that for the faithful.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29635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كَانَ أَصْحَـٰبُ ٱلْأَيْكَةِ لَظَـٰلِمِينَ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inhabitants of </a:t>
            </a:r>
            <a:r>
              <a:rPr lang="en-US" altLang="en-US" sz="3200" dirty="0" err="1" smtClean="0">
                <a:latin typeface="Calibri" panose="020F0502020204030204" pitchFamily="34" charset="0"/>
              </a:rPr>
              <a:t>Aykah</a:t>
            </a:r>
            <a:r>
              <a:rPr lang="en-US" altLang="en-US" sz="3200" dirty="0" smtClean="0">
                <a:latin typeface="Calibri" panose="020F0502020204030204" pitchFamily="34" charset="0"/>
              </a:rPr>
              <a:t> </a:t>
            </a:r>
            <a:r>
              <a:rPr lang="en-US" altLang="en-US" sz="3200" dirty="0">
                <a:latin typeface="Calibri" panose="020F0502020204030204" pitchFamily="34" charset="0"/>
              </a:rPr>
              <a:t>were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06652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فَٱنتَقَمْنَا مِنْهُمْ وَإِنَّهُمَا لَبِإِمَامٍ مُّبِينٍ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took vengeance on them, and indeed the two of </a:t>
            </a:r>
            <a:r>
              <a:rPr lang="en-US" altLang="en-US" sz="3200" dirty="0" smtClean="0">
                <a:latin typeface="Calibri" panose="020F0502020204030204" pitchFamily="34" charset="0"/>
              </a:rPr>
              <a:t>them </a:t>
            </a:r>
            <a:r>
              <a:rPr lang="en-US" altLang="en-US" sz="3200" dirty="0">
                <a:latin typeface="Calibri" panose="020F0502020204030204" pitchFamily="34" charset="0"/>
              </a:rPr>
              <a:t>are on an open highway.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14805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كَذَّبَ أَصْحَـٰبُ ٱلْحِجْرِ ٱلْمُرْسَلِينَ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the inhabitants of </a:t>
            </a:r>
            <a:r>
              <a:rPr lang="en-US" altLang="en-US" sz="3200" dirty="0" err="1">
                <a:latin typeface="Calibri" panose="020F0502020204030204" pitchFamily="34" charset="0"/>
              </a:rPr>
              <a:t>Ḥijr</a:t>
            </a:r>
            <a:r>
              <a:rPr lang="en-US" altLang="en-US" sz="3200" dirty="0">
                <a:latin typeface="Calibri" panose="020F0502020204030204" pitchFamily="34" charset="0"/>
              </a:rPr>
              <a:t> denied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60709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وَءَاتَيْنَـٰهُمْ ءَايَـٰتِنَا فَكَانُوا۟ عَنْهَا مُعْرِضِينَ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had given them Our signs but they disregarded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50023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وَكَانُوا۟ يَنْحِتُونَ مِنَ ٱلْجِبَالِ بُيُوتًا ءَامِنِينَ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used to hew out dwellings from mountains feeling secure.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359837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فَأَخَذَتْهُمُ ٱلصَّيْحَةُ مُصْبِحِينَ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 Cry seized them at dawn,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77923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فَمَآ أَغْنَىٰ عَنْهُم مَّا كَانُوا۟ يَكْسِبُونَ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what they used to earn did not avail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637327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خَلَقْنَا ٱلسَّمَـٰوَٰتِ وَٱلْأَرْضَ وَمَا بَيْنَهُمَآ إِلَّا بِٱلْحَقِّ ۗ وَإِنَّ ٱلسَّاعَةَ لَـَٔاتِيَةٌ ۖ فَٱصْفَحِ ٱلصَّفْحَ ٱلْجَمِيلَ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create the heavens and the earth and whatever is between them except with reason, and indeed the Hour is bound to come. So forbear with a graceful forbearance.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524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تَسْبِقُ مِنْ أُمَّةٍ أَجَلَهَا وَمَا يَسْتَـْٔخِرُونَ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nation can advance its time nor can it defer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16115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رَبَّكَ هُوَ ٱلْخَلَّـٰقُ ٱلْعَلِيمُ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the All-creator,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70997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ءَاتَيْنَـٰكَ سَبْعًا مِّنَ ٱلْمَثَانِى وَٱلْقُرْءَانَ ٱلْعَظِيمَ ﴿٨٧﴾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given you [the </a:t>
            </a:r>
            <a:r>
              <a:rPr lang="en-US" altLang="en-US" sz="3200" dirty="0" err="1">
                <a:latin typeface="Calibri" panose="020F0502020204030204" pitchFamily="34" charset="0"/>
              </a:rPr>
              <a:t>sūrah</a:t>
            </a:r>
            <a:r>
              <a:rPr lang="en-US" altLang="en-US" sz="3200" dirty="0">
                <a:latin typeface="Calibri" panose="020F0502020204030204" pitchFamily="34" charset="0"/>
              </a:rPr>
              <a:t> of] the seven oft-repeated </a:t>
            </a:r>
            <a:r>
              <a:rPr lang="en-US" altLang="en-US" sz="3200" dirty="0" smtClean="0">
                <a:latin typeface="Calibri" panose="020F0502020204030204" pitchFamily="34" charset="0"/>
              </a:rPr>
              <a:t>verses </a:t>
            </a:r>
            <a:r>
              <a:rPr lang="en-US" altLang="en-US" sz="3200" dirty="0">
                <a:latin typeface="Calibri" panose="020F0502020204030204" pitchFamily="34" charset="0"/>
              </a:rPr>
              <a:t>and the great </a:t>
            </a:r>
            <a:r>
              <a:rPr lang="en-US" altLang="en-US" sz="3200" dirty="0" err="1">
                <a:latin typeface="Calibri" panose="020F0502020204030204" pitchFamily="34" charset="0"/>
              </a:rPr>
              <a:t>Qurʾān</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618627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تَمُدَّنَّ عَيْنَيْكَ إِلَىٰ مَا مَتَّعْنَا بِهِۦٓ أَزْوَٰجًا مِّنْهُمْ وَلَا تَحْزَنْ عَلَيْهِمْ وَٱخْفِضْ جَنَاحَكَ لِلْمُؤْمِنِينَ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extend your glance toward what We have provided to certain groups of them, and do not grieve for them, and lower your wing to the faithful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2096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إِنِّىٓ أَنَا ٱلنَّذِيرُ ٱلْمُبِينُ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‘I am indeed a manifest warner.’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37047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كَمَآ أَنزَلْنَا عَلَى ٱلْمُقْتَسِمِينَ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Even as We sent down on the dividers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39622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ٱلَّذِينَ جَعَلُوا۟ ٱلْقُرْءَانَ عِضِينَ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reduced the </a:t>
            </a:r>
            <a:r>
              <a:rPr lang="en-US" altLang="en-US" sz="3200" dirty="0" err="1">
                <a:latin typeface="Calibri" panose="020F0502020204030204" pitchFamily="34" charset="0"/>
              </a:rPr>
              <a:t>Qurʾān</a:t>
            </a:r>
            <a:r>
              <a:rPr lang="en-US" altLang="en-US" sz="3200" dirty="0">
                <a:latin typeface="Calibri" panose="020F0502020204030204" pitchFamily="34" charset="0"/>
              </a:rPr>
              <a:t> into pieces,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650937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فَوَرَبِّكَ لَنَسْـَٔلَنَّهُمْ أَجْمَعِينَ ﴿٩٢﴾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your Lord, We will question them all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88830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عَمَّا كَانُوا۟ يَعْمَلُونَ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concerning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48535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فَٱصْدَعْ بِمَا تُؤْمَرُ وَأَعْرِضْ عَنِ ٱلْمُشْرِكِينَ ﴿٩٤﴾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proclaim what you have been commanded, and turn away from the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34488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إِنَّا كَفَيْنَـٰكَ ٱلْمُسْتَهْزِءِينَ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will suffice you against the deriders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Ḥijr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8794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5650</TotalTime>
  <Words>3536</Words>
  <Application>Microsoft Office PowerPoint</Application>
  <PresentationFormat>Widescreen</PresentationFormat>
  <Paragraphs>322</Paragraphs>
  <Slides>105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الٓر ۚ تِلْكَ ءَايَـٰتُ ٱلْكِتَـٰبِ وَقُرْءَانٍ مُّبِينٍ ﴿١﴾</vt:lpstr>
      <vt:lpstr> رُّبَمَا يَوَدُّ ٱلَّذِينَ كَفَرُوا۟ لَوْ كَانُوا۟ مُسْلِمِينَ ﴿٢﴾</vt:lpstr>
      <vt:lpstr> ذَرْهُمْ يَأْكُلُوا۟ وَيَتَمَتَّعُوا۟ وَيُلْهِهِمُ ٱلْأَمَلُ ۖ فَسَوْفَ يَعْلَمُونَ ﴿٣﴾</vt:lpstr>
      <vt:lpstr> وَمَآ أَهْلَكْنَا مِن قَرْيَةٍ إِلَّا وَلَهَا كِتَابٌ مَّعْلُومٌ ﴿٤﴾ </vt:lpstr>
      <vt:lpstr>مَّا تَسْبِقُ مِنْ أُمَّةٍ أَجَلَهَا وَمَا يَسْتَـْٔخِرُونَ ﴿٥﴾</vt:lpstr>
      <vt:lpstr> وَقَالُوا۟ يَـٰٓأَيُّهَا ٱلَّذِى نُزِّلَ عَلَيْهِ ٱلذِّكْرُ إِنَّكَ لَمَجْنُونٌ ﴿٦﴾ </vt:lpstr>
      <vt:lpstr>لَّوْ مَا تَأْتِينَا بِٱلْمَلَـٰٓئِكَةِ إِن كُنتَ مِنَ ٱلصَّـٰدِقِينَ ﴿٧﴾ </vt:lpstr>
      <vt:lpstr>مَا نُنَزِّلُ ٱلْمَلَـٰٓئِكَةَ إِلَّا بِٱلْحَقِّ وَمَا كَانُوٓا۟ إِذًا مُّنظَرِينَ ﴿٨﴾</vt:lpstr>
      <vt:lpstr> إِنَّا نَحْنُ نَزَّلْنَا ٱلذِّكْرَ وَإِنَّا لَهُۥ لَحَـٰفِظُونَ ﴿٩﴾ </vt:lpstr>
      <vt:lpstr>وَلَقَدْ أَرْسَلْنَا مِن قَبْلِكَ فِى شِيَعِ ٱلْأَوَّلِينَ ﴿١٠﴾ </vt:lpstr>
      <vt:lpstr>وَمَا يَأْتِيهِم مِّن رَّسُولٍ إِلَّا كَانُوا۟ بِهِۦ يَسْتَهْزِءُونَ ﴿١١﴾ </vt:lpstr>
      <vt:lpstr>كَذَٰلِكَ نَسْلُكُهُۥ فِى قُلُوبِ ٱلْمُجْرِمِينَ ﴿١٢﴾ </vt:lpstr>
      <vt:lpstr>لَا يُؤْمِنُونَ بِهِۦ ۖ وَقَدْ خَلَتْ سُنَّةُ ٱلْأَوَّلِينَ ﴿١٣﴾</vt:lpstr>
      <vt:lpstr> وَلَوْ فَتَحْنَا عَلَيْهِم بَابًا مِّنَ ٱلسَّمَآءِ فَظَلُّوا۟ فِيهِ يَعْرُجُونَ ﴿١٤﴾</vt:lpstr>
      <vt:lpstr> لَقَالُوٓا۟ إِنَّمَا سُكِّرَتْ أَبْصَـٰرُنَا بَلْ نَحْنُ قَوْمٌ مَّسْحُورُونَ ﴿١٥﴾</vt:lpstr>
      <vt:lpstr>وَلَقَدْ جَعَلْنَا فِى ٱلسَّمَآءِ بُرُوجًا وَزَيَّنَّـٰهَا لِلنَّـٰظِرِينَ ﴿١٦﴾ </vt:lpstr>
      <vt:lpstr>وَحَفِظْنَـٰهَا مِن كُلِّ شَيْطَـٰنٍ رَّجِيمٍ ﴿١٧﴾</vt:lpstr>
      <vt:lpstr> إِلَّا مَنِ ٱسْتَرَقَ ٱلسَّمْعَ فَأَتْبَعَهُۥ شِهَابٌ مُّبِينٌ ﴿١٨﴾</vt:lpstr>
      <vt:lpstr> وَٱلْأَرْضَ مَدَدْنَـٰهَا وَأَلْقَيْنَا فِيهَا رَوَٰسِىَ وَأَنۢبَتْنَا فِيهَا مِن كُلِّ شَىْءٍ مَّوْزُونٍ ﴿١٩﴾</vt:lpstr>
      <vt:lpstr> وَجَعَلْنَا لَكُمْ فِيهَا مَعَـٰيِشَ وَمَن لَّسْتُمْ لَهُۥ بِرَٰزِقِينَ ﴿٢٠﴾</vt:lpstr>
      <vt:lpstr> وَإِن مِّن شَىْءٍ إِلَّا عِندَنَا خَزَآئِنُهُۥ وَمَا نُنَزِّلُهُۥٓ إِلَّا بِقَدَرٍ مَّعْلُومٍ ﴿٢١﴾</vt:lpstr>
      <vt:lpstr> وَأَرْسَلْنَا ٱلرِّيَـٰحَ لَوَٰقِحَ فَأَنزَلْنَا مِنَ ٱلسَّمَآءِ مَآءً فَأَسْقَيْنَـٰكُمُوهُ وَمَآ أَنتُمْ لَهُۥ بِخَـٰزِنِينَ ﴿٢٢﴾</vt:lpstr>
      <vt:lpstr>وَإِنَّا لَنَحْنُ نُحْىِۦ وَنُمِيتُ وَنَحْنُ ٱلْوَٰرِثُونَ ﴿٢٣﴾</vt:lpstr>
      <vt:lpstr> وَلَقَدْ عَلِمْنَا ٱلْمُسْتَقْدِمِينَ مِنكُمْ وَلَقَدْ عَلِمْنَا ٱلْمُسْتَـْٔخِرِينَ ﴿٢٤﴾</vt:lpstr>
      <vt:lpstr> وَإِنَّ رَبَّكَ هُوَ يَحْشُرُهُمْ ۚ إِنَّهُۥ حَكِيمٌ عَلِيمٌ ﴿٢٥﴾ </vt:lpstr>
      <vt:lpstr>وَلَقَدْ خَلَقْنَا ٱلْإِنسَـٰنَ مِن صَلْصَـٰلٍ مِّنْ حَمَإٍ مَّسْنُونٍ ﴿٢٦﴾</vt:lpstr>
      <vt:lpstr> وَٱلْجَآنَّ خَلَقْنَـٰهُ مِن قَبْلُ مِن نَّارِ ٱلسَّمُومِ ﴿٢٧﴾</vt:lpstr>
      <vt:lpstr> وَإِذْ قَالَ رَبُّكَ لِلْمَلَـٰٓئِكَةِ إِنِّى خَـٰلِقٌۢ بَشَرًا مِّن صَلْصَـٰلٍ مِّنْ حَمَإٍ مَّسْنُونٍ ﴿٢٨﴾</vt:lpstr>
      <vt:lpstr> فَإِذَا سَوَّيْتُهُۥ وَنَفَخْتُ فِيهِ مِن رُّوحِى فَقَعُوا۟ لَهُۥ سَـٰجِدِينَ ﴿٢٩﴾</vt:lpstr>
      <vt:lpstr> فَسَجَدَ ٱلْمَلَـٰٓئِكَةُ كُلُّهُمْ أَجْمَعُونَ ﴿٣٠﴾</vt:lpstr>
      <vt:lpstr> إِلَّآ إِبْلِيسَ أَبَىٰٓ أَن يَكُونَ مَعَ ٱلسَّـٰجِدِينَ ﴿٣١﴾</vt:lpstr>
      <vt:lpstr>قَالَ يَـٰٓإِبْلِيسُ مَا لَكَ أَلَّا تَكُونَ مَعَ ٱلسَّـٰجِدِينَ ﴿٣٢﴾</vt:lpstr>
      <vt:lpstr> قَالَ لَمْ أَكُن لِّأَسْجُدَ لِبَشَرٍ خَلَقْتَهُۥ مِن صَلْصَـٰلٍ مِّنْ حَمَإٍ مَّسْنُونٍ ﴿٣٣﴾</vt:lpstr>
      <vt:lpstr> قَالَ فَٱخْرُجْ مِنْهَا فَإِنَّكَ رَجِيمٌ ﴿٣٤﴾</vt:lpstr>
      <vt:lpstr> وَإِنَّ عَلَيْكَ ٱللَّعْنَةَ إِلَىٰ يَوْمِ ٱلدِّينِ ﴿٣٥﴾</vt:lpstr>
      <vt:lpstr>قَالَ رَبِّ فَأَنظِرْنِىٓ إِلَىٰ يَوْمِ يُبْعَثُونَ ﴿٣٦﴾</vt:lpstr>
      <vt:lpstr> قَالَ فَإِنَّكَ مِنَ ٱلْمُنظَرِينَ ﴿٣٧﴾</vt:lpstr>
      <vt:lpstr> إِلَىٰ يَوْمِ ٱلْوَقْتِ ٱلْمَعْلُومِ ﴿٣٨﴾</vt:lpstr>
      <vt:lpstr> قَالَ رَبِّ بِمَآ أَغْوَيْتَنِى لَأُزَيِّنَنَّ لَهُمْ فِى ٱلْأَرْضِ وَلَأُغْوِيَنَّهُمْ أَجْمَعِينَ ﴿٣٩﴾</vt:lpstr>
      <vt:lpstr> إِلَّا عِبَادَكَ مِنْهُمُ ٱلْمُخْلَصِينَ ﴿٤٠﴾</vt:lpstr>
      <vt:lpstr> قَالَ هَـٰذَا صِرَٰطٌ عَلَىَّ مُسْتَقِيمٌ ﴿٤١﴾</vt:lpstr>
      <vt:lpstr> إِنَّ عِبَادِى لَيْسَ لَكَ عَلَيْهِمْ سُلْطَـٰنٌ إِلَّا مَنِ ٱتَّبَعَكَ مِنَ ٱلْغَاوِينَ ﴿٤٢﴾</vt:lpstr>
      <vt:lpstr> وَإِنَّ جَهَنَّمَ لَمَوْعِدُهُمْ أَجْمَعِينَ ﴿٤٣﴾</vt:lpstr>
      <vt:lpstr> لَهَا سَبْعَةُ أَبْوَٰبٍ لِّكُلِّ بَابٍ مِّنْهُمْ جُزْءٌ مَّقْسُومٌ ﴿٤٤﴾</vt:lpstr>
      <vt:lpstr> إِنَّ ٱلْمُتَّقِينَ فِى جَنَّـٰتٍ وَعُيُونٍ ﴿٤٥﴾</vt:lpstr>
      <vt:lpstr> ٱدْخُلُوهَا بِسَلَـٰمٍ ءَامِنِينَ ﴿٤٦﴾</vt:lpstr>
      <vt:lpstr> وَنَزَعْنَا مَا فِى صُدُورِهِم مِّنْ غِلٍّ إِخْوَٰنًا عَلَىٰ سُرُرٍ مُّتَقَـٰبِلِينَ ﴿٤٧﴾</vt:lpstr>
      <vt:lpstr> لَا يَمَسُّهُمْ فِيهَا نَصَبٌ وَمَا هُم مِّنْهَا بِمُخْرَجِينَ ﴿٤٨﴾</vt:lpstr>
      <vt:lpstr> نَبِّئْ عِبَادِىٓ أَنِّىٓ أَنَا ٱلْغَفُورُ ٱلرَّحِيمُ ﴿٤٩﴾</vt:lpstr>
      <vt:lpstr> وَأَنَّ عَذَابِى هُوَ ٱلْعَذَابُ ٱلْأَلِيمُ ﴿٥٠﴾</vt:lpstr>
      <vt:lpstr> وَنَبِّئْهُمْ عَن ضَيْفِ إِبْرَٰهِيمَ ﴿٥١﴾</vt:lpstr>
      <vt:lpstr>إِذْ دَخَلُوا۟ عَلَيْهِ فَقَالُوا۟ سَلَـٰمًا قَالَ إِنَّا مِنكُمْ وَجِلُونَ ﴿٥٢﴾</vt:lpstr>
      <vt:lpstr> قَالُوا۟ لَا تَوْجَلْ إِنَّا نُبَشِّرُكَ بِغُلَـٰمٍ عَلِيمٍ ﴿٥٣﴾</vt:lpstr>
      <vt:lpstr> قَالَ أَبَشَّرْتُمُونِى عَلَىٰٓ أَن مَّسَّنِىَ ٱلْكِبَرُ فَبِمَ تُبَشِّرُونَ ﴿٥٤﴾</vt:lpstr>
      <vt:lpstr> قَالُوا۟ بَشَّرْنَـٰكَ بِٱلْحَقِّ فَلَا تَكُن مِّنَ ٱلْقَـٰنِطِينَ ﴿٥٥﴾</vt:lpstr>
      <vt:lpstr> قَالَ وَمَن يَقْنَطُ مِن رَّحْمَةِ رَبِّهِۦٓ إِلَّا ٱلضَّآلُّونَ ﴿٥٦﴾</vt:lpstr>
      <vt:lpstr> قَالَ فَمَا خَطْبُكُمْ أَيُّهَا ٱلْمُرْسَلُونَ ﴿٥٧﴾</vt:lpstr>
      <vt:lpstr> قَالُوٓا۟ إِنَّآ أُرْسِلْنَآ إِلَىٰ قَوْمٍ مُّجْرِمِينَ ﴿٥٨﴾</vt:lpstr>
      <vt:lpstr> إِلَّآ ءَالَ لُوطٍ إِنَّا لَمُنَجُّوهُمْ أَجْمَعِينَ ﴿٥٩﴾</vt:lpstr>
      <vt:lpstr> إِلَّا ٱمْرَأَتَهُۥ قَدَّرْنَآ ۙ إِنَّهَا لَمِنَ ٱلْغَـٰبِرِينَ ﴿٦٠﴾</vt:lpstr>
      <vt:lpstr> فَلَمَّا جَآءَ ءَالَ لُوطٍ ٱلْمُرْسَلُونَ ﴿٦١﴾</vt:lpstr>
      <vt:lpstr> قَالَ إِنَّكُمْ قَوْمٌ مُّنكَرُونَ ﴿٦٢﴾</vt:lpstr>
      <vt:lpstr> قَالُوا۟ بَلْ جِئْنَـٰكَ بِمَا كَانُوا۟ فِيهِ يَمْتَرُونَ ﴿٦٣﴾</vt:lpstr>
      <vt:lpstr> وَأَتَيْنَـٰكَ بِٱلْحَقِّ وَإِنَّا لَصَـٰدِقُونَ ﴿٦٤﴾</vt:lpstr>
      <vt:lpstr> فَأَسْرِ بِأَهْلِكَ بِقِطْعٍ مِّنَ ٱلَّيْلِ وَٱتَّبِعْ أَدْبَـٰرَهُمْ وَلَا يَلْتَفِتْ مِنكُمْ أَحَدٌ وَٱمْضُوا۟ حَيْثُ تُؤْمَرُونَ ﴿٦٥﴾</vt:lpstr>
      <vt:lpstr> وَقَضَيْنَآ إِلَيْهِ ذَٰلِكَ ٱلْأَمْرَ أَنَّ دَابِرَ هَـٰٓؤُلَآءِ مَقْطُوعٌ مُّصْبِحِينَ ﴿٦٦﴾</vt:lpstr>
      <vt:lpstr> وَجَآءَ أَهْلُ ٱلْمَدِينَةِ يَسْتَبْشِرُونَ ﴿٦٧﴾</vt:lpstr>
      <vt:lpstr> قَالَ إِنَّ هَـٰٓؤُلَآءِ ضَيْفِى فَلَا تَفْضَحُونِ ﴿٦٨﴾</vt:lpstr>
      <vt:lpstr> وَٱتَّقُوا۟ ٱللَّـهَ وَلَا تُخْزُونِ ﴿٦٩﴾</vt:lpstr>
      <vt:lpstr> قَالُوٓا۟ أَوَلَمْ نَنْهَكَ عَنِ ٱلْعَـٰلَمِينَ ﴿٧٠﴾</vt:lpstr>
      <vt:lpstr>قَالَ هَـٰٓؤُلَآءِ بَنَاتِىٓ إِن كُنتُمْ فَـٰعِلِينَ ﴿٧١﴾ </vt:lpstr>
      <vt:lpstr>لَعَمْرُكَ إِنَّهُمْ لَفِى سَكْرَتِهِمْ يَعْمَهُونَ ﴿٧٢﴾</vt:lpstr>
      <vt:lpstr> فَأَخَذَتْهُمُ ٱلصَّيْحَةُ مُشْرِقِينَ ﴿٧٣﴾</vt:lpstr>
      <vt:lpstr> فَجَعَلْنَا عَـٰلِيَهَا سَافِلَهَا وَأَمْطَرْنَا عَلَيْهِمْ حِجَارَةً مِّن سِجِّيلٍ ﴿٧٤﴾</vt:lpstr>
      <vt:lpstr> إِنَّ فِى ذَٰلِكَ لَـَٔايَـٰتٍ لِّلْمُتَوَسِّمِينَ ﴿٧٥﴾</vt:lpstr>
      <vt:lpstr> وَإِنَّهَا لَبِسَبِيلٍ مُّقِيمٍ ﴿٧٦﴾</vt:lpstr>
      <vt:lpstr> إِنَّ فِى ذَٰلِكَ لَـَٔايَةً لِّلْمُؤْمِنِينَ ﴿٧٧﴾</vt:lpstr>
      <vt:lpstr> وَإِن كَانَ أَصْحَـٰبُ ٱلْأَيْكَةِ لَظَـٰلِمِينَ ﴿٧٨﴾</vt:lpstr>
      <vt:lpstr> فَٱنتَقَمْنَا مِنْهُمْ وَإِنَّهُمَا لَبِإِمَامٍ مُّبِينٍ ﴿٧٩﴾</vt:lpstr>
      <vt:lpstr> وَلَقَدْ كَذَّبَ أَصْحَـٰبُ ٱلْحِجْرِ ٱلْمُرْسَلِينَ ﴿٨٠﴾</vt:lpstr>
      <vt:lpstr> وَءَاتَيْنَـٰهُمْ ءَايَـٰتِنَا فَكَانُوا۟ عَنْهَا مُعْرِضِينَ ﴿٨١﴾</vt:lpstr>
      <vt:lpstr> وَكَانُوا۟ يَنْحِتُونَ مِنَ ٱلْجِبَالِ بُيُوتًا ءَامِنِينَ ﴿٨٢﴾</vt:lpstr>
      <vt:lpstr> فَأَخَذَتْهُمُ ٱلصَّيْحَةُ مُصْبِحِينَ ﴿٨٣﴾</vt:lpstr>
      <vt:lpstr> فَمَآ أَغْنَىٰ عَنْهُم مَّا كَانُوا۟ يَكْسِبُونَ ﴿٨٤﴾</vt:lpstr>
      <vt:lpstr> وَمَا خَلَقْنَا ٱلسَّمَـٰوَٰتِ وَٱلْأَرْضَ وَمَا بَيْنَهُمَآ إِلَّا بِٱلْحَقِّ ۗ وَإِنَّ ٱلسَّاعَةَ لَـَٔاتِيَةٌ ۖ فَٱصْفَحِ ٱلصَّفْحَ ٱلْجَمِيلَ ﴿٨٥﴾</vt:lpstr>
      <vt:lpstr> إِنَّ رَبَّكَ هُوَ ٱلْخَلَّـٰقُ ٱلْعَلِيمُ ﴿٨٦﴾</vt:lpstr>
      <vt:lpstr> وَلَقَدْ ءَاتَيْنَـٰكَ سَبْعًا مِّنَ ٱلْمَثَانِى وَٱلْقُرْءَانَ ٱلْعَظِيمَ ﴿٨٧﴾ </vt:lpstr>
      <vt:lpstr>لَا تَمُدَّنَّ عَيْنَيْكَ إِلَىٰ مَا مَتَّعْنَا بِهِۦٓ أَزْوَٰجًا مِّنْهُمْ وَلَا تَحْزَنْ عَلَيْهِمْ وَٱخْفِضْ جَنَاحَكَ لِلْمُؤْمِنِينَ ﴿٨٨﴾</vt:lpstr>
      <vt:lpstr> وَقُلْ إِنِّىٓ أَنَا ٱلنَّذِيرُ ٱلْمُبِينُ ﴿٨٩﴾</vt:lpstr>
      <vt:lpstr> كَمَآ أَنزَلْنَا عَلَى ٱلْمُقْتَسِمِينَ ﴿٩٠﴾</vt:lpstr>
      <vt:lpstr>ٱلَّذِينَ جَعَلُوا۟ ٱلْقُرْءَانَ عِضِينَ ﴿٩١﴾</vt:lpstr>
      <vt:lpstr>فَوَرَبِّكَ لَنَسْـَٔلَنَّهُمْ أَجْمَعِينَ ﴿٩٢﴾ </vt:lpstr>
      <vt:lpstr>عَمَّا كَانُوا۟ يَعْمَلُونَ ﴿٩٣﴾</vt:lpstr>
      <vt:lpstr>فَٱصْدَعْ بِمَا تُؤْمَرُ وَأَعْرِضْ عَنِ ٱلْمُشْرِكِينَ ﴿٩٤﴾</vt:lpstr>
      <vt:lpstr>إِنَّا كَفَيْنَـٰكَ ٱلْمُسْتَهْزِءِينَ ﴿٩٥﴾</vt:lpstr>
      <vt:lpstr>ٱلَّذِينَ يَجْعَلُونَ مَعَ ٱللَّـهِ إِلَـٰهًا ءَاخَرَ ۚ فَسَوْفَ يَعْلَمُونَ ﴿٩٦﴾</vt:lpstr>
      <vt:lpstr>وَلَقَدْ نَعْلَمُ أَنَّكَ يَضِيقُ صَدْرُكَ بِمَا يَقُولُونَ ﴿٩٧﴾</vt:lpstr>
      <vt:lpstr>فَسَبِّحْ بِحَمْدِ رَبِّكَ وَكُن مِّنَ ٱلسَّـٰجِدِينَ ﴿٩٨﴾</vt:lpstr>
      <vt:lpstr>وَٱعْبُدْ رَبَّكَ حَتَّىٰ يَأْتِيَكَ ٱلْيَقِينُ ﴿٩٩﴾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418</cp:revision>
  <dcterms:created xsi:type="dcterms:W3CDTF">2005-07-27T05:58:58Z</dcterms:created>
  <dcterms:modified xsi:type="dcterms:W3CDTF">2020-05-05T11:47:47Z</dcterms:modified>
</cp:coreProperties>
</file>