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354" r:id="rId2"/>
    <p:sldId id="355" r:id="rId3"/>
    <p:sldId id="892" r:id="rId4"/>
    <p:sldId id="893" r:id="rId5"/>
    <p:sldId id="766" r:id="rId6"/>
    <p:sldId id="917" r:id="rId7"/>
    <p:sldId id="918" r:id="rId8"/>
    <p:sldId id="919" r:id="rId9"/>
    <p:sldId id="920" r:id="rId10"/>
    <p:sldId id="921" r:id="rId11"/>
    <p:sldId id="922" r:id="rId12"/>
    <p:sldId id="923" r:id="rId13"/>
    <p:sldId id="924" r:id="rId14"/>
    <p:sldId id="925" r:id="rId15"/>
    <p:sldId id="926" r:id="rId16"/>
    <p:sldId id="927" r:id="rId17"/>
    <p:sldId id="928" r:id="rId18"/>
    <p:sldId id="929" r:id="rId19"/>
    <p:sldId id="930" r:id="rId20"/>
    <p:sldId id="931" r:id="rId21"/>
    <p:sldId id="932" r:id="rId22"/>
    <p:sldId id="960" r:id="rId23"/>
    <p:sldId id="933" r:id="rId24"/>
    <p:sldId id="961" r:id="rId25"/>
    <p:sldId id="934" r:id="rId26"/>
    <p:sldId id="962" r:id="rId27"/>
    <p:sldId id="935" r:id="rId28"/>
    <p:sldId id="936" r:id="rId29"/>
    <p:sldId id="937" r:id="rId30"/>
    <p:sldId id="938" r:id="rId31"/>
    <p:sldId id="939" r:id="rId32"/>
    <p:sldId id="940" r:id="rId33"/>
    <p:sldId id="941" r:id="rId34"/>
    <p:sldId id="942" r:id="rId35"/>
    <p:sldId id="943" r:id="rId36"/>
    <p:sldId id="944" r:id="rId37"/>
    <p:sldId id="945" r:id="rId38"/>
    <p:sldId id="946" r:id="rId39"/>
    <p:sldId id="947" r:id="rId40"/>
    <p:sldId id="963" r:id="rId41"/>
    <p:sldId id="948" r:id="rId42"/>
    <p:sldId id="949" r:id="rId43"/>
    <p:sldId id="964" r:id="rId44"/>
    <p:sldId id="950" r:id="rId45"/>
    <p:sldId id="951" r:id="rId46"/>
    <p:sldId id="952" r:id="rId47"/>
    <p:sldId id="953" r:id="rId48"/>
    <p:sldId id="954" r:id="rId49"/>
    <p:sldId id="955" r:id="rId50"/>
    <p:sldId id="956" r:id="rId51"/>
    <p:sldId id="957" r:id="rId52"/>
    <p:sldId id="958" r:id="rId53"/>
    <p:sldId id="959" r:id="rId54"/>
    <p:sldId id="352" r:id="rId55"/>
    <p:sldId id="353" r:id="rId5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96" y="5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الرعد</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Raʿd</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Thunder)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13</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43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وَإِن </a:t>
            </a:r>
            <a:r>
              <a:rPr lang="ar-SA" altLang="en-US" sz="7200" dirty="0">
                <a:latin typeface="Arabic Typesetting" panose="03020402040406030203" pitchFamily="66" charset="-78"/>
                <a:cs typeface="Arabic Typesetting" panose="03020402040406030203" pitchFamily="66" charset="-78"/>
              </a:rPr>
              <a:t>تَعْجَبْ فَعَجَبٌ قَوْلُهُمْ أَءِذَا كُنَّا تُرَٰبًا أَءِنَّا لَفِى خَلْقٍ جَدِيدٍ ۗ أُو۟لَـٰٓئِكَ ٱلَّذِينَ كَفَرُوا۟ بِرَبِّهِمْ ۖ وَأُو۟لَـٰٓئِكَ ٱلْأَغْلَـٰلُ فِىٓ أَعْنَاقِهِمْ ۖ وَأُو۟لَـٰٓئِكَ أَصْحَـٰبُ ٱلنَّارِ ۖ هُمْ فِيهَا خَـٰلِدُونَ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are to wonder [at anything], then </a:t>
            </a:r>
            <a:r>
              <a:rPr lang="en-US" altLang="en-US" sz="3200" dirty="0" smtClean="0">
                <a:latin typeface="Calibri" panose="020F0502020204030204" pitchFamily="34" charset="0"/>
              </a:rPr>
              <a:t>wonderful </a:t>
            </a:r>
            <a:r>
              <a:rPr lang="en-US" altLang="en-US" sz="3200" dirty="0">
                <a:latin typeface="Calibri" panose="020F0502020204030204" pitchFamily="34" charset="0"/>
              </a:rPr>
              <a:t>is their remark, ‘When we have become dust, shall we be [ushered] into a new creation?’ They are the ones who defy their Lord; they shall have iron collars around their necks, they shall be the inhabitants of the Fire, and they shall remain in it [forever].</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0109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وَيَسْتَعْجِلُونَكَ بِٱلسَّيِّئَةِ قَبْلَ ٱلْحَسَنَةِ وَقَدْ خَلَتْ مِن قَبْلِهِمُ ٱلْمَثُلَـٰتُ ۗ وَإِنَّ رَبَّكَ لَذُو مَغْفِرَةٍ لِّلنَّاسِ عَلَىٰ ظُلْمِهِمْ ۖ وَإِنَّ رَبَّكَ لَشَدِيدُ ٱلْعِقَابِ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would press you for evil sooner than for good</a:t>
            </a:r>
            <a:r>
              <a:rPr lang="en-US" altLang="en-US" sz="3200" dirty="0" smtClean="0">
                <a:latin typeface="Calibri" panose="020F0502020204030204" pitchFamily="34" charset="0"/>
              </a:rPr>
              <a:t>, </a:t>
            </a:r>
            <a:r>
              <a:rPr lang="en-US" altLang="en-US" sz="3200" dirty="0">
                <a:latin typeface="Calibri" panose="020F0502020204030204" pitchFamily="34" charset="0"/>
              </a:rPr>
              <a:t>though there have already gone by before them exemplary punishments. Indeed your Lord is forgiving to mankind despite their wrongdoing, and indeed your Lord is severe in retribution.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6716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 ٱلَّذِينَ كَفَرُوا۟ لَوْلَآ أُنزِلَ عَلَيْهِ ءَايَةٌ مِّن رَّبِّهِۦٓ ۗ إِنَّمَآ أَنتَ مُنذِرٌ ۖ وَلِكُلِّ قَوْمٍ هَادٍ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‘Why has not some sign been sent down to him from his Lord?’ You are only a warner, and there is a guide for every people.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296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يَعْلَمُ مَا تَحْمِلُ كُلُّ أُنثَىٰ وَمَا تَغِيضُ ٱلْأَرْحَامُ وَمَا تَزْدَادُ ۖ وَكُلُّ شَىْءٍ عِندَهُۥ بِمِقْدَارٍ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knows what every female carries [in her womb], and what the wombs reduce and what they increase</a:t>
            </a:r>
            <a:r>
              <a:rPr lang="en-US" altLang="en-US" sz="3200" dirty="0" smtClean="0">
                <a:latin typeface="Calibri" panose="020F0502020204030204" pitchFamily="34" charset="0"/>
              </a:rPr>
              <a:t>, </a:t>
            </a:r>
            <a:r>
              <a:rPr lang="en-US" altLang="en-US" sz="3200" dirty="0">
                <a:latin typeface="Calibri" panose="020F0502020204030204" pitchFamily="34" charset="0"/>
              </a:rPr>
              <a:t>and everything is by [precise] measure with Him,</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5341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عَـٰلِمُ ٱلْغَيْبِ وَٱلشَّهَـٰدَةِ ٱلْكَبِيرُ ٱلْمُتَعَالِ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Knower of the sensible and the Unseen, the All-great, the All-sublime.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5068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سَوَآءٌ مِّنكُم مَّنْ أَسَرَّ ٱلْقَوْلَ وَمَن جَهَرَ بِهِۦ وَمَنْ هُوَ مُسْتَخْفٍۭ بِٱلَّيْلِ وَسَارِبٌۢ بِٱلنَّهَارِ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 same [to Him] whether any of you speaks secretly, or does so loudly, or whether he lurks in the night, or is open to view in daytime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141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مُعَقِّبَـٰتٌ مِّنۢ بَيْنِ يَدَيْهِ وَمِنْ خَلْفِهِۦ يَحْفَظُونَهُۥ مِنْ أَمْرِ ٱللَّـهِ ۗ إِنَّ ٱللَّـهَ لَا يُغَيِّرُ مَا بِقَوْمٍ حَتَّىٰ يُغَيِّرُوا۟ مَا بِأَنفُسِهِمْ ۗ وَإِذَآ أَرَادَ ٱللَّـهُ بِقَوْمٍ سُوٓءًا فَلَا مَرَدَّ لَهُۥ ۚ وَمَا لَهُم مِّن دُونِهِۦ مِن وَالٍ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has guardian angels, to his front and his rear, who guard him by Allah’s command. Indeed Allah does not change a people’s lot, unless they change what is in their souls. And when Allah wishes to visit ill on a people, there is nothing that can avert it, and they have no protector besides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6860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يُرِيكُمُ ٱلْبَرْقَ خَوْفًا وَطَمَعًا وَيُنشِئُ ٱلسَّحَابَ ٱلثِّقَالَ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shows you the lightning, inspiring fear and hope, and He produces the clouds heavy [with rain].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4445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وَيُسَبِّحُ ٱلرَّعْدُ بِحَمْدِهِۦ وَٱلْمَلَـٰٓئِكَةُ مِنْ خِيفَتِهِۦ وَيُرْسِلُ ٱلصَّوَٰعِقَ فَيُصِيبُ بِهَا مَن يَشَآءُ وَهُمْ يُجَـٰدِلُونَ فِى ٱللَّـهِ وَهُوَ شَدِيدُ ٱلْمِحَالِ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Thunder celebrates His praise, and the angels [too], in awe of Him, and He releases the thunderbolts and strikes with them whomever He wishes. Yet they dispute concerning Allah, though He is great in might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9950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لَهُۥ دَعْوَةُ ٱلْحَقِّ ۖ وَٱلَّذِينَ يَدْعُونَ مِن دُونِهِۦ لَا يَسْتَجِيبُونَ لَهُم بِشَىْءٍ إِلَّا كَبَـٰسِطِ كَفَّيْهِ إِلَى ٱلْمَآءِ لِيَبْلُغَ فَاهُ وَمَا هُوَ بِبَـٰلِغِهِۦ ۚ وَمَا دُعَآءُ ٱلْكَـٰفِرِينَ إِلَّا فِى ضَلَـٰلٍ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[Only] to Him belongs the true invocation</a:t>
            </a:r>
            <a:r>
              <a:rPr lang="en-US" altLang="en-US" sz="3200" dirty="0" smtClean="0">
                <a:latin typeface="Calibri" panose="020F0502020204030204" pitchFamily="34" charset="0"/>
              </a:rPr>
              <a:t>; </a:t>
            </a:r>
            <a:r>
              <a:rPr lang="en-US" altLang="en-US" sz="3200" dirty="0">
                <a:latin typeface="Calibri" panose="020F0502020204030204" pitchFamily="34" charset="0"/>
              </a:rPr>
              <a:t>and those whom they invoke besides Him do not answer them in any wise— like someone who stretches his hands towards water [desiring] that it should reach his mouth, but it does not reach it— and the invocations of the faithless only go awry.</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42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355"/>
            <a:ext cx="12192000" cy="707886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dirty="0" smtClean="0">
              <a:solidFill>
                <a:srgbClr val="FFFF00"/>
              </a:solidFill>
            </a:endParaRPr>
          </a:p>
          <a:p>
            <a:pPr algn="ctr">
              <a:spcBef>
                <a:spcPct val="0"/>
              </a:spcBef>
              <a:buFontTx/>
              <a:buNone/>
            </a:pPr>
            <a:r>
              <a:rPr lang="en-US" altLang="en-US" dirty="0" smtClean="0">
                <a:solidFill>
                  <a:srgbClr val="FFFF00"/>
                </a:solidFill>
              </a:rPr>
              <a:t>Chapter 13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Raʿd</a:t>
            </a:r>
            <a:r>
              <a:rPr lang="en-GB" altLang="en-US" dirty="0" smtClean="0">
                <a:solidFill>
                  <a:srgbClr val="FFFF00"/>
                </a:solidFill>
              </a:rPr>
              <a:t> </a:t>
            </a:r>
          </a:p>
          <a:p>
            <a:pPr algn="ctr">
              <a:spcBef>
                <a:spcPct val="0"/>
              </a:spcBef>
              <a:buFontTx/>
              <a:buNone/>
            </a:pPr>
            <a:r>
              <a:rPr lang="en-US" altLang="en-US" sz="2800" dirty="0">
                <a:solidFill>
                  <a:srgbClr val="FFFF00"/>
                </a:solidFill>
              </a:rPr>
              <a:t>The surah that translates into human experience the overpowering meaning of what Thunder says when it resounds through the sky and God sends bolts to the earth. It takes its name from thunder (al-</a:t>
            </a:r>
            <a:r>
              <a:rPr lang="en-US" altLang="en-US" sz="2800" dirty="0" err="1">
                <a:solidFill>
                  <a:srgbClr val="FFFF00"/>
                </a:solidFill>
              </a:rPr>
              <a:t>raʿd</a:t>
            </a:r>
            <a:r>
              <a:rPr lang="en-US" altLang="en-US" sz="2800" dirty="0">
                <a:solidFill>
                  <a:srgbClr val="FFFF00"/>
                </a:solidFill>
              </a:rPr>
              <a:t>), mentioned in . The surah is distinguished by its moving description of God’s power and knowledge. </a:t>
            </a:r>
            <a:r>
              <a:rPr lang="en-US" altLang="en-US" sz="2800" dirty="0" err="1">
                <a:solidFill>
                  <a:srgbClr val="FFFF00"/>
                </a:solidFill>
              </a:rPr>
              <a:t>Muḥammad’s</a:t>
            </a:r>
            <a:r>
              <a:rPr lang="en-US" altLang="en-US" sz="2800" dirty="0">
                <a:solidFill>
                  <a:srgbClr val="FFFF00"/>
                </a:solidFill>
              </a:rPr>
              <a:t> place in a long tradition of prophets, none of whom could produce miracles on request, is stressed, and his role emphasized: it is only to deliver the message. God is the One who will call people to account for their deeds, and He is the witness for the truth of the </a:t>
            </a:r>
            <a:r>
              <a:rPr lang="en-US" altLang="en-US" sz="2800" dirty="0" smtClean="0">
                <a:solidFill>
                  <a:srgbClr val="FFFF00"/>
                </a:solidFill>
              </a:rPr>
              <a:t>message.</a:t>
            </a:r>
          </a:p>
          <a:p>
            <a:pPr algn="ctr">
              <a:spcBef>
                <a:spcPct val="0"/>
              </a:spcBef>
              <a:buNone/>
            </a:pPr>
            <a:r>
              <a:rPr lang="en-US" altLang="en-US" sz="2800" dirty="0">
                <a:solidFill>
                  <a:srgbClr val="FFFF00"/>
                </a:solidFill>
              </a:rPr>
              <a:t>This is ‘</a:t>
            </a:r>
            <a:r>
              <a:rPr lang="en-US" altLang="en-US" sz="2800" dirty="0" err="1">
                <a:solidFill>
                  <a:srgbClr val="FFFF00"/>
                </a:solidFill>
              </a:rPr>
              <a:t>makki</a:t>
            </a:r>
            <a:r>
              <a:rPr lang="en-US" altLang="en-US" sz="2800" dirty="0">
                <a:solidFill>
                  <a:srgbClr val="FFFF00"/>
                </a:solidFill>
              </a:rPr>
              <a:t>’ surah though some </a:t>
            </a:r>
            <a:r>
              <a:rPr lang="en-US" altLang="en-US" sz="2800" dirty="0" err="1">
                <a:solidFill>
                  <a:srgbClr val="FFFF00"/>
                </a:solidFill>
              </a:rPr>
              <a:t>Mufassireen</a:t>
            </a:r>
            <a:r>
              <a:rPr lang="en-US" altLang="en-US" sz="2800" dirty="0">
                <a:solidFill>
                  <a:srgbClr val="FFFF00"/>
                </a:solidFill>
              </a:rPr>
              <a:t> (those who have written commentaries of the Holy Qur’an) say that the last verse of this surah was revealed in Madinah. In fact, some even go as far as saying that the whole of this surah is ‘</a:t>
            </a:r>
            <a:r>
              <a:rPr lang="en-US" altLang="en-US" sz="2800" dirty="0" err="1">
                <a:solidFill>
                  <a:srgbClr val="FFFF00"/>
                </a:solidFill>
              </a:rPr>
              <a:t>madani</a:t>
            </a:r>
            <a:r>
              <a:rPr lang="en-US" altLang="en-US" sz="2800" dirty="0">
                <a:solidFill>
                  <a:srgbClr val="FFFF00"/>
                </a:solidFill>
              </a:rPr>
              <a:t>’ except for two verses</a:t>
            </a:r>
            <a:r>
              <a:rPr lang="en-US" altLang="en-US" sz="2800" dirty="0" smtClean="0">
                <a:solidFill>
                  <a:srgbClr val="FFFF00"/>
                </a:solidFill>
              </a:rPr>
              <a:t>.</a:t>
            </a:r>
            <a:endParaRPr lang="en-US" altLang="en-US" sz="2600" dirty="0" smtClean="0">
              <a:solidFill>
                <a:srgbClr val="FFFF00"/>
              </a:solidFill>
            </a:endParaRP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يَسْجُدُ مَن فِى ٱلسَّمَـٰوَٰتِ وَٱلْأَرْضِ طَوْعًا وَكَرْهًا وَظِلَـٰلُهُم بِٱلْغُدُوِّ وَٱلْـَٔاصَالِ ۩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prostrates whoever there is in the heavens and the earth, willingly or unwillingly, and their shadows at sunrise and sunset.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160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رَّبُّ ٱلسَّمَـٰوَٰتِ وَٱلْأَرْضِ قُلِ ٱللَّـهُ ۚ قُلْ أَفَٱتَّخَذْتُم مِّن دُونِهِۦٓ أَوْلِيَآءَ لَا يَمْلِكُونَ لِأَنفُسِهِمْ نَفْعًا وَلَا ضَرًّا ۚ قُلْ هَلْ يَسْتَوِى ٱلْأَعْمَىٰ وَٱلْبَصِيرُ أَمْ هَلْ تَسْتَوِى ٱلظُّلُمَـٰتُ وَٱلنُّورُ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‘Who is the Lord of the heavens and the earth?’ Say, ‘Allah!’ Say, ‘Have you then taken others besides Him for guardians, who have no control over their own benefit or harm?’ Say, ‘Are the blind one and the seer equal? Or are the darkness and the light equal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2636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أَمْ </a:t>
            </a:r>
            <a:r>
              <a:rPr lang="ar-SA" altLang="en-US" sz="7200" dirty="0">
                <a:latin typeface="Arabic Typesetting" panose="03020402040406030203" pitchFamily="66" charset="-78"/>
                <a:cs typeface="Arabic Typesetting" panose="03020402040406030203" pitchFamily="66" charset="-78"/>
              </a:rPr>
              <a:t>جَعَلُوا۟ لِلَّـهِ شُرَكَآءَ خَلَقُوا۟ كَخَلْقِهِۦ فَتَشَـٰبَهَ ٱلْخَلْقُ عَلَيْهِمْ ۚ قُلِ ٱللَّـهُ خَـٰلِقُ كُلِّ شَىْءٍ وَهُوَ ٱلْوَٰحِدُ ٱلْقَهَّـٰرُ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Have </a:t>
            </a:r>
            <a:r>
              <a:rPr lang="en-US" altLang="en-US" sz="3200" dirty="0">
                <a:latin typeface="Calibri" panose="020F0502020204030204" pitchFamily="34" charset="0"/>
              </a:rPr>
              <a:t>they set up for Allah partners who have created like His creation, so that the creations seemed confusable to them? Say, ‘Allah is the creator of all things, and He is the One, the All-paramount.’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8857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أَنزَلَ مِنَ ٱلسَّمَآءِ مَآءً فَسَالَتْ أَوْدِيَةٌۢ بِقَدَرِهَا فَٱحْتَمَلَ ٱلسَّيْلُ زَبَدًا رَّابِيًا ۚ وَمِمَّا يُوقِدُونَ عَلَيْهِ فِى ٱلنَّارِ ٱبْتِغَآءَ حِلْيَةٍ أَوْ مَتَـٰعٍ زَبَدٌ مِّثْلُهُۥ ۚ كَذَٰلِكَ يَضْرِبُ ٱللَّـهُ ٱلْحَقَّ وَٱلْبَـٰطِلَ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sends down water from the sky whereat the valleys are flooded to [the extent of] their capacity, and the flood carries along a swelling scum. And from what they smelt in the fire for the purpose of [making] ornaments or wares, [there arises] a similar scum. That is how Allah compares the truth and falsehood.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4769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فَأَمَّا </a:t>
            </a:r>
            <a:r>
              <a:rPr lang="ar-SA" altLang="en-US" sz="7200" dirty="0">
                <a:latin typeface="Arabic Typesetting" panose="03020402040406030203" pitchFamily="66" charset="-78"/>
                <a:cs typeface="Arabic Typesetting" panose="03020402040406030203" pitchFamily="66" charset="-78"/>
              </a:rPr>
              <a:t>ٱلزَّبَدُ فَيَذْهَبُ جُفَآءً ۖ وَأَمَّا مَا يَنفَعُ ٱلنَّاسَ فَيَمْكُثُ فِى ٱلْأَرْضِ ۚ كَذَٰلِكَ يَضْرِبُ ٱللَّـهُ ٱلْأَمْثَالَ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As </a:t>
            </a:r>
            <a:r>
              <a:rPr lang="en-US" altLang="en-US" sz="3200" dirty="0">
                <a:latin typeface="Calibri" panose="020F0502020204030204" pitchFamily="34" charset="0"/>
              </a:rPr>
              <a:t>for the scum, it leaves as dross, and that which profits the people remains in the earth. That is how Allah draws comparisons.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2823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لِلَّذِينَ ٱسْتَجَابُوا۟ لِرَبِّهِمُ ٱلْحُسْنَىٰ ۚ وَٱلَّذِينَ لَمْ يَسْتَجِيبُوا۟ لَهُۥ لَوْ أَنَّ لَهُم مَّا فِى ٱلْأَرْضِ جَمِيعًا وَمِثْلَهُۥ مَعَهُۥ لَٱفْتَدَوْا۟ بِهِۦٓ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those who answer [the summons of] their Lord there shall be the best [of rewards]. But those who do not answer Him, even if they possessed all that is on the earth and as much of it besides, they would surely offer it to redeem themselves with it</a:t>
            </a:r>
            <a:r>
              <a:rPr lang="en-US" altLang="en-US" sz="3200" dirty="0" smtClean="0">
                <a:latin typeface="Calibri" panose="020F0502020204030204" pitchFamily="34" charset="0"/>
              </a:rPr>
              <a: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794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أُو۟لَـٰٓئِكَ </a:t>
            </a:r>
            <a:r>
              <a:rPr lang="ar-SA" altLang="en-US" sz="7200" dirty="0">
                <a:latin typeface="Arabic Typesetting" panose="03020402040406030203" pitchFamily="66" charset="-78"/>
                <a:cs typeface="Arabic Typesetting" panose="03020402040406030203" pitchFamily="66" charset="-78"/>
              </a:rPr>
              <a:t>لَهُمْ سُوٓءُ ٱلْحِسَابِ وَمَأْوَىٰهُمْ جَهَنَّمُ ۖ وَبِئْسَ ٱلْمِهَادُ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For </a:t>
            </a:r>
            <a:r>
              <a:rPr lang="en-US" altLang="en-US" sz="3200" dirty="0">
                <a:latin typeface="Calibri" panose="020F0502020204030204" pitchFamily="34" charset="0"/>
              </a:rPr>
              <a:t>such there shall be an adverse reckoning, and their refuge shall be hell, and it is an evil resting place.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7576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يَعْلَمُ أَنَّمَآ أُنزِلَ إِلَيْكَ مِن رَّبِّكَ ٱلْحَقُّ كَمَنْ هُوَ أَعْمَىٰٓ ۚ إِنَّمَا يَتَذَكَّرُ أُو۟لُوا۟ ٱلْأَلْبَـٰبِ ﴿١٩﴾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someone who knows that what has been sent down to you from your Lord is the truth, like someone who is blind? Only those who possess intellect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4596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يُوفُونَ بِعَهْدِ ٱللَّـهِ وَلَا يَنقُضُونَ ٱلْمِيثَـٰقَ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fulfill Allah’s covenant and do not break the pledge solemnly made,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4379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يَصِلُونَ مَآ أَمَرَ ٱللَّـهُ بِهِۦٓ أَن يُوصَلَ وَيَخْشَوْنَ رَبَّهُمْ وَيَخَافُونَ سُوٓءَ ٱلْحِسَابِ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join what Allah has commanded to be joined, and fear their Lord, and are afraid of an adverse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453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42984"/>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13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Raʿd</a:t>
            </a:r>
            <a:r>
              <a:rPr lang="en-GB" altLang="en-US" dirty="0" smtClean="0">
                <a:solidFill>
                  <a:srgbClr val="FFFF00"/>
                </a:solidFill>
              </a:rPr>
              <a:t> </a:t>
            </a:r>
          </a:p>
          <a:p>
            <a:pPr algn="ctr">
              <a:spcBef>
                <a:spcPct val="0"/>
              </a:spcBef>
              <a:buFontTx/>
              <a:buNone/>
            </a:pPr>
            <a:endParaRPr lang="en-US" altLang="en-US" sz="2600" dirty="0" smtClean="0">
              <a:solidFill>
                <a:srgbClr val="FFFF00"/>
              </a:solidFill>
            </a:endParaRPr>
          </a:p>
          <a:p>
            <a:pPr algn="ctr">
              <a:spcBef>
                <a:spcPct val="0"/>
              </a:spcBef>
              <a:buFontTx/>
              <a:buNone/>
            </a:pPr>
            <a:r>
              <a:rPr lang="en-US" altLang="en-US" sz="2600" dirty="0">
                <a:solidFill>
                  <a:srgbClr val="FFFF00"/>
                </a:solidFill>
              </a:rPr>
              <a:t>	The Holy Prophet </a:t>
            </a:r>
            <a:r>
              <a:rPr lang="en-US" altLang="en-US" sz="2600" dirty="0" smtClean="0">
                <a:solidFill>
                  <a:srgbClr val="FFFF00"/>
                </a:solidFill>
              </a:rPr>
              <a:t>(S) </a:t>
            </a:r>
            <a:r>
              <a:rPr lang="en-US" altLang="en-US" sz="2600" dirty="0">
                <a:solidFill>
                  <a:srgbClr val="FFFF00"/>
                </a:solidFill>
              </a:rPr>
              <a:t>has been quoted as saying that whoever recites this  surah will be made from among those who fulfil their promise to Allah (s.w.t.) and they will be given reward which is ten times the number of sins they have committed.</a:t>
            </a:r>
          </a:p>
          <a:p>
            <a:pPr algn="ctr">
              <a:spcBef>
                <a:spcPct val="0"/>
              </a:spcBef>
              <a:buFontTx/>
              <a:buNone/>
            </a:pPr>
            <a:r>
              <a:rPr lang="en-US" altLang="en-US" sz="2600" dirty="0">
                <a:solidFill>
                  <a:srgbClr val="FFFF00"/>
                </a:solidFill>
              </a:rPr>
              <a:t>	It is narrated that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said that if a </a:t>
            </a:r>
            <a:r>
              <a:rPr lang="en-US" altLang="en-US" sz="2600" dirty="0" err="1">
                <a:solidFill>
                  <a:srgbClr val="FFFF00"/>
                </a:solidFill>
              </a:rPr>
              <a:t>mu’min</a:t>
            </a:r>
            <a:r>
              <a:rPr lang="en-US" altLang="en-US" sz="2600" dirty="0">
                <a:solidFill>
                  <a:srgbClr val="FFFF00"/>
                </a:solidFill>
              </a:rPr>
              <a:t>  recites this surah often, he will be taken to Jannah without having to give the long and detailed accounts for his deeds on Earth. He will also be allowed to intercede on behalf of his relatives and friends.</a:t>
            </a:r>
          </a:p>
          <a:p>
            <a:pPr algn="ctr">
              <a:spcBef>
                <a:spcPct val="0"/>
              </a:spcBef>
              <a:buFontTx/>
              <a:buNone/>
            </a:pPr>
            <a:r>
              <a:rPr lang="en-US" altLang="en-US" sz="2600" dirty="0">
                <a:solidFill>
                  <a:srgbClr val="FFFF00"/>
                </a:solidFill>
              </a:rPr>
              <a:t>	If this surah is written at night, after the time for </a:t>
            </a:r>
            <a:r>
              <a:rPr lang="en-US" altLang="en-US" sz="2600" dirty="0" err="1">
                <a:solidFill>
                  <a:srgbClr val="FFFF00"/>
                </a:solidFill>
              </a:rPr>
              <a:t>Isha</a:t>
            </a:r>
            <a:r>
              <a:rPr lang="en-US" altLang="en-US" sz="2600" dirty="0">
                <a:solidFill>
                  <a:srgbClr val="FFFF00"/>
                </a:solidFill>
              </a:rPr>
              <a:t> prayers, under a candlelight, and then hung outside the door of a tyrant ruler’s palace, then the ruler will perish and so will his control over the people. His army and his supporters will betray him and nobody will listen to </a:t>
            </a:r>
            <a:r>
              <a:rPr lang="en-US" altLang="en-US" sz="2600" dirty="0" smtClean="0">
                <a:solidFill>
                  <a:srgbClr val="FFFF00"/>
                </a:solidFill>
              </a:rPr>
              <a:t>him.</a:t>
            </a:r>
          </a:p>
          <a:p>
            <a:pPr algn="ctr">
              <a:spcBef>
                <a:spcPct val="0"/>
              </a:spcBef>
              <a:buFontTx/>
              <a:buNone/>
            </a:pPr>
            <a:endParaRPr lang="en-US" altLang="en-US" sz="2600" dirty="0">
              <a:solidFill>
                <a:srgbClr val="FFFF00"/>
              </a:solidFill>
            </a:endParaRP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638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صَبَرُوا۟ ٱبْتِغَآءَ وَجْهِ رَبِّهِمْ وَأَقَامُوا۟ ٱلصَّلَوٰةَ وَأَنفَقُوا۟ مِمَّا رَزَقْنَـٰهُمْ سِرًّا وَعَلَانِيَةً وَيَدْرَءُونَ بِٱلْحَسَنَةِ ٱلسَّيِّئَةَ أُو۟لَـٰٓئِكَ لَهُمْ عُقْبَى ٱلدَّارِ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patient for the sake of their Lord’s pleasure, maintain the prayer, and spend out of what We have provided them, secretly and openly, and repel evil [conduct] with good. For such will be the reward of the [ultimate] abode: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7788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جَنَّـٰتُ عَدْنٍ يَدْخُلُونَهَا وَمَن صَلَحَ مِنْ ءَابَآئِهِمْ وَأَزْوَٰجِهِمْ وَذُرِّيَّـٰتِهِمْ ۖ وَٱلْمَلَـٰٓئِكَةُ يَدْخُلُونَ عَلَيْهِم مِّن كُلِّ بَابٍ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Gardens of Eden, which they will enter along with whoever is righteous from among their forebears, their spouses, and their descendants, and the angels will call on them from every door: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2411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سَلَـٰمٌ عَلَيْكُم بِمَا صَبَرْتُمْ ۚ فَنِعْمَ عُقْبَى ٱلدَّارِ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be to you, for your patience.’ How excellent is the reward of the [ultimate] abode!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622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يَنقُضُونَ عَهْدَ ٱللَّـهِ مِنۢ بَعْدِ مِيثَـٰقِهِۦ وَيَقْطَعُونَ مَآ أَمَرَ ٱللَّـهُ بِهِۦٓ أَن يُوصَلَ وَيُفْسِدُونَ فِى ٱلْأَرْضِ ۙ أُو۟لَـٰٓئِكَ لَهُمُ ٱللَّعْنَةُ وَلَهُمْ سُوٓءُ ٱلدَّارِ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those who break Allah’s compact after having pledged it solemnly, and sever what Allah has commanded to be joined, and cause corruption in the earth —it is such on whom the curse will lie, and for them will be the ills of the [ultimate] abode.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8536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ٱللَّـهُ يَبْسُطُ ٱلرِّزْقَ لِمَن يَشَآءُ وَيَقْدِرُ ۚ وَفَرِحُوا۟ بِٱلْحَيَوٰةِ ٱلدُّنْيَا وَمَا ٱلْحَيَوٰةُ ٱلدُّنْيَا فِى ٱلْـَٔاخِرَةِ إِلَّا مَتَـٰعٌ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expands the provision for whomever He wishes, and tightens it. They exult in the life of this world, but compared with the Hereafter the life of this world is but a [trifling] enjoyment.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0552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وَيَقُولُ ٱلَّذِينَ كَفَرُوا۟ لَوْلَآ أُنزِلَ عَلَيْهِ ءَايَةٌ مِّن رَّبِّهِۦ ۗ قُلْ إِنَّ ٱللَّـهَ يُضِلُّ مَن يَشَآءُ وَيَهْدِىٓ إِلَيْهِ مَنْ أَنَابَ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‘Why has not some sign been sent down to him from his Lord?’ Say, ‘Indeed Allah leads astray whomever He wishes, and guides to Himself those who turn penitently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1739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ءَامَنُوا۟ وَتَطْمَئِنُّ قُلُوبُهُم بِذِكْرِ ٱللَّـهِ ۗ أَلَا بِذِكْرِ ٱللَّـهِ تَطْمَئِنُّ ٱلْقُلُوبُ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whose hearts find rest in the remembrance of Allah.’ Look! The hearts find rest in Allah’s remembrance!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219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ءَامَنُوا۟ وَعَمِلُوا۟ ٱلصَّـٰلِحَـٰتِ طُوبَىٰ لَهُمْ وَحُسْنُ مَـَٔابٍ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do righteous deeds —happy are they and good is their [ultimate] destination.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7457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كَذَٰلِكَ أَرْسَلْنَـٰكَ فِىٓ أُمَّةٍ قَدْ خَلَتْ مِن قَبْلِهَآ أُمَمٌ لِّتَتْلُوَا۟ عَلَيْهِمُ ٱلَّذِىٓ أَوْحَيْنَآ إِلَيْكَ وَهُمْ يَكْفُرُونَ بِٱلرَّحْمَـٰنِ ۚ قُلْ هُوَ رَبِّى لَآ إِلَـٰهَ إِلَّا هُوَ عَلَيْهِ تَوَكَّلْتُ وَإِلَيْهِ مَتَابِ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have We sent you to a nation before which many nations have passed away, that you may recite to them what We have revealed to you. Yet they defy the All-beneficent. Say, ‘He is my Lord; there is no god except Him; in Him I have put my trust, and to Him will be my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2844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أَنَّ قُرْءَانًا سُيِّرَتْ بِهِ ٱلْجِبَالُ أَوْ قُطِّعَتْ بِهِ ٱلْأَرْضُ أَوْ كُلِّمَ بِهِ ٱلْمَوْتَىٰ ۗ بَل لِّلَّـهِ ٱلْأَمْرُ جَمِيعًا ۗ أَفَلَمْ يَا۟يْـَٔسِ ٱلَّذِينَ ءَامَنُوٓا۟ أَن لَّوْ يَشَآءُ ٱللَّـهُ لَهَدَى ٱلنَّاسَ جَمِيعًا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only it were a </a:t>
            </a:r>
            <a:r>
              <a:rPr lang="en-US" altLang="en-US" sz="3200" dirty="0" err="1" smtClean="0">
                <a:latin typeface="Calibri" panose="020F0502020204030204" pitchFamily="34" charset="0"/>
              </a:rPr>
              <a:t>Qurʾān</a:t>
            </a:r>
            <a:r>
              <a:rPr lang="en-US" altLang="en-US" sz="3200" dirty="0" smtClean="0">
                <a:latin typeface="Calibri" panose="020F0502020204030204" pitchFamily="34" charset="0"/>
              </a:rPr>
              <a:t> </a:t>
            </a:r>
            <a:r>
              <a:rPr lang="en-US" altLang="en-US" sz="3200" dirty="0">
                <a:latin typeface="Calibri" panose="020F0502020204030204" pitchFamily="34" charset="0"/>
              </a:rPr>
              <a:t>whereby the mountains could be moved, or the earth could be toured</a:t>
            </a:r>
            <a:r>
              <a:rPr lang="en-US" altLang="en-US" sz="3200" dirty="0" smtClean="0">
                <a:latin typeface="Calibri" panose="020F0502020204030204" pitchFamily="34" charset="0"/>
              </a:rPr>
              <a:t>, </a:t>
            </a:r>
            <a:r>
              <a:rPr lang="en-US" altLang="en-US" sz="3200" dirty="0">
                <a:latin typeface="Calibri" panose="020F0502020204030204" pitchFamily="34" charset="0"/>
              </a:rPr>
              <a:t>or the dead could be spoken to … </a:t>
            </a:r>
            <a:r>
              <a:rPr lang="en-US" altLang="en-US" sz="3200" dirty="0" smtClean="0">
                <a:latin typeface="Calibri" panose="020F0502020204030204" pitchFamily="34" charset="0"/>
              </a:rPr>
              <a:t>. </a:t>
            </a:r>
            <a:r>
              <a:rPr lang="en-US" altLang="en-US" sz="3200" dirty="0">
                <a:latin typeface="Calibri" panose="020F0502020204030204" pitchFamily="34" charset="0"/>
              </a:rPr>
              <a:t>Rather all dispensation belongs to Allah. Have not the faithful yet </a:t>
            </a:r>
            <a:r>
              <a:rPr lang="en-US" altLang="en-US" sz="3200" dirty="0" err="1">
                <a:latin typeface="Calibri" panose="020F0502020204030204" pitchFamily="34" charset="0"/>
              </a:rPr>
              <a:t>realised</a:t>
            </a:r>
            <a:r>
              <a:rPr lang="en-US" altLang="en-US" sz="3200" dirty="0">
                <a:latin typeface="Calibri" panose="020F0502020204030204" pitchFamily="34" charset="0"/>
              </a:rPr>
              <a:t> that had Allah wished He would have guided mankind all together?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3128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يَزَالُ ٱلَّذِينَ كَفَرُوا۟ تُصِيبُهُم بِمَا صَنَعُوا۟ قَارِعَةٌ أَوْ تَحُلُّ قَرِيبًا مِّن دَارِهِمْ حَتَّىٰ يَأْتِىَ وَعْدُ ٱللَّـهِ ۚ إِنَّ ٱللَّـهَ لَا يُخْلِفُ ٱلْمِيعَادَ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faithless will continue to be visited by catastrophes because of their doings —or </a:t>
            </a:r>
            <a:r>
              <a:rPr lang="en-US" altLang="en-US" sz="3200" dirty="0" smtClean="0">
                <a:latin typeface="Calibri" panose="020F0502020204030204" pitchFamily="34" charset="0"/>
              </a:rPr>
              <a:t>they </a:t>
            </a:r>
            <a:r>
              <a:rPr lang="en-US" altLang="en-US" sz="3200" dirty="0">
                <a:latin typeface="Calibri" panose="020F0502020204030204" pitchFamily="34" charset="0"/>
              </a:rPr>
              <a:t>will land near their habitations— until Allah’s promise comes to pass. Indeed Allah does not break His promise.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2328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ٱسْتُهْزِئَ بِرُسُلٍ مِّن قَبْلِكَ فَأَمْلَيْتُ لِلَّذِينَ كَفَرُوا۟ ثُمَّ أَخَذْتُهُمْ ۖ فَكَيْفَ كَانَ عِقَابِ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Apostles were certainly derided before you. But then I gave respite to those who were faithless, then I seized them; so how was My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51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أَفَمَنْ هُوَ قَآئِمٌ عَلَىٰ كُلِّ نَفْسٍۭ بِمَا كَسَبَتْ ۗ وَجَعَلُوا۟ لِلَّـهِ شُرَكَآءَ قُلْ سَمُّوهُمْ ۚ أَمْ تُنَبِّـُٔونَهُۥ بِمَا لَا يَعْلَمُ فِى ٱلْأَرْضِ أَم بِظَـٰهِرٍ مِّنَ ٱلْقَوْلِ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sustains every </a:t>
            </a:r>
            <a:r>
              <a:rPr lang="en-US" altLang="en-US" sz="3200" dirty="0" smtClean="0">
                <a:latin typeface="Calibri" panose="020F0502020204030204" pitchFamily="34" charset="0"/>
              </a:rPr>
              <a:t>soul </a:t>
            </a:r>
            <a:r>
              <a:rPr lang="en-US" altLang="en-US" sz="3200" dirty="0">
                <a:latin typeface="Calibri" panose="020F0502020204030204" pitchFamily="34" charset="0"/>
              </a:rPr>
              <a:t>in spite of what it earns [comparable to the idols]? And yet they ascribe partners to Allah! Say, ‘Name them!’ Will you inform Him of something He does not know about on the earth, or of [what are] mere words?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8805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بَلْ </a:t>
            </a:r>
            <a:r>
              <a:rPr lang="ar-SA" altLang="en-US" sz="7200" dirty="0">
                <a:latin typeface="Arabic Typesetting" panose="03020402040406030203" pitchFamily="66" charset="-78"/>
                <a:cs typeface="Arabic Typesetting" panose="03020402040406030203" pitchFamily="66" charset="-78"/>
              </a:rPr>
              <a:t>زُيِّنَ لِلَّذِينَ كَفَرُوا۟ مَكْرُهُمْ وَصُدُّوا۟ عَنِ ٱلسَّبِيلِ ۗ وَمَن يُضْلِلِ ٱللَّـهُ فَمَا لَهُۥ مِنْ هَادٍ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Rather </a:t>
            </a:r>
            <a:r>
              <a:rPr lang="en-US" altLang="en-US" sz="3200" dirty="0">
                <a:latin typeface="Calibri" panose="020F0502020204030204" pitchFamily="34" charset="0"/>
              </a:rPr>
              <a:t>their scheming is presented as decorous to the faithless, and they have been barred from the [right] way; and whomever Allah leads astray, has no guide.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7377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لَّهُمْ عَذَابٌ فِى ٱلْحَيَوٰةِ ٱلدُّنْيَا ۖ وَلَعَذَابُ ٱلْـَٔاخِرَةِ أَشَقُّ ۖ وَمَا لَهُم مِّنَ ٱللَّـهِ مِن وَاقٍ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a punishment for them in the life of this world, and the punishment of the Hereafter will surely be harder, and they have no defender against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4360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مَّثَلُ ٱلْجَنَّةِ ٱلَّتِى وُعِدَ ٱلْمُتَّقُونَ ۖ تَجْرِى مِن تَحْتِهَا ٱلْأَنْهَـٰرُ ۖ أُكُلُهَا دَآئِمٌ وَظِلُّهَا ۚ تِلْكَ عُقْبَى ٱلَّذِينَ ٱتَّقَوا۟ ۖ وَّعُقْبَى ٱلْكَـٰفِرِينَ ٱلنَّارُ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description of the paradise promised to the </a:t>
            </a:r>
            <a:r>
              <a:rPr lang="en-US" altLang="en-US" sz="3200" dirty="0" err="1">
                <a:latin typeface="Calibri" panose="020F0502020204030204" pitchFamily="34" charset="0"/>
              </a:rPr>
              <a:t>Godwary</a:t>
            </a:r>
            <a:r>
              <a:rPr lang="en-US" altLang="en-US" sz="3200" dirty="0">
                <a:latin typeface="Calibri" panose="020F0502020204030204" pitchFamily="34" charset="0"/>
              </a:rPr>
              <a:t>: streams run in it, its fruits and shade are everlasting. Such is the requital of those who are </a:t>
            </a:r>
            <a:r>
              <a:rPr lang="en-US" altLang="en-US" sz="3200" dirty="0" err="1">
                <a:latin typeface="Calibri" panose="020F0502020204030204" pitchFamily="34" charset="0"/>
              </a:rPr>
              <a:t>Godwary</a:t>
            </a:r>
            <a:r>
              <a:rPr lang="en-US" altLang="en-US" sz="3200" dirty="0">
                <a:latin typeface="Calibri" panose="020F0502020204030204" pitchFamily="34" charset="0"/>
              </a:rPr>
              <a:t>; and the requital of the faithless is the Fire.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552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ءَاتَيْنَـٰهُمُ ٱلْكِتَـٰبَ يَفْرَحُونَ بِمَآ أُنزِلَ إِلَيْكَ ۖ وَمِنَ ٱلْأَحْزَابِ مَن يُنكِرُ بَعْضَهُۥ ۚ قُلْ إِنَّمَآ أُمِرْتُ أَنْ أَعْبُدَ ٱللَّـهَ وَلَآ أُشْرِكَ بِهِۦٓ ۚ إِلَيْهِ أَدْعُوا۟ وَإِلَيْهِ مَـَٔابِ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whom We have given the </a:t>
            </a:r>
            <a:r>
              <a:rPr lang="en-US" altLang="en-US" sz="3200" dirty="0" smtClean="0">
                <a:latin typeface="Calibri" panose="020F0502020204030204" pitchFamily="34" charset="0"/>
              </a:rPr>
              <a:t>Book </a:t>
            </a:r>
            <a:r>
              <a:rPr lang="en-US" altLang="en-US" sz="3200" dirty="0">
                <a:latin typeface="Calibri" panose="020F0502020204030204" pitchFamily="34" charset="0"/>
              </a:rPr>
              <a:t>rejoice in what has been sent down to you. Among the </a:t>
            </a:r>
            <a:r>
              <a:rPr lang="en-US" altLang="en-US" sz="3200" dirty="0" smtClean="0">
                <a:latin typeface="Calibri" panose="020F0502020204030204" pitchFamily="34" charset="0"/>
              </a:rPr>
              <a:t>factions </a:t>
            </a:r>
            <a:r>
              <a:rPr lang="en-US" altLang="en-US" sz="3200" dirty="0">
                <a:latin typeface="Calibri" panose="020F0502020204030204" pitchFamily="34" charset="0"/>
              </a:rPr>
              <a:t>are those who deny a part of it. Say, ‘Indeed I have been commanded to worship Allah and not to ascribe any partner to Him. To Him do I summon [all mankind] and to Him will be my return.’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8814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وَكَذَٰلِكَ أَنزَلْنَـٰهُ حُكْمًا عَرَبِيًّا ۚ وَلَئِنِ ٱتَّبَعْتَ أَهْوَآءَهُم بَعْدَ مَا جَآءَكَ مِنَ ٱلْعِلْمِ مَا لَكَ مِنَ ٱللَّـهِ مِن وَلِىٍّۢ وَلَا وَاقٍ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We have sent it down as a dispensation in Arabic; and should you follow their desires after the knowledge that has come to you, you shall have against Allah neither any guardian nor any defender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4112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أَرْسَلْنَا رُسُلًا مِّن قَبْلِكَ وَجَعَلْنَا لَهُمْ أَزْوَٰجًا وَذُرِّيَّةً ۚ وَمَا كَانَ لِرَسُولٍ أَن يَأْتِىَ بِـَٔايَةٍ إِلَّا بِإِذْنِ ٱللَّـهِ ۗ لِكُلِّ أَجَلٍ كِتَابٌ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sent apostles before you, and We appointed for them wives and descendants; and an apostle may not bring a sign except by Allah’s leave. There is a written [schedule] for every term: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3088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يَمْحُوا۟ ٱللَّـهُ مَا يَشَآءُ وَيُثْبِتُ ۖ وَعِندَهُۥٓ أُمُّ ٱلْكِتَـٰبِ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effaces and confirms whatever He wishes and with Him is the Mother Book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5722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مَّا نُرِيَنَّكَ بَعْضَ ٱلَّذِى نَعِدُهُمْ أَوْ نَتَوَفَّيَنَّكَ فَإِنَّمَا عَلَيْكَ ٱلْبَلَـٰغُ وَعَلَيْنَا ٱلْحِسَابُ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Whether We show you a part of what We promise them</a:t>
            </a:r>
            <a:r>
              <a:rPr lang="en-US" altLang="en-US" sz="3200" dirty="0" smtClean="0">
                <a:latin typeface="Calibri" panose="020F0502020204030204" pitchFamily="34" charset="0"/>
              </a:rPr>
              <a:t>, </a:t>
            </a:r>
            <a:r>
              <a:rPr lang="en-US" altLang="en-US" sz="3200" dirty="0">
                <a:latin typeface="Calibri" panose="020F0502020204030204" pitchFamily="34" charset="0"/>
              </a:rPr>
              <a:t>or take you away [before that], your duty is only to communicate, and it is for Us to do the reckoning.</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4738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أَوَلَمْ </a:t>
            </a:r>
            <a:r>
              <a:rPr lang="ar-SA" altLang="en-US" sz="7200" dirty="0">
                <a:latin typeface="Arabic Typesetting" panose="03020402040406030203" pitchFamily="66" charset="-78"/>
                <a:cs typeface="Arabic Typesetting" panose="03020402040406030203" pitchFamily="66" charset="-78"/>
              </a:rPr>
              <a:t>يَرَوْا۟ أَنَّا نَأْتِى ٱلْأَرْضَ نَنقُصُهَا مِنْ أَطْرَافِهَا ۚ وَٱللَّـهُ يَحْكُمُ لَا مُعَقِّبَ لِحُكْمِهِۦ ۚ وَهُوَ سَرِيعُ ٱلْحِسَابِ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seen how We visit the land diminishing it at its edges? Allah judges, and there is none who may repeal His judgement, and He is swift at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0693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وَقَدْ مَكَرَ ٱلَّذِينَ مِن قَبْلِهِمْ فَلِلَّـهِ ٱلْمَكْرُ جَمِيعًا ۖ يَعْلَمُ مَا تَكْسِبُ كُلُّ نَفْسٍ ۗ وَسَيَعْلَمُ ٱلْكُفَّـٰرُ لِمَنْ عُقْبَى ٱلدَّارِ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before them [also] schemed</a:t>
            </a:r>
            <a:r>
              <a:rPr lang="en-US" altLang="en-US" sz="3200" dirty="0" smtClean="0">
                <a:latin typeface="Calibri" panose="020F0502020204030204" pitchFamily="34" charset="0"/>
              </a:rPr>
              <a:t>; </a:t>
            </a:r>
            <a:r>
              <a:rPr lang="en-US" altLang="en-US" sz="3200" dirty="0">
                <a:latin typeface="Calibri" panose="020F0502020204030204" pitchFamily="34" charset="0"/>
              </a:rPr>
              <a:t>yet all devising belongs to Allah. He knows what every soul earns. Soon the faithless will know in whose </a:t>
            </a:r>
            <a:r>
              <a:rPr lang="en-US" altLang="en-US" sz="3200" dirty="0" err="1">
                <a:latin typeface="Calibri" panose="020F0502020204030204" pitchFamily="34" charset="0"/>
              </a:rPr>
              <a:t>favour</a:t>
            </a:r>
            <a:r>
              <a:rPr lang="en-US" altLang="en-US" sz="3200" dirty="0">
                <a:latin typeface="Calibri" panose="020F0502020204030204" pitchFamily="34" charset="0"/>
              </a:rPr>
              <a:t> the outcome of that abode will be.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5370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وَيَقُولُ ٱلَّذِينَ كَفَرُوا۟ لَسْتَ مُرْسَلًا ۚ قُلْ كَفَىٰ بِٱللَّـهِ شَهِيدًۢا بَيْنِى وَبَيْنَكُمْ وَمَنْ عِندَهُۥ عِلْمُ ٱلْكِتَـٰبِ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‘You have not been sent [by Allah].’ Say, ‘Allah suffices as a witness between me and you, and he who possesses the knowledge of the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65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err="1">
                <a:latin typeface="Calibri" panose="020F0502020204030204" pitchFamily="34" charset="0"/>
              </a:rPr>
              <a:t>Alláh</a:t>
            </a:r>
            <a:r>
              <a:rPr lang="en-US" altLang="en-US" sz="3200" dirty="0">
                <a:latin typeface="Calibri" panose="020F0502020204030204" pitchFamily="34" charset="0"/>
              </a:rPr>
              <a:t>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الٓمٓر ۚ تِلْكَ ءَايَـٰتُ ٱلْكِتَـٰبِ ۗ وَٱلَّذِىٓ أُنزِلَ إِلَيْكَ مِن رَّبِّكَ ٱلْحَقُّ وَلَـٰكِنَّ أَكْثَرَ ٱلنَّاسِ لَا يُؤْمِنُونَ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Alif</a:t>
            </a:r>
            <a:r>
              <a:rPr lang="en-US" altLang="en-US" sz="3200" dirty="0">
                <a:latin typeface="Calibri" panose="020F0502020204030204" pitchFamily="34" charset="0"/>
              </a:rPr>
              <a:t>, </a:t>
            </a:r>
            <a:r>
              <a:rPr lang="en-US" altLang="en-US" sz="3200" dirty="0" err="1">
                <a:latin typeface="Calibri" panose="020F0502020204030204" pitchFamily="34" charset="0"/>
              </a:rPr>
              <a:t>Lām</a:t>
            </a:r>
            <a:r>
              <a:rPr lang="en-US" altLang="en-US" sz="3200" dirty="0">
                <a:latin typeface="Calibri" panose="020F0502020204030204" pitchFamily="34" charset="0"/>
              </a:rPr>
              <a:t>, </a:t>
            </a:r>
            <a:r>
              <a:rPr lang="en-US" altLang="en-US" sz="3200" dirty="0" err="1">
                <a:latin typeface="Calibri" panose="020F0502020204030204" pitchFamily="34" charset="0"/>
              </a:rPr>
              <a:t>Mīm</a:t>
            </a:r>
            <a:r>
              <a:rPr lang="en-US" altLang="en-US" sz="3200" dirty="0">
                <a:latin typeface="Calibri" panose="020F0502020204030204" pitchFamily="34" charset="0"/>
              </a:rPr>
              <a:t>, </a:t>
            </a:r>
            <a:r>
              <a:rPr lang="en-US" altLang="en-US" sz="3200" dirty="0" err="1">
                <a:latin typeface="Calibri" panose="020F0502020204030204" pitchFamily="34" charset="0"/>
              </a:rPr>
              <a:t>Rā</a:t>
            </a:r>
            <a:r>
              <a:rPr lang="en-US" altLang="en-US" sz="3200" dirty="0">
                <a:latin typeface="Calibri" panose="020F0502020204030204" pitchFamily="34" charset="0"/>
              </a:rPr>
              <a:t>. These are the signs of the Book. That which has been sent down to you from your Lord is the truth, but most people do not believe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رَفَعَ ٱلسَّمَـٰوَٰتِ بِغَيْرِ عَمَدٍ تَرَوْنَهَا ۖ ثُمَّ ٱسْتَوَىٰ عَلَى ٱلْعَرْشِ ۖ وَسَخَّرَ ٱلشَّمْسَ وَٱلْقَمَرَ ۖ كُلٌّ يَجْرِى لِأَجَلٍ مُّسَمًّى ۚ يُدَبِّرُ ٱلْأَمْرَ يُفَصِّلُ ٱلْـَٔايَـٰتِ لَعَلَّكُم بِلِقَآءِ رَبِّكُمْ تُوقِنُونَ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raised the heavens without any pillars that you see, and then presided over the Throne. He disposed the sun and the moon, each moving for a specified term</a:t>
            </a:r>
            <a:r>
              <a:rPr lang="en-US" altLang="en-US" sz="3200" dirty="0" smtClean="0">
                <a:latin typeface="Calibri" panose="020F0502020204030204" pitchFamily="34" charset="0"/>
              </a:rPr>
              <a:t>. </a:t>
            </a:r>
            <a:r>
              <a:rPr lang="en-US" altLang="en-US" sz="3200" dirty="0">
                <a:latin typeface="Calibri" panose="020F0502020204030204" pitchFamily="34" charset="0"/>
              </a:rPr>
              <a:t>He directs the command, [and] </a:t>
            </a:r>
            <a:r>
              <a:rPr lang="en-US" altLang="en-US" sz="3200" dirty="0" smtClean="0">
                <a:latin typeface="Calibri" panose="020F0502020204030204" pitchFamily="34" charset="0"/>
              </a:rPr>
              <a:t>elaborates </a:t>
            </a:r>
            <a:r>
              <a:rPr lang="en-US" altLang="en-US" sz="3200" dirty="0">
                <a:latin typeface="Calibri" panose="020F0502020204030204" pitchFamily="34" charset="0"/>
              </a:rPr>
              <a:t>the signs that you may be certain of encountering your Lord.</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184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مَدَّ ٱلْأَرْضَ وَجَعَلَ فِيهَا رَوَٰسِىَ وَأَنْهَـٰرًا ۖ وَمِن كُلِّ ٱلثَّمَرَٰتِ جَعَلَ فِيهَا زَوْجَيْنِ ٱثْنَيْنِ ۖ يُغْشِى ٱلَّيْلَ ٱلنَّهَارَ ۚ إِنَّ فِى ذَٰلِكَ لَـَٔايَـٰتٍ لِّقَوْمٍ يَتَفَكَّرُونَ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has spread out the earth and set in it firm mountains and streams, and of every fruit He has made in it two kinds</a:t>
            </a:r>
            <a:r>
              <a:rPr lang="en-US" altLang="en-US" sz="3200" dirty="0" smtClean="0">
                <a:latin typeface="Calibri" panose="020F0502020204030204" pitchFamily="34" charset="0"/>
              </a:rPr>
              <a:t>. </a:t>
            </a:r>
            <a:r>
              <a:rPr lang="en-US" altLang="en-US" sz="3200" dirty="0">
                <a:latin typeface="Calibri" panose="020F0502020204030204" pitchFamily="34" charset="0"/>
              </a:rPr>
              <a:t>He draws the night’s cover over the day. There are indeed signs in that for a people who reflect.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0651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ٱلْأَرْضِ قِطَعٌ مُّتَجَـٰوِرَٰتٌ وَجَنَّـٰتٌ مِّنْ أَعْنَـٰبٍ وَزَرْعٌ وَنَخِيلٌ صِنْوَانٌ وَغَيْرُ صِنْوَانٍ يُسْقَىٰ بِمَآءٍ وَٰحِدٍ وَنُفَضِّلُ بَعْضَهَا عَلَىٰ بَعْضٍ فِى ٱلْأُكُلِ ۚ إِنَّ فِى ذَٰلِكَ لَـَٔايَـٰتٍ لِّقَوْمٍ يَعْقِلُونَ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earth are </a:t>
            </a:r>
            <a:r>
              <a:rPr lang="en-US" altLang="en-US" sz="3200" dirty="0" err="1">
                <a:latin typeface="Calibri" panose="020F0502020204030204" pitchFamily="34" charset="0"/>
              </a:rPr>
              <a:t>neighbouring</a:t>
            </a:r>
            <a:r>
              <a:rPr lang="en-US" altLang="en-US" sz="3200" dirty="0">
                <a:latin typeface="Calibri" panose="020F0502020204030204" pitchFamily="34" charset="0"/>
              </a:rPr>
              <a:t> terrains [of diverse kinds] and vineyards, farms, and date palms growing from the same root and from diverse roots, [all] irrigated by the same water, and We give some of them an advantage over others in </a:t>
            </a:r>
            <a:r>
              <a:rPr lang="en-US" altLang="en-US" sz="3200" dirty="0" err="1">
                <a:latin typeface="Calibri" panose="020F0502020204030204" pitchFamily="34" charset="0"/>
              </a:rPr>
              <a:t>flavour</a:t>
            </a:r>
            <a:r>
              <a:rPr lang="en-US" altLang="en-US" sz="3200" dirty="0">
                <a:latin typeface="Calibri" panose="020F0502020204030204" pitchFamily="34" charset="0"/>
              </a:rPr>
              <a:t>. There are indeed signs in that for a people who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Raʿd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2316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5535</TotalTime>
  <Words>3609</Words>
  <Application>Microsoft Office PowerPoint</Application>
  <PresentationFormat>Widescreen</PresentationFormat>
  <Paragraphs>172</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الٓمٓر ۚ تِلْكَ ءَايَـٰتُ ٱلْكِتَـٰبِ ۗ وَٱلَّذِىٓ أُنزِلَ إِلَيْكَ مِن رَّبِّكَ ٱلْحَقُّ وَلَـٰكِنَّ أَكْثَرَ ٱلنَّاسِ لَا يُؤْمِنُونَ ﴿١﴾</vt:lpstr>
      <vt:lpstr> ٱللَّـهُ ٱلَّذِى رَفَعَ ٱلسَّمَـٰوَٰتِ بِغَيْرِ عَمَدٍ تَرَوْنَهَا ۖ ثُمَّ ٱسْتَوَىٰ عَلَى ٱلْعَرْشِ ۖ وَسَخَّرَ ٱلشَّمْسَ وَٱلْقَمَرَ ۖ كُلٌّ يَجْرِى لِأَجَلٍ مُّسَمًّى ۚ يُدَبِّرُ ٱلْأَمْرَ يُفَصِّلُ ٱلْـَٔايَـٰتِ لَعَلَّكُم بِلِقَآءِ رَبِّكُمْ تُوقِنُونَ ﴿٢﴾</vt:lpstr>
      <vt:lpstr> وَهُوَ ٱلَّذِى مَدَّ ٱلْأَرْضَ وَجَعَلَ فِيهَا رَوَٰسِىَ وَأَنْهَـٰرًا ۖ وَمِن كُلِّ ٱلثَّمَرَٰتِ جَعَلَ فِيهَا زَوْجَيْنِ ٱثْنَيْنِ ۖ يُغْشِى ٱلَّيْلَ ٱلنَّهَارَ ۚ إِنَّ فِى ذَٰلِكَ لَـَٔايَـٰتٍ لِّقَوْمٍ يَتَفَكَّرُونَ ﴿٣﴾</vt:lpstr>
      <vt:lpstr> وَفِى ٱلْأَرْضِ قِطَعٌ مُّتَجَـٰوِرَٰتٌ وَجَنَّـٰتٌ مِّنْ أَعْنَـٰبٍ وَزَرْعٌ وَنَخِيلٌ صِنْوَانٌ وَغَيْرُ صِنْوَانٍ يُسْقَىٰ بِمَآءٍ وَٰحِدٍ وَنُفَضِّلُ بَعْضَهَا عَلَىٰ بَعْضٍ فِى ٱلْأُكُلِ ۚ إِنَّ فِى ذَٰلِكَ لَـَٔايَـٰتٍ لِّقَوْمٍ يَعْقِلُونَ ﴿٤﴾</vt:lpstr>
      <vt:lpstr>وَإِن تَعْجَبْ فَعَجَبٌ قَوْلُهُمْ أَءِذَا كُنَّا تُرَٰبًا أَءِنَّا لَفِى خَلْقٍ جَدِيدٍ ۗ أُو۟لَـٰٓئِكَ ٱلَّذِينَ كَفَرُوا۟ بِرَبِّهِمْ ۖ وَأُو۟لَـٰٓئِكَ ٱلْأَغْلَـٰلُ فِىٓ أَعْنَاقِهِمْ ۖ وَأُو۟لَـٰٓئِكَ أَصْحَـٰبُ ٱلنَّارِ ۖ هُمْ فِيهَا خَـٰلِدُونَ ﴿٥﴾</vt:lpstr>
      <vt:lpstr>وَيَسْتَعْجِلُونَكَ بِٱلسَّيِّئَةِ قَبْلَ ٱلْحَسَنَةِ وَقَدْ خَلَتْ مِن قَبْلِهِمُ ٱلْمَثُلَـٰتُ ۗ وَإِنَّ رَبَّكَ لَذُو مَغْفِرَةٍ لِّلنَّاسِ عَلَىٰ ظُلْمِهِمْ ۖ وَإِنَّ رَبَّكَ لَشَدِيدُ ٱلْعِقَابِ ﴿٦﴾</vt:lpstr>
      <vt:lpstr> وَيَقُولُ ٱلَّذِينَ كَفَرُوا۟ لَوْلَآ أُنزِلَ عَلَيْهِ ءَايَةٌ مِّن رَّبِّهِۦٓ ۗ إِنَّمَآ أَنتَ مُنذِرٌ ۖ وَلِكُلِّ قَوْمٍ هَادٍ ﴿٧﴾</vt:lpstr>
      <vt:lpstr> ٱللَّـهُ يَعْلَمُ مَا تَحْمِلُ كُلُّ أُنثَىٰ وَمَا تَغِيضُ ٱلْأَرْحَامُ وَمَا تَزْدَادُ ۖ وَكُلُّ شَىْءٍ عِندَهُۥ بِمِقْدَارٍ ﴿٨﴾</vt:lpstr>
      <vt:lpstr> عَـٰلِمُ ٱلْغَيْبِ وَٱلشَّهَـٰدَةِ ٱلْكَبِيرُ ٱلْمُتَعَالِ ﴿٩﴾</vt:lpstr>
      <vt:lpstr> سَوَآءٌ مِّنكُم مَّنْ أَسَرَّ ٱلْقَوْلَ وَمَن جَهَرَ بِهِۦ وَمَنْ هُوَ مُسْتَخْفٍۭ بِٱلَّيْلِ وَسَارِبٌۢ بِٱلنَّهَارِ ﴿١٠﴾</vt:lpstr>
      <vt:lpstr> لَهُۥ مُعَقِّبَـٰتٌ مِّنۢ بَيْنِ يَدَيْهِ وَمِنْ خَلْفِهِۦ يَحْفَظُونَهُۥ مِنْ أَمْرِ ٱللَّـهِ ۗ إِنَّ ٱللَّـهَ لَا يُغَيِّرُ مَا بِقَوْمٍ حَتَّىٰ يُغَيِّرُوا۟ مَا بِأَنفُسِهِمْ ۗ وَإِذَآ أَرَادَ ٱللَّـهُ بِقَوْمٍ سُوٓءًا فَلَا مَرَدَّ لَهُۥ ۚ وَمَا لَهُم مِّن دُونِهِۦ مِن وَالٍ ﴿١١﴾</vt:lpstr>
      <vt:lpstr> هُوَ ٱلَّذِى يُرِيكُمُ ٱلْبَرْقَ خَوْفًا وَطَمَعًا وَيُنشِئُ ٱلسَّحَابَ ٱلثِّقَالَ ﴿١٢﴾</vt:lpstr>
      <vt:lpstr> وَيُسَبِّحُ ٱلرَّعْدُ بِحَمْدِهِۦ وَٱلْمَلَـٰٓئِكَةُ مِنْ خِيفَتِهِۦ وَيُرْسِلُ ٱلصَّوَٰعِقَ فَيُصِيبُ بِهَا مَن يَشَآءُ وَهُمْ يُجَـٰدِلُونَ فِى ٱللَّـهِ وَهُوَ شَدِيدُ ٱلْمِحَالِ ﴿١٣﴾</vt:lpstr>
      <vt:lpstr>لَهُۥ دَعْوَةُ ٱلْحَقِّ ۖ وَٱلَّذِينَ يَدْعُونَ مِن دُونِهِۦ لَا يَسْتَجِيبُونَ لَهُم بِشَىْءٍ إِلَّا كَبَـٰسِطِ كَفَّيْهِ إِلَى ٱلْمَآءِ لِيَبْلُغَ فَاهُ وَمَا هُوَ بِبَـٰلِغِهِۦ ۚ وَمَا دُعَآءُ ٱلْكَـٰفِرِينَ إِلَّا فِى ضَلَـٰلٍ ﴿١٤﴾</vt:lpstr>
      <vt:lpstr> وَلِلَّـهِ يَسْجُدُ مَن فِى ٱلسَّمَـٰوَٰتِ وَٱلْأَرْضِ طَوْعًا وَكَرْهًا وَظِلَـٰلُهُم بِٱلْغُدُوِّ وَٱلْـَٔاصَالِ ۩ ﴿١٥﴾</vt:lpstr>
      <vt:lpstr> قُلْ مَن رَّبُّ ٱلسَّمَـٰوَٰتِ وَٱلْأَرْضِ قُلِ ٱللَّـهُ ۚ قُلْ أَفَٱتَّخَذْتُم مِّن دُونِهِۦٓ أَوْلِيَآءَ لَا يَمْلِكُونَ لِأَنفُسِهِمْ نَفْعًا وَلَا ضَرًّا ۚ قُلْ هَلْ يَسْتَوِى ٱلْأَعْمَىٰ وَٱلْبَصِيرُ أَمْ هَلْ تَسْتَوِى ٱلظُّلُمَـٰتُ وَٱلنُّورُ ۗ</vt:lpstr>
      <vt:lpstr>أَمْ جَعَلُوا۟ لِلَّـهِ شُرَكَآءَ خَلَقُوا۟ كَخَلْقِهِۦ فَتَشَـٰبَهَ ٱلْخَلْقُ عَلَيْهِمْ ۚ قُلِ ٱللَّـهُ خَـٰلِقُ كُلِّ شَىْءٍ وَهُوَ ٱلْوَٰحِدُ ٱلْقَهَّـٰرُ ﴿١٦﴾</vt:lpstr>
      <vt:lpstr> أَنزَلَ مِنَ ٱلسَّمَآءِ مَآءً فَسَالَتْ أَوْدِيَةٌۢ بِقَدَرِهَا فَٱحْتَمَلَ ٱلسَّيْلُ زَبَدًا رَّابِيًا ۚ وَمِمَّا يُوقِدُونَ عَلَيْهِ فِى ٱلنَّارِ ٱبْتِغَآءَ حِلْيَةٍ أَوْ مَتَـٰعٍ زَبَدٌ مِّثْلُهُۥ ۚ كَذَٰلِكَ يَضْرِبُ ٱللَّـهُ ٱلْحَقَّ وَٱلْبَـٰطِلَ ۚ</vt:lpstr>
      <vt:lpstr>فَأَمَّا ٱلزَّبَدُ فَيَذْهَبُ جُفَآءً ۖ وَأَمَّا مَا يَنفَعُ ٱلنَّاسَ فَيَمْكُثُ فِى ٱلْأَرْضِ ۚ كَذَٰلِكَ يَضْرِبُ ٱللَّـهُ ٱلْأَمْثَالَ ﴿١٧﴾</vt:lpstr>
      <vt:lpstr> لِلَّذِينَ ٱسْتَجَابُوا۟ لِرَبِّهِمُ ٱلْحُسْنَىٰ ۚ وَٱلَّذِينَ لَمْ يَسْتَجِيبُوا۟ لَهُۥ لَوْ أَنَّ لَهُم مَّا فِى ٱلْأَرْضِ جَمِيعًا وَمِثْلَهُۥ مَعَهُۥ لَٱفْتَدَوْا۟ بِهِۦٓ ۚ</vt:lpstr>
      <vt:lpstr>أُو۟لَـٰٓئِكَ لَهُمْ سُوٓءُ ٱلْحِسَابِ وَمَأْوَىٰهُمْ جَهَنَّمُ ۖ وَبِئْسَ ٱلْمِهَادُ ﴿١٨﴾</vt:lpstr>
      <vt:lpstr> أَفَمَن يَعْلَمُ أَنَّمَآ أُنزِلَ إِلَيْكَ مِن رَّبِّكَ ٱلْحَقُّ كَمَنْ هُوَ أَعْمَىٰٓ ۚ إِنَّمَا يَتَذَكَّرُ أُو۟لُوا۟ ٱلْأَلْبَـٰبِ ﴿١٩﴾ </vt:lpstr>
      <vt:lpstr>ٱلَّذِينَ يُوفُونَ بِعَهْدِ ٱللَّـهِ وَلَا يَنقُضُونَ ٱلْمِيثَـٰقَ ﴿٢٠﴾</vt:lpstr>
      <vt:lpstr> وَٱلَّذِينَ يَصِلُونَ مَآ أَمَرَ ٱللَّـهُ بِهِۦٓ أَن يُوصَلَ وَيَخْشَوْنَ رَبَّهُمْ وَيَخَافُونَ سُوٓءَ ٱلْحِسَابِ ﴿٢١﴾</vt:lpstr>
      <vt:lpstr> وَٱلَّذِينَ صَبَرُوا۟ ٱبْتِغَآءَ وَجْهِ رَبِّهِمْ وَأَقَامُوا۟ ٱلصَّلَوٰةَ وَأَنفَقُوا۟ مِمَّا رَزَقْنَـٰهُمْ سِرًّا وَعَلَانِيَةً وَيَدْرَءُونَ بِٱلْحَسَنَةِ ٱلسَّيِّئَةَ أُو۟لَـٰٓئِكَ لَهُمْ عُقْبَى ٱلدَّارِ ﴿٢٢﴾</vt:lpstr>
      <vt:lpstr> جَنَّـٰتُ عَدْنٍ يَدْخُلُونَهَا وَمَن صَلَحَ مِنْ ءَابَآئِهِمْ وَأَزْوَٰجِهِمْ وَذُرِّيَّـٰتِهِمْ ۖ وَٱلْمَلَـٰٓئِكَةُ يَدْخُلُونَ عَلَيْهِم مِّن كُلِّ بَابٍ ﴿٢٣﴾</vt:lpstr>
      <vt:lpstr>سَلَـٰمٌ عَلَيْكُم بِمَا صَبَرْتُمْ ۚ فَنِعْمَ عُقْبَى ٱلدَّارِ ﴿٢٤﴾</vt:lpstr>
      <vt:lpstr>وَٱلَّذِينَ يَنقُضُونَ عَهْدَ ٱللَّـهِ مِنۢ بَعْدِ مِيثَـٰقِهِۦ وَيَقْطَعُونَ مَآ أَمَرَ ٱللَّـهُ بِهِۦٓ أَن يُوصَلَ وَيُفْسِدُونَ فِى ٱلْأَرْضِ ۙ أُو۟لَـٰٓئِكَ لَهُمُ ٱللَّعْنَةُ وَلَهُمْ سُوٓءُ ٱلدَّارِ ﴿٢٥﴾</vt:lpstr>
      <vt:lpstr>ٱللَّـهُ يَبْسُطُ ٱلرِّزْقَ لِمَن يَشَآءُ وَيَقْدِرُ ۚ وَفَرِحُوا۟ بِٱلْحَيَوٰةِ ٱلدُّنْيَا وَمَا ٱلْحَيَوٰةُ ٱلدُّنْيَا فِى ٱلْـَٔاخِرَةِ إِلَّا مَتَـٰعٌ ﴿٢٦﴾</vt:lpstr>
      <vt:lpstr>وَيَقُولُ ٱلَّذِينَ كَفَرُوا۟ لَوْلَآ أُنزِلَ عَلَيْهِ ءَايَةٌ مِّن رَّبِّهِۦ ۗ قُلْ إِنَّ ٱللَّـهَ يُضِلُّ مَن يَشَآءُ وَيَهْدِىٓ إِلَيْهِ مَنْ أَنَابَ ﴿٢٧﴾</vt:lpstr>
      <vt:lpstr>ٱلَّذِينَ ءَامَنُوا۟ وَتَطْمَئِنُّ قُلُوبُهُم بِذِكْرِ ٱللَّـهِ ۗ أَلَا بِذِكْرِ ٱللَّـهِ تَطْمَئِنُّ ٱلْقُلُوبُ ﴿٢٨﴾</vt:lpstr>
      <vt:lpstr>ٱلَّذِينَ ءَامَنُوا۟ وَعَمِلُوا۟ ٱلصَّـٰلِحَـٰتِ طُوبَىٰ لَهُمْ وَحُسْنُ مَـَٔابٍ ﴿٢٩﴾</vt:lpstr>
      <vt:lpstr>كَذَٰلِكَ أَرْسَلْنَـٰكَ فِىٓ أُمَّةٍ قَدْ خَلَتْ مِن قَبْلِهَآ أُمَمٌ لِّتَتْلُوَا۟ عَلَيْهِمُ ٱلَّذِىٓ أَوْحَيْنَآ إِلَيْكَ وَهُمْ يَكْفُرُونَ بِٱلرَّحْمَـٰنِ ۚ قُلْ هُوَ رَبِّى لَآ إِلَـٰهَ إِلَّا هُوَ عَلَيْهِ تَوَكَّلْتُ وَإِلَيْهِ مَتَابِ ﴿٣٠﴾</vt:lpstr>
      <vt:lpstr>وَلَوْ أَنَّ قُرْءَانًا سُيِّرَتْ بِهِ ٱلْجِبَالُ أَوْ قُطِّعَتْ بِهِ ٱلْأَرْضُ أَوْ كُلِّمَ بِهِ ٱلْمَوْتَىٰ ۗ بَل لِّلَّـهِ ٱلْأَمْرُ جَمِيعًا ۗ أَفَلَمْ يَا۟يْـَٔسِ ٱلَّذِينَ ءَامَنُوٓا۟ أَن لَّوْ يَشَآءُ ٱللَّـهُ لَهَدَى ٱلنَّاسَ جَمِيعًا ۗ</vt:lpstr>
      <vt:lpstr>وَلَا يَزَالُ ٱلَّذِينَ كَفَرُوا۟ تُصِيبُهُم بِمَا صَنَعُوا۟ قَارِعَةٌ أَوْ تَحُلُّ قَرِيبًا مِّن دَارِهِمْ حَتَّىٰ يَأْتِىَ وَعْدُ ٱللَّـهِ ۚ إِنَّ ٱللَّـهَ لَا يُخْلِفُ ٱلْمِيعَادَ ﴿٣١﴾</vt:lpstr>
      <vt:lpstr>وَلَقَدِ ٱسْتُهْزِئَ بِرُسُلٍ مِّن قَبْلِكَ فَأَمْلَيْتُ لِلَّذِينَ كَفَرُوا۟ ثُمَّ أَخَذْتُهُمْ ۖ فَكَيْفَ كَانَ عِقَابِ ﴿٣٢﴾</vt:lpstr>
      <vt:lpstr>أَفَمَنْ هُوَ قَآئِمٌ عَلَىٰ كُلِّ نَفْسٍۭ بِمَا كَسَبَتْ ۗ وَجَعَلُوا۟ لِلَّـهِ شُرَكَآءَ قُلْ سَمُّوهُمْ ۚ أَمْ تُنَبِّـُٔونَهُۥ بِمَا لَا يَعْلَمُ فِى ٱلْأَرْضِ أَم بِظَـٰهِرٍ مِّنَ ٱلْقَوْلِ ۗ</vt:lpstr>
      <vt:lpstr>بَلْ زُيِّنَ لِلَّذِينَ كَفَرُوا۟ مَكْرُهُمْ وَصُدُّوا۟ عَنِ ٱلسَّبِيلِ ۗ وَمَن يُضْلِلِ ٱللَّـهُ فَمَا لَهُۥ مِنْ هَادٍ ﴿٣٣﴾</vt:lpstr>
      <vt:lpstr>لَّهُمْ عَذَابٌ فِى ٱلْحَيَوٰةِ ٱلدُّنْيَا ۖ وَلَعَذَابُ ٱلْـَٔاخِرَةِ أَشَقُّ ۖ وَمَا لَهُم مِّنَ ٱللَّـهِ مِن وَاقٍ ﴿٣٤﴾</vt:lpstr>
      <vt:lpstr>مَّثَلُ ٱلْجَنَّةِ ٱلَّتِى وُعِدَ ٱلْمُتَّقُونَ ۖ تَجْرِى مِن تَحْتِهَا ٱلْأَنْهَـٰرُ ۖ أُكُلُهَا دَآئِمٌ وَظِلُّهَا ۚ تِلْكَ عُقْبَى ٱلَّذِينَ ٱتَّقَوا۟ ۖ وَّعُقْبَى ٱلْكَـٰفِرِينَ ٱلنَّارُ ﴿٣٥﴾</vt:lpstr>
      <vt:lpstr>وَٱلَّذِينَ ءَاتَيْنَـٰهُمُ ٱلْكِتَـٰبَ يَفْرَحُونَ بِمَآ أُنزِلَ إِلَيْكَ ۖ وَمِنَ ٱلْأَحْزَابِ مَن يُنكِرُ بَعْضَهُۥ ۚ قُلْ إِنَّمَآ أُمِرْتُ أَنْ أَعْبُدَ ٱللَّـهَ وَلَآ أُشْرِكَ بِهِۦٓ ۚ إِلَيْهِ أَدْعُوا۟ وَإِلَيْهِ مَـَٔابِ ﴿٣٦﴾</vt:lpstr>
      <vt:lpstr>وَكَذَٰلِكَ أَنزَلْنَـٰهُ حُكْمًا عَرَبِيًّا ۚ وَلَئِنِ ٱتَّبَعْتَ أَهْوَآءَهُم بَعْدَ مَا جَآءَكَ مِنَ ٱلْعِلْمِ مَا لَكَ مِنَ ٱللَّـهِ مِن وَلِىٍّۢ وَلَا وَاقٍ ﴿٣٧﴾</vt:lpstr>
      <vt:lpstr>وَلَقَدْ أَرْسَلْنَا رُسُلًا مِّن قَبْلِكَ وَجَعَلْنَا لَهُمْ أَزْوَٰجًا وَذُرِّيَّةً ۚ وَمَا كَانَ لِرَسُولٍ أَن يَأْتِىَ بِـَٔايَةٍ إِلَّا بِإِذْنِ ٱللَّـهِ ۗ لِكُلِّ أَجَلٍ كِتَابٌ ﴿٣٨﴾</vt:lpstr>
      <vt:lpstr>يَمْحُوا۟ ٱللَّـهُ مَا يَشَآءُ وَيُثْبِتُ ۖ وَعِندَهُۥٓ أُمُّ ٱلْكِتَـٰبِ ﴿٣٩﴾</vt:lpstr>
      <vt:lpstr>وَإِن مَّا نُرِيَنَّكَ بَعْضَ ٱلَّذِى نَعِدُهُمْ أَوْ نَتَوَفَّيَنَّكَ فَإِنَّمَا عَلَيْكَ ٱلْبَلَـٰغُ وَعَلَيْنَا ٱلْحِسَابُ ﴿٤٠﴾</vt:lpstr>
      <vt:lpstr>أَوَلَمْ يَرَوْا۟ أَنَّا نَأْتِى ٱلْأَرْضَ نَنقُصُهَا مِنْ أَطْرَافِهَا ۚ وَٱللَّـهُ يَحْكُمُ لَا مُعَقِّبَ لِحُكْمِهِۦ ۚ وَهُوَ سَرِيعُ ٱلْحِسَابِ ﴿٤١﴾</vt:lpstr>
      <vt:lpstr>وَقَدْ مَكَرَ ٱلَّذِينَ مِن قَبْلِهِمْ فَلِلَّـهِ ٱلْمَكْرُ جَمِيعًا ۖ يَعْلَمُ مَا تَكْسِبُ كُلُّ نَفْسٍ ۗ وَسَيَعْلَمُ ٱلْكُفَّـٰرُ لِمَنْ عُقْبَى ٱلدَّارِ ﴿٤٢﴾</vt:lpstr>
      <vt:lpstr>وَيَقُولُ ٱلَّذِينَ كَفَرُوا۟ لَسْتَ مُرْسَلًا ۚ قُلْ كَفَىٰ بِٱللَّـهِ شَهِيدًۢا بَيْنِى وَبَيْنَكُمْ وَمَنْ عِندَهُۥ عِلْمُ ٱلْكِتَـٰبِ ﴿٤٣﴾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Admin</cp:lastModifiedBy>
  <cp:revision>401</cp:revision>
  <dcterms:created xsi:type="dcterms:W3CDTF">2005-07-27T05:58:58Z</dcterms:created>
  <dcterms:modified xsi:type="dcterms:W3CDTF">2020-05-04T16:18:06Z</dcterms:modified>
</cp:coreProperties>
</file>